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sldIdLst>
    <p:sldId id="257" r:id="rId2"/>
    <p:sldId id="256" r:id="rId3"/>
    <p:sldId id="275" r:id="rId4"/>
    <p:sldId id="276" r:id="rId5"/>
    <p:sldId id="277" r:id="rId6"/>
    <p:sldId id="278" r:id="rId7"/>
    <p:sldId id="279" r:id="rId8"/>
    <p:sldId id="28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25D"/>
    <a:srgbClr val="B9D9F1"/>
    <a:srgbClr val="84B2F0"/>
    <a:srgbClr val="418AE8"/>
    <a:srgbClr val="B8D8F1"/>
    <a:srgbClr val="0108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5D5-1D23-4B1C-B2BC-E7C755DC65B1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650C-2D2B-4BA7-A6C5-765022A1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0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5D5-1D23-4B1C-B2BC-E7C755DC65B1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650C-2D2B-4BA7-A6C5-765022A1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667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5D5-1D23-4B1C-B2BC-E7C755DC65B1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650C-2D2B-4BA7-A6C5-765022A1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9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5D5-1D23-4B1C-B2BC-E7C755DC65B1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650C-2D2B-4BA7-A6C5-765022A1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19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5D5-1D23-4B1C-B2BC-E7C755DC65B1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650C-2D2B-4BA7-A6C5-765022A1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981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5D5-1D23-4B1C-B2BC-E7C755DC65B1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650C-2D2B-4BA7-A6C5-765022A1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73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5D5-1D23-4B1C-B2BC-E7C755DC65B1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650C-2D2B-4BA7-A6C5-765022A1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05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5D5-1D23-4B1C-B2BC-E7C755DC65B1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650C-2D2B-4BA7-A6C5-765022A1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5D5-1D23-4B1C-B2BC-E7C755DC65B1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650C-2D2B-4BA7-A6C5-765022A1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39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5D5-1D23-4B1C-B2BC-E7C755DC65B1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650C-2D2B-4BA7-A6C5-765022A1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69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5D5-1D23-4B1C-B2BC-E7C755DC65B1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650C-2D2B-4BA7-A6C5-765022A1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665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C35D5-1D23-4B1C-B2BC-E7C755DC65B1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7650C-2D2B-4BA7-A6C5-765022A1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30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3515"/>
            <a:ext cx="12192000" cy="6858000"/>
          </a:xfrm>
          <a:prstGeom prst="rect">
            <a:avLst/>
          </a:prstGeom>
          <a:gradFill>
            <a:gsLst>
              <a:gs pos="0">
                <a:srgbClr val="1C325D"/>
              </a:gs>
              <a:gs pos="100000">
                <a:srgbClr val="B9D9F1"/>
              </a:gs>
              <a:gs pos="42000">
                <a:srgbClr val="418A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505691" y="431873"/>
            <a:ext cx="11180618" cy="5987223"/>
          </a:xfrm>
          <a:prstGeom prst="roundRect">
            <a:avLst>
              <a:gd name="adj" fmla="val 0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ubtitle 2"/>
          <p:cNvSpPr>
            <a:spLocks noGrp="1"/>
          </p:cNvSpPr>
          <p:nvPr>
            <p:ph type="subTitle" idx="1"/>
          </p:nvPr>
        </p:nvSpPr>
        <p:spPr>
          <a:xfrm>
            <a:off x="1275317" y="2411275"/>
            <a:ext cx="3768468" cy="3673837"/>
          </a:xfrm>
        </p:spPr>
        <p:txBody>
          <a:bodyPr>
            <a:normAutofit/>
          </a:bodyPr>
          <a:lstStyle/>
          <a:p>
            <a:r>
              <a:rPr lang="fa-IR" sz="3200">
                <a:cs typeface="B Nazanin" panose="00000400000000000000" pitchFamily="2" charset="-78"/>
              </a:rPr>
              <a:t>عنوان مقاله:</a:t>
            </a:r>
            <a:endParaRPr lang="en-US" sz="3200" dirty="0">
              <a:cs typeface="B Nazanin" panose="00000400000000000000" pitchFamily="2" charset="-78"/>
            </a:endParaRPr>
          </a:p>
          <a:p>
            <a:r>
              <a:rPr lang="fa-IR" sz="3200">
                <a:cs typeface="B Nazanin" panose="00000400000000000000" pitchFamily="2" charset="-78"/>
              </a:rPr>
              <a:t>.....</a:t>
            </a:r>
            <a:endParaRPr lang="en-US" sz="3200" dirty="0">
              <a:cs typeface="B Nazanin" panose="00000400000000000000" pitchFamily="2" charset="-78"/>
            </a:endParaRPr>
          </a:p>
          <a:p>
            <a:r>
              <a:rPr lang="fa-IR" sz="3200" dirty="0">
                <a:cs typeface="B Nazanin" panose="00000400000000000000" pitchFamily="2" charset="-78"/>
              </a:rPr>
              <a:t>استاد راهنما:</a:t>
            </a:r>
            <a:endParaRPr lang="en-US" sz="3200" dirty="0">
              <a:cs typeface="B Nazanin" panose="00000400000000000000" pitchFamily="2" charset="-78"/>
            </a:endParaRPr>
          </a:p>
          <a:p>
            <a:r>
              <a:rPr lang="fa-IR" sz="3200">
                <a:cs typeface="B Nazanin" panose="00000400000000000000" pitchFamily="2" charset="-78"/>
              </a:rPr>
              <a:t>.....</a:t>
            </a:r>
            <a:endParaRPr lang="en-US" sz="3200" dirty="0">
              <a:cs typeface="B Nazanin" panose="00000400000000000000" pitchFamily="2" charset="-78"/>
            </a:endParaRPr>
          </a:p>
          <a:p>
            <a:r>
              <a:rPr lang="fa-IR" sz="3200" dirty="0">
                <a:cs typeface="B Nazanin" panose="00000400000000000000" pitchFamily="2" charset="-78"/>
              </a:rPr>
              <a:t>ارائه دهنده:</a:t>
            </a:r>
            <a:endParaRPr lang="en-US" sz="3200" dirty="0">
              <a:cs typeface="B Nazanin" panose="00000400000000000000" pitchFamily="2" charset="-78"/>
            </a:endParaRPr>
          </a:p>
          <a:p>
            <a:r>
              <a:rPr lang="fa-IR" sz="3200">
                <a:cs typeface="B Nazanin" panose="00000400000000000000" pitchFamily="2" charset="-78"/>
              </a:rPr>
              <a:t>....</a:t>
            </a:r>
            <a:endParaRPr lang="en-US" sz="3200" dirty="0">
              <a:cs typeface="B Nazanin" panose="00000400000000000000" pitchFamily="2" charset="-7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E82D698-2467-4732-A254-32314EA808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537" y="809553"/>
            <a:ext cx="1384028" cy="138402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CCEF481-78EA-49FA-87DE-E1644886D069}"/>
              </a:ext>
            </a:extLst>
          </p:cNvPr>
          <p:cNvSpPr txBox="1"/>
          <p:nvPr/>
        </p:nvSpPr>
        <p:spPr>
          <a:xfrm>
            <a:off x="6560127" y="1070993"/>
            <a:ext cx="3560620" cy="4708981"/>
          </a:xfrm>
          <a:prstGeom prst="rect">
            <a:avLst/>
          </a:prstGeom>
          <a:solidFill>
            <a:srgbClr val="B9D9F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1">
            <a:spAutoFit/>
          </a:bodyPr>
          <a:lstStyle/>
          <a:p>
            <a:pPr algn="ctr"/>
            <a:r>
              <a:rPr lang="en-US" sz="10000" spc="600">
                <a:solidFill>
                  <a:srgbClr val="1C325D"/>
                </a:solidFill>
                <a:latin typeface="Birch Std" panose="03060502040705060204" pitchFamily="66" charset="0"/>
              </a:rPr>
              <a:t>In the name of God</a:t>
            </a:r>
            <a:endParaRPr lang="fa-IR" sz="10000" spc="600">
              <a:solidFill>
                <a:srgbClr val="1C325D"/>
              </a:solidFill>
              <a:latin typeface="Birch Std" panose="03060502040705060204" pitchFamily="66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48353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1C325D"/>
              </a:gs>
              <a:gs pos="99115">
                <a:srgbClr val="B9D9F1"/>
              </a:gs>
              <a:gs pos="46000">
                <a:srgbClr val="418A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0080763" y="560075"/>
            <a:ext cx="1541439" cy="774520"/>
          </a:xfrm>
          <a:prstGeom prst="roundRect">
            <a:avLst>
              <a:gd name="adj" fmla="val 9770"/>
            </a:avLst>
          </a:prstGeom>
          <a:solidFill>
            <a:srgbClr val="1C325D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هدف آزمایش 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080762" y="14551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مقدمه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80762" y="50355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نتایج</a:t>
            </a:r>
            <a:endParaRPr lang="en-US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10080762" y="32453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>
                <a:cs typeface="B Nazanin" panose="00000400000000000000" pitchFamily="2" charset="-78"/>
              </a:rPr>
              <a:t>روش انجام آزمایش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080762" y="23502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شرح آزمایش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0080762" y="41404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جدول داده و محاسبات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720436" y="560075"/>
            <a:ext cx="8877046" cy="5250020"/>
          </a:xfrm>
          <a:prstGeom prst="roundRect">
            <a:avLst>
              <a:gd name="adj" fmla="val 2497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11" name="Group 6"/>
          <p:cNvGrpSpPr/>
          <p:nvPr/>
        </p:nvGrpSpPr>
        <p:grpSpPr>
          <a:xfrm>
            <a:off x="10305464" y="5982471"/>
            <a:ext cx="490942" cy="506169"/>
            <a:chOff x="3611118" y="2445230"/>
            <a:chExt cx="584573" cy="584573"/>
          </a:xfrm>
        </p:grpSpPr>
        <p:sp>
          <p:nvSpPr>
            <p:cNvPr id="17" name="Oval 16"/>
            <p:cNvSpPr/>
            <p:nvPr/>
          </p:nvSpPr>
          <p:spPr>
            <a:xfrm>
              <a:off x="3611118" y="2445230"/>
              <a:ext cx="584573" cy="5845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>
              <a:hlinkClick r:id="" action="ppaction://hlinkshowjump?jump=firstslide"/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11118" y="2445230"/>
              <a:ext cx="584573" cy="584573"/>
            </a:xfrm>
            <a:prstGeom prst="rect">
              <a:avLst/>
            </a:prstGeom>
          </p:spPr>
        </p:pic>
      </p:grpSp>
      <p:grpSp>
        <p:nvGrpSpPr>
          <p:cNvPr id="20" name="Group 7"/>
          <p:cNvGrpSpPr/>
          <p:nvPr/>
        </p:nvGrpSpPr>
        <p:grpSpPr>
          <a:xfrm>
            <a:off x="10857113" y="5986795"/>
            <a:ext cx="503115" cy="518719"/>
            <a:chOff x="3645804" y="3875860"/>
            <a:chExt cx="599067" cy="599067"/>
          </a:xfrm>
        </p:grpSpPr>
        <p:sp>
          <p:nvSpPr>
            <p:cNvPr id="21" name="Oval 20"/>
            <p:cNvSpPr/>
            <p:nvPr/>
          </p:nvSpPr>
          <p:spPr>
            <a:xfrm>
              <a:off x="3649574" y="3889508"/>
              <a:ext cx="584573" cy="5845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1">
              <a:hlinkClick r:id="" action="ppaction://hlinkshowjump?jump=endshow"/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45804" y="3875860"/>
              <a:ext cx="599067" cy="599067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1700736" y="1480747"/>
            <a:ext cx="6916445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400">
                <a:cs typeface="B Nazanin" panose="00000400000000000000" pitchFamily="2" charset="-78"/>
              </a:rPr>
              <a:t>لورم ایپسوم متن ساختگی با تولید سادگی نامفهوم از صنعت چاپ و با استفاده از طراحان گرافیک است. چاپگرها و متون بلکه روزنامه و مجله در ستون و سطرآنچنان که لازم است و برای شرایط فعلی تکنولوژی مورد نیاز و کاربردهای متنوع با هدف بهبود ابزارهای کاربردی می باشد. کتابهای زیادی در شصت و سه درصد گذشته، حال و آینده شناخت فراوان جامعه و متخصصان را می طلبد تا با نرم افزارها شناخت بیشتری را برای طراحان رایانه ای علی الخصوص طراحان خلاقی و فرهنگ پیشرو در زبان فارسی ایجاد کرد.</a:t>
            </a:r>
            <a:endParaRPr lang="fa-IR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48886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1C325D"/>
              </a:gs>
              <a:gs pos="99115">
                <a:srgbClr val="B9D9F1"/>
              </a:gs>
              <a:gs pos="46000">
                <a:srgbClr val="418A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0080763" y="5600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هدف آزمایش 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080762" y="1455175"/>
            <a:ext cx="1541439" cy="774520"/>
          </a:xfrm>
          <a:prstGeom prst="roundRect">
            <a:avLst>
              <a:gd name="adj" fmla="val 9770"/>
            </a:avLst>
          </a:prstGeom>
          <a:solidFill>
            <a:srgbClr val="1C325D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مقدمه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80762" y="50355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نتایج</a:t>
            </a:r>
            <a:endParaRPr lang="en-US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10080762" y="32453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>
                <a:cs typeface="B Nazanin" panose="00000400000000000000" pitchFamily="2" charset="-78"/>
              </a:rPr>
              <a:t>روش انجام آزمایش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080762" y="23502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شرح آزمایش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0080762" y="41404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جدول داده و محاسبات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720436" y="560075"/>
            <a:ext cx="8877046" cy="5250020"/>
          </a:xfrm>
          <a:prstGeom prst="roundRect">
            <a:avLst>
              <a:gd name="adj" fmla="val 2497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00736" y="1480747"/>
            <a:ext cx="6916445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400">
                <a:cs typeface="B Nazanin" panose="00000400000000000000" pitchFamily="2" charset="-78"/>
              </a:rPr>
              <a:t>لورم ایپسوم متن ساختگی با تولید سادگی نامفهوم از صنعت چاپ و با استفاده از طراحان گرافیک است. چاپگرها و متون بلکه روزنامه و مجله در ستون و سطرآنچنان که لازم است و برای شرایط فعلی تکنولوژی مورد نیاز و کاربردهای متنوع با هدف بهبود ابزارهای کاربردی می باشد. کتابهای زیادی در شصت و سه درصد گذشته، حال و آینده شناخت فراوان جامعه و متخصصان را می طلبد تا با نرم افزارها شناخت بیشتری را برای طراحان رایانه ای علی الخصوص طراحان خلاقی و فرهنگ پیشرو در زبان فارسی ایجاد کرد.</a:t>
            </a:r>
            <a:endParaRPr lang="fa-IR" sz="2400" dirty="0">
              <a:cs typeface="B Nazanin" panose="00000400000000000000" pitchFamily="2" charset="-78"/>
            </a:endParaRPr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A755D7DD-AEA8-4FAC-86A8-DF6017A47B3B}"/>
              </a:ext>
            </a:extLst>
          </p:cNvPr>
          <p:cNvGrpSpPr/>
          <p:nvPr/>
        </p:nvGrpSpPr>
        <p:grpSpPr>
          <a:xfrm>
            <a:off x="10305464" y="5982471"/>
            <a:ext cx="490942" cy="506169"/>
            <a:chOff x="3611118" y="2445230"/>
            <a:chExt cx="584573" cy="584573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73637A69-BACC-42FF-BA24-B783198E00C3}"/>
                </a:ext>
              </a:extLst>
            </p:cNvPr>
            <p:cNvSpPr/>
            <p:nvPr/>
          </p:nvSpPr>
          <p:spPr>
            <a:xfrm>
              <a:off x="3611118" y="2445230"/>
              <a:ext cx="584573" cy="5845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5" name="Picture 24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id="{5CACBF1E-55FA-4852-8E1D-D13E2270D4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11118" y="2445230"/>
              <a:ext cx="584573" cy="584573"/>
            </a:xfrm>
            <a:prstGeom prst="rect">
              <a:avLst/>
            </a:prstGeom>
          </p:spPr>
        </p:pic>
      </p:grpSp>
      <p:grpSp>
        <p:nvGrpSpPr>
          <p:cNvPr id="26" name="Group 7">
            <a:extLst>
              <a:ext uri="{FF2B5EF4-FFF2-40B4-BE49-F238E27FC236}">
                <a16:creationId xmlns:a16="http://schemas.microsoft.com/office/drawing/2014/main" id="{768A7659-0E53-4B1B-9360-0241CE48E169}"/>
              </a:ext>
            </a:extLst>
          </p:cNvPr>
          <p:cNvGrpSpPr/>
          <p:nvPr/>
        </p:nvGrpSpPr>
        <p:grpSpPr>
          <a:xfrm>
            <a:off x="10857113" y="5986795"/>
            <a:ext cx="503115" cy="518719"/>
            <a:chOff x="3645804" y="3875860"/>
            <a:chExt cx="599067" cy="599067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A1BF565C-768D-45AA-B977-5CD4F705174C}"/>
                </a:ext>
              </a:extLst>
            </p:cNvPr>
            <p:cNvSpPr/>
            <p:nvPr/>
          </p:nvSpPr>
          <p:spPr>
            <a:xfrm>
              <a:off x="3649574" y="3889508"/>
              <a:ext cx="584573" cy="5845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7">
              <a:hlinkClick r:id="" action="ppaction://hlinkshowjump?jump=endshow"/>
              <a:extLst>
                <a:ext uri="{FF2B5EF4-FFF2-40B4-BE49-F238E27FC236}">
                  <a16:creationId xmlns:a16="http://schemas.microsoft.com/office/drawing/2014/main" id="{2587B51D-352A-46A7-AFFF-78C378C43C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45804" y="3875860"/>
              <a:ext cx="599067" cy="5990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91833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1C325D"/>
              </a:gs>
              <a:gs pos="99115">
                <a:srgbClr val="B9D9F1"/>
              </a:gs>
              <a:gs pos="46000">
                <a:srgbClr val="418A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0080763" y="5600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هدف آزمایش 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080762" y="14551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مقدمه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80762" y="50355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نتایج</a:t>
            </a:r>
            <a:endParaRPr lang="en-US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10080762" y="32453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>
                <a:cs typeface="B Nazanin" panose="00000400000000000000" pitchFamily="2" charset="-78"/>
              </a:rPr>
              <a:t>روش انجام آزمایش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080762" y="2350275"/>
            <a:ext cx="1541439" cy="774520"/>
          </a:xfrm>
          <a:prstGeom prst="roundRect">
            <a:avLst>
              <a:gd name="adj" fmla="val 9770"/>
            </a:avLst>
          </a:prstGeom>
          <a:solidFill>
            <a:srgbClr val="1C325D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شرح آزمایش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0080762" y="41404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جدول داده و محاسبات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720436" y="560075"/>
            <a:ext cx="8877046" cy="5250020"/>
          </a:xfrm>
          <a:prstGeom prst="roundRect">
            <a:avLst>
              <a:gd name="adj" fmla="val 2497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00736" y="1480747"/>
            <a:ext cx="6916445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400">
                <a:cs typeface="B Nazanin" panose="00000400000000000000" pitchFamily="2" charset="-78"/>
              </a:rPr>
              <a:t>لورم ایپسوم متن ساختگی با تولید سادگی نامفهوم از صنعت چاپ و با استفاده از طراحان گرافیک است. چاپگرها و متون بلکه روزنامه و مجله در ستون و سطرآنچنان که لازم است و برای شرایط فعلی تکنولوژی مورد نیاز و کاربردهای متنوع با هدف بهبود ابزارهای کاربردی می باشد. کتابهای زیادی در شصت و سه درصد گذشته، حال و آینده شناخت فراوان جامعه و متخصصان را می طلبد تا با نرم افزارها شناخت بیشتری را برای طراحان رایانه ای علی الخصوص طراحان خلاقی و فرهنگ پیشرو در زبان فارسی ایجاد کرد.</a:t>
            </a:r>
            <a:endParaRPr lang="fa-IR" sz="2400" dirty="0">
              <a:cs typeface="B Nazanin" panose="00000400000000000000" pitchFamily="2" charset="-78"/>
            </a:endParaRPr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77674A08-A4CC-4273-9534-8804BF6A4188}"/>
              </a:ext>
            </a:extLst>
          </p:cNvPr>
          <p:cNvGrpSpPr/>
          <p:nvPr/>
        </p:nvGrpSpPr>
        <p:grpSpPr>
          <a:xfrm>
            <a:off x="10305464" y="5982471"/>
            <a:ext cx="490942" cy="506169"/>
            <a:chOff x="3611118" y="2445230"/>
            <a:chExt cx="584573" cy="584573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56F6772-671A-4899-88EF-564A5B59BD81}"/>
                </a:ext>
              </a:extLst>
            </p:cNvPr>
            <p:cNvSpPr/>
            <p:nvPr/>
          </p:nvSpPr>
          <p:spPr>
            <a:xfrm>
              <a:off x="3611118" y="2445230"/>
              <a:ext cx="584573" cy="5845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5" name="Picture 24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id="{2C9ECEE1-63A6-4B4F-8B3B-D44FA1E0E8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11118" y="2445230"/>
              <a:ext cx="584573" cy="584573"/>
            </a:xfrm>
            <a:prstGeom prst="rect">
              <a:avLst/>
            </a:prstGeom>
          </p:spPr>
        </p:pic>
      </p:grpSp>
      <p:grpSp>
        <p:nvGrpSpPr>
          <p:cNvPr id="26" name="Group 7">
            <a:extLst>
              <a:ext uri="{FF2B5EF4-FFF2-40B4-BE49-F238E27FC236}">
                <a16:creationId xmlns:a16="http://schemas.microsoft.com/office/drawing/2014/main" id="{9DFA303D-EAE7-4EE6-9410-2C7C23CECC06}"/>
              </a:ext>
            </a:extLst>
          </p:cNvPr>
          <p:cNvGrpSpPr/>
          <p:nvPr/>
        </p:nvGrpSpPr>
        <p:grpSpPr>
          <a:xfrm>
            <a:off x="10857113" y="5986795"/>
            <a:ext cx="503115" cy="518719"/>
            <a:chOff x="3645804" y="3875860"/>
            <a:chExt cx="599067" cy="599067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AAD97D5B-32DC-4166-8905-9A6163E48925}"/>
                </a:ext>
              </a:extLst>
            </p:cNvPr>
            <p:cNvSpPr/>
            <p:nvPr/>
          </p:nvSpPr>
          <p:spPr>
            <a:xfrm>
              <a:off x="3649574" y="3889508"/>
              <a:ext cx="584573" cy="5845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7">
              <a:hlinkClick r:id="" action="ppaction://hlinkshowjump?jump=endshow"/>
              <a:extLst>
                <a:ext uri="{FF2B5EF4-FFF2-40B4-BE49-F238E27FC236}">
                  <a16:creationId xmlns:a16="http://schemas.microsoft.com/office/drawing/2014/main" id="{ADA11198-B915-46A7-8F70-E09C630E6E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45804" y="3875860"/>
              <a:ext cx="599067" cy="5990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97377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1C325D"/>
              </a:gs>
              <a:gs pos="99115">
                <a:srgbClr val="B9D9F1"/>
              </a:gs>
              <a:gs pos="46000">
                <a:srgbClr val="418A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0080763" y="5600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هدف آزمایش 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080762" y="14551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مقدمه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80762" y="50355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نتایج</a:t>
            </a:r>
            <a:endParaRPr lang="en-US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10080762" y="3245375"/>
            <a:ext cx="1541439" cy="774520"/>
          </a:xfrm>
          <a:prstGeom prst="roundRect">
            <a:avLst>
              <a:gd name="adj" fmla="val 9770"/>
            </a:avLst>
          </a:prstGeom>
          <a:solidFill>
            <a:srgbClr val="1C325D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>
                <a:cs typeface="B Nazanin" panose="00000400000000000000" pitchFamily="2" charset="-78"/>
              </a:rPr>
              <a:t>روش انجام آزمایش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080762" y="23502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شرح آزمایش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0080762" y="41404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جدول داده و محاسبات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720436" y="560075"/>
            <a:ext cx="8877046" cy="5250020"/>
          </a:xfrm>
          <a:prstGeom prst="roundRect">
            <a:avLst>
              <a:gd name="adj" fmla="val 2497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00736" y="1480747"/>
            <a:ext cx="6916445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400">
                <a:cs typeface="B Nazanin" panose="00000400000000000000" pitchFamily="2" charset="-78"/>
              </a:rPr>
              <a:t>لورم ایپسوم متن ساختگی با تولید سادگی نامفهوم از صنعت چاپ و با استفاده از طراحان گرافیک است. چاپگرها و متون بلکه روزنامه و مجله در ستون و سطرآنچنان که لازم است و برای شرایط فعلی تکنولوژی مورد نیاز و کاربردهای متنوع با هدف بهبود ابزارهای کاربردی می باشد. کتابهای زیادی در شصت و سه درصد گذشته، حال و آینده شناخت فراوان جامعه و متخصصان را می طلبد تا با نرم افزارها شناخت بیشتری را برای طراحان رایانه ای علی الخصوص طراحان خلاقی و فرهنگ پیشرو در زبان فارسی ایجاد کرد.</a:t>
            </a:r>
            <a:endParaRPr lang="fa-IR" sz="2400" dirty="0">
              <a:cs typeface="B Nazanin" panose="00000400000000000000" pitchFamily="2" charset="-78"/>
            </a:endParaRPr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1922C003-E8B7-4C58-87F8-32AFC8325754}"/>
              </a:ext>
            </a:extLst>
          </p:cNvPr>
          <p:cNvGrpSpPr/>
          <p:nvPr/>
        </p:nvGrpSpPr>
        <p:grpSpPr>
          <a:xfrm>
            <a:off x="10305464" y="5982471"/>
            <a:ext cx="490942" cy="506169"/>
            <a:chOff x="3611118" y="2445230"/>
            <a:chExt cx="584573" cy="584573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B2E015B8-D584-4ABB-91CC-8C921CAA303D}"/>
                </a:ext>
              </a:extLst>
            </p:cNvPr>
            <p:cNvSpPr/>
            <p:nvPr/>
          </p:nvSpPr>
          <p:spPr>
            <a:xfrm>
              <a:off x="3611118" y="2445230"/>
              <a:ext cx="584573" cy="5845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5" name="Picture 24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id="{F8E7BC19-DA6F-4B42-865B-EE81DE6088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11118" y="2445230"/>
              <a:ext cx="584573" cy="584573"/>
            </a:xfrm>
            <a:prstGeom prst="rect">
              <a:avLst/>
            </a:prstGeom>
          </p:spPr>
        </p:pic>
      </p:grpSp>
      <p:grpSp>
        <p:nvGrpSpPr>
          <p:cNvPr id="26" name="Group 7">
            <a:extLst>
              <a:ext uri="{FF2B5EF4-FFF2-40B4-BE49-F238E27FC236}">
                <a16:creationId xmlns:a16="http://schemas.microsoft.com/office/drawing/2014/main" id="{B4EB1F09-54F8-4D8E-A4AD-F8DDFF4F34E1}"/>
              </a:ext>
            </a:extLst>
          </p:cNvPr>
          <p:cNvGrpSpPr/>
          <p:nvPr/>
        </p:nvGrpSpPr>
        <p:grpSpPr>
          <a:xfrm>
            <a:off x="10857113" y="5986795"/>
            <a:ext cx="503115" cy="518719"/>
            <a:chOff x="3645804" y="3875860"/>
            <a:chExt cx="599067" cy="599067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357F3C85-4EF9-43E5-89E4-BBAFEE8ADC8A}"/>
                </a:ext>
              </a:extLst>
            </p:cNvPr>
            <p:cNvSpPr/>
            <p:nvPr/>
          </p:nvSpPr>
          <p:spPr>
            <a:xfrm>
              <a:off x="3649574" y="3889508"/>
              <a:ext cx="584573" cy="5845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7">
              <a:hlinkClick r:id="" action="ppaction://hlinkshowjump?jump=endshow"/>
              <a:extLst>
                <a:ext uri="{FF2B5EF4-FFF2-40B4-BE49-F238E27FC236}">
                  <a16:creationId xmlns:a16="http://schemas.microsoft.com/office/drawing/2014/main" id="{90FB7EB8-F30E-4A4B-9644-85B1FED29C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45804" y="3875860"/>
              <a:ext cx="599067" cy="5990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9208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1C325D"/>
              </a:gs>
              <a:gs pos="99115">
                <a:srgbClr val="B9D9F1"/>
              </a:gs>
              <a:gs pos="46000">
                <a:srgbClr val="418A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0080763" y="5600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هدف آزمایش 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080762" y="14551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مقدمه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80762" y="50355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نتایج</a:t>
            </a:r>
            <a:endParaRPr lang="en-US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10080762" y="32453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>
                <a:cs typeface="B Nazanin" panose="00000400000000000000" pitchFamily="2" charset="-78"/>
              </a:rPr>
              <a:t>روش انجام آزمایش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080762" y="23502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شرح آزمایش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0080762" y="4140475"/>
            <a:ext cx="1541439" cy="774520"/>
          </a:xfrm>
          <a:prstGeom prst="roundRect">
            <a:avLst>
              <a:gd name="adj" fmla="val 9770"/>
            </a:avLst>
          </a:prstGeom>
          <a:solidFill>
            <a:srgbClr val="1C325D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جدول داده و محاسبات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720436" y="560075"/>
            <a:ext cx="8877046" cy="5250020"/>
          </a:xfrm>
          <a:prstGeom prst="roundRect">
            <a:avLst>
              <a:gd name="adj" fmla="val 2497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00736" y="1480747"/>
            <a:ext cx="6916445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400">
                <a:cs typeface="B Nazanin" panose="00000400000000000000" pitchFamily="2" charset="-78"/>
              </a:rPr>
              <a:t>لورم ایپسوم متن ساختگی با تولید سادگی نامفهوم از صنعت چاپ و با استفاده از طراحان گرافیک است. چاپگرها و متون بلکه روزنامه و مجله در ستون و سطرآنچنان که لازم است و برای شرایط فعلی تکنولوژی مورد نیاز و کاربردهای متنوع با هدف بهبود ابزارهای کاربردی می باشد. کتابهای زیادی در شصت و سه درصد گذشته، حال و آینده شناخت فراوان جامعه و متخصصان را می طلبد تا با نرم افزارها شناخت بیشتری را برای طراحان رایانه ای علی الخصوص طراحان خلاقی و فرهنگ پیشرو در زبان فارسی ایجاد کرد.</a:t>
            </a:r>
            <a:endParaRPr lang="fa-IR" sz="2400" dirty="0">
              <a:cs typeface="B Nazanin" panose="00000400000000000000" pitchFamily="2" charset="-78"/>
            </a:endParaRPr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BA9A0370-941E-4A78-9B61-6BF150187A62}"/>
              </a:ext>
            </a:extLst>
          </p:cNvPr>
          <p:cNvGrpSpPr/>
          <p:nvPr/>
        </p:nvGrpSpPr>
        <p:grpSpPr>
          <a:xfrm>
            <a:off x="10305464" y="5982471"/>
            <a:ext cx="490942" cy="506169"/>
            <a:chOff x="3611118" y="2445230"/>
            <a:chExt cx="584573" cy="584573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8C9A2B3-407C-4B39-8471-E83CF732088B}"/>
                </a:ext>
              </a:extLst>
            </p:cNvPr>
            <p:cNvSpPr/>
            <p:nvPr/>
          </p:nvSpPr>
          <p:spPr>
            <a:xfrm>
              <a:off x="3611118" y="2445230"/>
              <a:ext cx="584573" cy="5845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5" name="Picture 24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id="{35F4F44A-59DF-4164-A0FC-FE2C95733D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11118" y="2445230"/>
              <a:ext cx="584573" cy="584573"/>
            </a:xfrm>
            <a:prstGeom prst="rect">
              <a:avLst/>
            </a:prstGeom>
          </p:spPr>
        </p:pic>
      </p:grpSp>
      <p:grpSp>
        <p:nvGrpSpPr>
          <p:cNvPr id="26" name="Group 7">
            <a:extLst>
              <a:ext uri="{FF2B5EF4-FFF2-40B4-BE49-F238E27FC236}">
                <a16:creationId xmlns:a16="http://schemas.microsoft.com/office/drawing/2014/main" id="{C4A89600-5768-4094-A4D3-0995FF87F1DF}"/>
              </a:ext>
            </a:extLst>
          </p:cNvPr>
          <p:cNvGrpSpPr/>
          <p:nvPr/>
        </p:nvGrpSpPr>
        <p:grpSpPr>
          <a:xfrm>
            <a:off x="10857113" y="5986795"/>
            <a:ext cx="503115" cy="518719"/>
            <a:chOff x="3645804" y="3875860"/>
            <a:chExt cx="599067" cy="599067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4C8ED3DE-7411-46A6-BC77-4C50F333AE78}"/>
                </a:ext>
              </a:extLst>
            </p:cNvPr>
            <p:cNvSpPr/>
            <p:nvPr/>
          </p:nvSpPr>
          <p:spPr>
            <a:xfrm>
              <a:off x="3649574" y="3889508"/>
              <a:ext cx="584573" cy="5845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7">
              <a:hlinkClick r:id="" action="ppaction://hlinkshowjump?jump=endshow"/>
              <a:extLst>
                <a:ext uri="{FF2B5EF4-FFF2-40B4-BE49-F238E27FC236}">
                  <a16:creationId xmlns:a16="http://schemas.microsoft.com/office/drawing/2014/main" id="{A47D79B9-0A9F-4335-BA39-963F142FF67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45804" y="3875860"/>
              <a:ext cx="599067" cy="5990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37798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1C325D"/>
              </a:gs>
              <a:gs pos="99115">
                <a:srgbClr val="B9D9F1"/>
              </a:gs>
              <a:gs pos="46000">
                <a:srgbClr val="418A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0080763" y="5600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هدف آزمایش 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080762" y="14551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مقدمه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80762" y="5035575"/>
            <a:ext cx="1541439" cy="774520"/>
          </a:xfrm>
          <a:prstGeom prst="roundRect">
            <a:avLst>
              <a:gd name="adj" fmla="val 9770"/>
            </a:avLst>
          </a:prstGeom>
          <a:solidFill>
            <a:srgbClr val="1C325D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نتایج</a:t>
            </a:r>
            <a:endParaRPr lang="en-US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10080762" y="32453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>
                <a:cs typeface="B Nazanin" panose="00000400000000000000" pitchFamily="2" charset="-78"/>
              </a:rPr>
              <a:t>روش انجام آزمایش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080762" y="23502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شرح آزمایش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0080762" y="41404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جدول داده و محاسبات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720436" y="560075"/>
            <a:ext cx="8877046" cy="5250020"/>
          </a:xfrm>
          <a:prstGeom prst="roundRect">
            <a:avLst>
              <a:gd name="adj" fmla="val 2497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00736" y="1480747"/>
            <a:ext cx="6916445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400">
                <a:cs typeface="B Nazanin" panose="00000400000000000000" pitchFamily="2" charset="-78"/>
              </a:rPr>
              <a:t>لورم ایپسوم متن ساختگی با تولید سادگی نامفهوم از صنعت چاپ و با استفاده از طراحان گرافیک است. چاپگرها و متون بلکه روزنامه و مجله در ستون و سطرآنچنان که لازم است و برای شرایط فعلی تکنولوژی مورد نیاز و کاربردهای متنوع با هدف بهبود ابزارهای کاربردی می باشد. کتابهای زیادی در شصت و سه درصد گذشته، حال و آینده شناخت فراوان جامعه و متخصصان را می طلبد تا با نرم افزارها شناخت بیشتری را برای طراحان رایانه ای علی الخصوص طراحان خلاقی و فرهنگ پیشرو در زبان فارسی ایجاد کرد.</a:t>
            </a:r>
            <a:endParaRPr lang="fa-IR" sz="2400" dirty="0">
              <a:cs typeface="B Nazanin" panose="00000400000000000000" pitchFamily="2" charset="-78"/>
            </a:endParaRPr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E7EE9C9E-FA86-4337-98E8-90F8F1813BDE}"/>
              </a:ext>
            </a:extLst>
          </p:cNvPr>
          <p:cNvGrpSpPr/>
          <p:nvPr/>
        </p:nvGrpSpPr>
        <p:grpSpPr>
          <a:xfrm>
            <a:off x="10305464" y="5982471"/>
            <a:ext cx="490942" cy="506169"/>
            <a:chOff x="3611118" y="2445230"/>
            <a:chExt cx="584573" cy="584573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0029D6E3-5013-4CA4-9BF7-60558A97D07A}"/>
                </a:ext>
              </a:extLst>
            </p:cNvPr>
            <p:cNvSpPr/>
            <p:nvPr/>
          </p:nvSpPr>
          <p:spPr>
            <a:xfrm>
              <a:off x="3611118" y="2445230"/>
              <a:ext cx="584573" cy="5845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5" name="Picture 24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id="{3BF61CD3-CEED-43D6-95CC-065A233608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11118" y="2445230"/>
              <a:ext cx="584573" cy="584573"/>
            </a:xfrm>
            <a:prstGeom prst="rect">
              <a:avLst/>
            </a:prstGeom>
          </p:spPr>
        </p:pic>
      </p:grpSp>
      <p:grpSp>
        <p:nvGrpSpPr>
          <p:cNvPr id="26" name="Group 7">
            <a:extLst>
              <a:ext uri="{FF2B5EF4-FFF2-40B4-BE49-F238E27FC236}">
                <a16:creationId xmlns:a16="http://schemas.microsoft.com/office/drawing/2014/main" id="{1C6652A1-CDA3-4681-BCA9-99A188011565}"/>
              </a:ext>
            </a:extLst>
          </p:cNvPr>
          <p:cNvGrpSpPr/>
          <p:nvPr/>
        </p:nvGrpSpPr>
        <p:grpSpPr>
          <a:xfrm>
            <a:off x="10857113" y="5986795"/>
            <a:ext cx="503115" cy="518719"/>
            <a:chOff x="3645804" y="3875860"/>
            <a:chExt cx="599067" cy="599067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7CC00A8-B380-4CB0-8A3C-EFAF4950306F}"/>
                </a:ext>
              </a:extLst>
            </p:cNvPr>
            <p:cNvSpPr/>
            <p:nvPr/>
          </p:nvSpPr>
          <p:spPr>
            <a:xfrm>
              <a:off x="3649574" y="3889508"/>
              <a:ext cx="584573" cy="5845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7">
              <a:hlinkClick r:id="" action="ppaction://hlinkshowjump?jump=endshow"/>
              <a:extLst>
                <a:ext uri="{FF2B5EF4-FFF2-40B4-BE49-F238E27FC236}">
                  <a16:creationId xmlns:a16="http://schemas.microsoft.com/office/drawing/2014/main" id="{3FB7E613-58D3-4563-81B8-8E593A4910D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45804" y="3875860"/>
              <a:ext cx="599067" cy="5990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16919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3515"/>
            <a:ext cx="12192000" cy="6858000"/>
          </a:xfrm>
          <a:prstGeom prst="rect">
            <a:avLst/>
          </a:prstGeom>
          <a:gradFill>
            <a:gsLst>
              <a:gs pos="0">
                <a:srgbClr val="1C325D"/>
              </a:gs>
              <a:gs pos="100000">
                <a:srgbClr val="B9D9F1"/>
              </a:gs>
              <a:gs pos="42000">
                <a:srgbClr val="418A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505691" y="431873"/>
            <a:ext cx="11180618" cy="5987223"/>
          </a:xfrm>
          <a:prstGeom prst="roundRect">
            <a:avLst>
              <a:gd name="adj" fmla="val 0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CEF481-78EA-49FA-87DE-E1644886D069}"/>
              </a:ext>
            </a:extLst>
          </p:cNvPr>
          <p:cNvSpPr txBox="1"/>
          <p:nvPr/>
        </p:nvSpPr>
        <p:spPr>
          <a:xfrm>
            <a:off x="1797626" y="1621145"/>
            <a:ext cx="8596747" cy="1631216"/>
          </a:xfrm>
          <a:prstGeom prst="rect">
            <a:avLst/>
          </a:prstGeom>
          <a:solidFill>
            <a:srgbClr val="B9D9F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1">
            <a:spAutoFit/>
          </a:bodyPr>
          <a:lstStyle/>
          <a:p>
            <a:pPr algn="ctr"/>
            <a:r>
              <a:rPr lang="fa-IR" sz="10000">
                <a:solidFill>
                  <a:srgbClr val="1C325D"/>
                </a:solidFill>
                <a:latin typeface="Birch Std" panose="03060502040705060204" pitchFamily="66" charset="0"/>
                <a:cs typeface="B Nazanin" panose="00000400000000000000" pitchFamily="2" charset="-78"/>
              </a:rPr>
              <a:t>با تشکر از توجه شما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E4F80A-C11A-4212-BF29-84C2C34D89E1}"/>
              </a:ext>
            </a:extLst>
          </p:cNvPr>
          <p:cNvSpPr txBox="1"/>
          <p:nvPr/>
        </p:nvSpPr>
        <p:spPr>
          <a:xfrm>
            <a:off x="3058142" y="3470055"/>
            <a:ext cx="6519884" cy="1977464"/>
          </a:xfrm>
          <a:prstGeom prst="rect">
            <a:avLst/>
          </a:prstGeom>
          <a:solidFill>
            <a:srgbClr val="B9D9F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1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0000" spc="600">
                <a:solidFill>
                  <a:srgbClr val="1C325D"/>
                </a:solidFill>
                <a:latin typeface="Birch Std" panose="03060502040705060204" pitchFamily="66" charset="0"/>
              </a:rPr>
              <a:t>Jeebstore.com</a:t>
            </a:r>
            <a:endParaRPr lang="fa-IR" sz="10000" spc="600">
              <a:solidFill>
                <a:srgbClr val="1C325D"/>
              </a:solidFill>
              <a:latin typeface="Birch Std" panose="03060502040705060204" pitchFamily="66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25316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</TotalTime>
  <Words>673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Birch Std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amiros</dc:creator>
  <cp:lastModifiedBy>amiros</cp:lastModifiedBy>
  <cp:revision>28</cp:revision>
  <dcterms:created xsi:type="dcterms:W3CDTF">2018-11-22T16:48:59Z</dcterms:created>
  <dcterms:modified xsi:type="dcterms:W3CDTF">2020-08-16T10:07:13Z</dcterms:modified>
</cp:coreProperties>
</file>