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47"/>
  </p:notesMasterIdLst>
  <p:handoutMasterIdLst>
    <p:handoutMasterId r:id="rId48"/>
  </p:handoutMasterIdLst>
  <p:sldIdLst>
    <p:sldId id="256" r:id="rId2"/>
    <p:sldId id="419" r:id="rId3"/>
    <p:sldId id="608" r:id="rId4"/>
    <p:sldId id="609" r:id="rId5"/>
    <p:sldId id="610" r:id="rId6"/>
    <p:sldId id="611" r:id="rId7"/>
    <p:sldId id="612" r:id="rId8"/>
    <p:sldId id="613" r:id="rId9"/>
    <p:sldId id="614" r:id="rId10"/>
    <p:sldId id="615" r:id="rId11"/>
    <p:sldId id="616" r:id="rId12"/>
    <p:sldId id="735" r:id="rId13"/>
    <p:sldId id="618" r:id="rId14"/>
    <p:sldId id="619" r:id="rId15"/>
    <p:sldId id="620" r:id="rId16"/>
    <p:sldId id="621" r:id="rId17"/>
    <p:sldId id="622" r:id="rId18"/>
    <p:sldId id="623" r:id="rId19"/>
    <p:sldId id="624" r:id="rId20"/>
    <p:sldId id="625" r:id="rId21"/>
    <p:sldId id="626" r:id="rId22"/>
    <p:sldId id="627" r:id="rId23"/>
    <p:sldId id="628" r:id="rId24"/>
    <p:sldId id="629" r:id="rId25"/>
    <p:sldId id="630" r:id="rId26"/>
    <p:sldId id="631" r:id="rId27"/>
    <p:sldId id="632" r:id="rId28"/>
    <p:sldId id="634" r:id="rId29"/>
    <p:sldId id="635" r:id="rId30"/>
    <p:sldId id="636" r:id="rId31"/>
    <p:sldId id="637" r:id="rId32"/>
    <p:sldId id="638" r:id="rId33"/>
    <p:sldId id="639" r:id="rId34"/>
    <p:sldId id="640" r:id="rId35"/>
    <p:sldId id="641" r:id="rId36"/>
    <p:sldId id="642" r:id="rId37"/>
    <p:sldId id="643" r:id="rId38"/>
    <p:sldId id="644" r:id="rId39"/>
    <p:sldId id="645" r:id="rId40"/>
    <p:sldId id="646" r:id="rId41"/>
    <p:sldId id="647" r:id="rId42"/>
    <p:sldId id="648" r:id="rId43"/>
    <p:sldId id="649" r:id="rId44"/>
    <p:sldId id="650" r:id="rId45"/>
    <p:sldId id="651" r:id="rId46"/>
  </p:sldIdLst>
  <p:sldSz cx="9144000" cy="6858000" type="screen4x3"/>
  <p:notesSz cx="7315200" cy="9601200"/>
  <p:embeddedFontLst>
    <p:embeddedFont>
      <p:font typeface="B Koodak" panose="00000700000000000000" pitchFamily="2" charset="-78"/>
      <p:bold r:id="rId49"/>
    </p:embeddedFont>
    <p:embeddedFont>
      <p:font typeface="B Tehran" panose="00000400000000000000" pitchFamily="2" charset="-78"/>
      <p:regular r:id="rId50"/>
      <p:italic r:id="rId51"/>
    </p:embeddedFont>
    <p:embeddedFont>
      <p:font typeface="B Lotus" panose="00000400000000000000" pitchFamily="2" charset="-78"/>
      <p:regular r:id="rId52"/>
      <p:bold r:id="rId53"/>
    </p:embeddedFont>
    <p:embeddedFont>
      <p:font typeface="Tahoma" panose="020B0604030504040204" pitchFamily="34" charset="0"/>
      <p:regular r:id="rId54"/>
      <p:bold r:id="rId55"/>
    </p:embeddedFont>
    <p:embeddedFont>
      <p:font typeface="Calibri" panose="020F0502020204030204" pitchFamily="34" charset="0"/>
      <p:regular r:id="rId56"/>
      <p:bold r:id="rId57"/>
      <p:italic r:id="rId58"/>
      <p:boldItalic r:id="rId59"/>
    </p:embeddedFont>
    <p:embeddedFont>
      <p:font typeface="Palatino Linotype" panose="02040502050505030304" pitchFamily="18" charset="0"/>
      <p:regular r:id="rId60"/>
      <p:bold r:id="rId61"/>
      <p:italic r:id="rId62"/>
      <p:boldItalic r:id="rId63"/>
    </p:embeddedFont>
    <p:embeddedFont>
      <p:font typeface="Century Gothic" panose="020B0502020202020204" pitchFamily="34" charset="0"/>
      <p:regular r:id="rId64"/>
      <p:bold r:id="rId65"/>
      <p:italic r:id="rId66"/>
      <p:boldItalic r:id="rId67"/>
    </p:embeddedFont>
    <p:embeddedFont>
      <p:font typeface="B Mitra" panose="00000400000000000000" pitchFamily="2" charset="-78"/>
      <p:regular r:id="rId68"/>
      <p:bold r:id="rId69"/>
    </p:embeddedFont>
    <p:embeddedFont>
      <p:font typeface="B Roya" panose="00000400000000000000" pitchFamily="2" charset="-78"/>
      <p:regular r:id="rId70"/>
      <p:bold r:id="rId71"/>
    </p:embeddedFont>
  </p:embeddedFontLst>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5" autoAdjust="0"/>
    <p:restoredTop sz="94660"/>
  </p:normalViewPr>
  <p:slideViewPr>
    <p:cSldViewPr>
      <p:cViewPr varScale="1">
        <p:scale>
          <a:sx n="75" d="100"/>
          <a:sy n="75" d="100"/>
        </p:scale>
        <p:origin x="1134" y="5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42"/>
    </p:cViewPr>
  </p:sorterViewPr>
  <p:notesViewPr>
    <p:cSldViewPr>
      <p:cViewPr varScale="1">
        <p:scale>
          <a:sx n="56" d="100"/>
          <a:sy n="56" d="100"/>
        </p:scale>
        <p:origin x="-256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2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0355F5-7DC0-41C0-87A8-7785640A7221}" type="doc">
      <dgm:prSet loTypeId="urn:microsoft.com/office/officeart/2005/8/layout/hierarchy2" loCatId="hierarchy" qsTypeId="urn:microsoft.com/office/officeart/2005/8/quickstyle/simple3" qsCatId="simple" csTypeId="urn:microsoft.com/office/officeart/2005/8/colors/colorful1#3" csCatId="colorful" phldr="1"/>
      <dgm:spPr/>
      <dgm:t>
        <a:bodyPr/>
        <a:lstStyle/>
        <a:p>
          <a:endParaRPr lang="en-US"/>
        </a:p>
      </dgm:t>
    </dgm:pt>
    <dgm:pt modelId="{68DAA6B3-EC70-447D-8BB1-9FA5993EF586}">
      <dgm:prSet phldrT="[Text]" custT="1"/>
      <dgm:spPr/>
      <dgm:t>
        <a:bodyPr/>
        <a:lstStyle/>
        <a:p>
          <a:r>
            <a:rPr lang="fa-IR" sz="24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dirty="0">
            <a:effectLst>
              <a:outerShdw blurRad="38100" dist="38100" dir="2700000" algn="tl">
                <a:srgbClr val="000000">
                  <a:alpha val="43137"/>
                </a:srgbClr>
              </a:outerShdw>
            </a:effectLst>
            <a:cs typeface="B Roya" panose="00000400000000000000" pitchFamily="2" charset="-78"/>
          </a:endParaRPr>
        </a:p>
      </dgm:t>
    </dgm:pt>
    <dgm:pt modelId="{D4868B85-21A1-4AFE-82C5-BD6C2B40DD59}" type="parTrans" cxnId="{CA20F461-0EA4-4848-BD90-B84B7A8903DB}">
      <dgm:prSet/>
      <dgm:spPr/>
      <dgm:t>
        <a:bodyPr/>
        <a:lstStyle/>
        <a:p>
          <a:endParaRPr lang="en-US">
            <a:cs typeface="B Roya" panose="00000400000000000000" pitchFamily="2" charset="-78"/>
          </a:endParaRPr>
        </a:p>
      </dgm:t>
    </dgm:pt>
    <dgm:pt modelId="{743F7490-98D5-495F-8EF6-E757BD466E45}" type="sibTrans" cxnId="{CA20F461-0EA4-4848-BD90-B84B7A8903DB}">
      <dgm:prSet/>
      <dgm:spPr/>
      <dgm:t>
        <a:bodyPr/>
        <a:lstStyle/>
        <a:p>
          <a:endParaRPr lang="en-US">
            <a:cs typeface="B Roya" panose="00000400000000000000" pitchFamily="2" charset="-78"/>
          </a:endParaRPr>
        </a:p>
      </dgm:t>
    </dgm:pt>
    <dgm:pt modelId="{262696EA-490B-44D1-BAF2-5346D04F4956}">
      <dgm:prSet phldrT="[Text]" custT="1"/>
      <dgm:spPr/>
      <dgm:t>
        <a:bodyPr/>
        <a:lstStyle/>
        <a:p>
          <a:pPr>
            <a:lnSpc>
              <a:spcPct val="100000"/>
            </a:lnSpc>
            <a:spcAft>
              <a:spcPts val="0"/>
            </a:spcAft>
          </a:pPr>
          <a:r>
            <a:rPr lang="fa-IR" sz="1800" b="1" dirty="0" smtClean="0">
              <a:effectLst/>
              <a:latin typeface="Calibri" pitchFamily="34" charset="0"/>
              <a:cs typeface="B Roya" panose="00000400000000000000" pitchFamily="2" charset="-78"/>
            </a:rPr>
            <a:t>هزينه سرمايه گذاري</a:t>
          </a:r>
        </a:p>
        <a:p>
          <a:pPr>
            <a:lnSpc>
              <a:spcPct val="100000"/>
            </a:lnSpc>
            <a:spcAft>
              <a:spcPts val="0"/>
            </a:spcAft>
          </a:pPr>
          <a:r>
            <a:rPr lang="en-US" sz="1800" b="1" dirty="0" smtClean="0">
              <a:effectLst/>
              <a:latin typeface="Calibri" pitchFamily="34" charset="0"/>
              <a:cs typeface="B Roya" panose="00000400000000000000" pitchFamily="2" charset="-78"/>
            </a:rPr>
            <a:t>(Investment Cost)</a:t>
          </a:r>
          <a:endParaRPr lang="en-US" sz="1800" b="1" dirty="0">
            <a:effectLst/>
            <a:latin typeface="Calibri" pitchFamily="34" charset="0"/>
            <a:cs typeface="B Roya" panose="00000400000000000000" pitchFamily="2" charset="-78"/>
          </a:endParaRPr>
        </a:p>
      </dgm:t>
    </dgm:pt>
    <dgm:pt modelId="{C5A0242C-B041-4B90-90A1-A94696D9A313}" type="parTrans" cxnId="{73A2EF66-D801-408B-964D-BAB38CD52965}">
      <dgm:prSet/>
      <dgm:spPr/>
      <dgm:t>
        <a:bodyPr/>
        <a:lstStyle/>
        <a:p>
          <a:endParaRPr lang="en-US">
            <a:cs typeface="B Roya" panose="00000400000000000000" pitchFamily="2" charset="-78"/>
          </a:endParaRPr>
        </a:p>
      </dgm:t>
    </dgm:pt>
    <dgm:pt modelId="{1481B89A-7A20-4496-A3DB-05384802554C}" type="sibTrans" cxnId="{73A2EF66-D801-408B-964D-BAB38CD52965}">
      <dgm:prSet/>
      <dgm:spPr/>
      <dgm:t>
        <a:bodyPr/>
        <a:lstStyle/>
        <a:p>
          <a:endParaRPr lang="en-US">
            <a:cs typeface="B Roya" panose="00000400000000000000" pitchFamily="2" charset="-78"/>
          </a:endParaRPr>
        </a:p>
      </dgm:t>
    </dgm:pt>
    <dgm:pt modelId="{C5BD3BDA-F20B-4318-9053-124513675ED0}">
      <dgm:prSet phldrT="[Text]" custT="1"/>
      <dgm:spPr/>
      <dgm:t>
        <a:bodyPr/>
        <a:lstStyle/>
        <a:p>
          <a:pPr>
            <a:lnSpc>
              <a:spcPct val="100000"/>
            </a:lnSpc>
            <a:spcAft>
              <a:spcPts val="0"/>
            </a:spcAft>
          </a:pPr>
          <a:r>
            <a:rPr lang="fa-IR" sz="2200" b="1" dirty="0" smtClean="0">
              <a:effectLst/>
              <a:latin typeface="Calibri" pitchFamily="34" charset="0"/>
              <a:cs typeface="B Roya" panose="00000400000000000000" pitchFamily="2" charset="-78"/>
            </a:rPr>
            <a:t>تامين سرمايه</a:t>
          </a:r>
          <a:endParaRPr lang="en-US" sz="2200" b="1" dirty="0" smtClean="0">
            <a:effectLst/>
            <a:latin typeface="Calibri" pitchFamily="34" charset="0"/>
            <a:cs typeface="B Roya" panose="00000400000000000000" pitchFamily="2" charset="-78"/>
          </a:endParaRPr>
        </a:p>
      </dgm:t>
    </dgm:pt>
    <dgm:pt modelId="{F934B8C9-AE1C-44F3-A6E6-F042ED6BD7B5}" type="parTrans" cxnId="{D5F1E855-95D8-45EE-A060-7231F56C8BC2}">
      <dgm:prSet/>
      <dgm:spPr/>
      <dgm:t>
        <a:bodyPr/>
        <a:lstStyle/>
        <a:p>
          <a:endParaRPr lang="en-US">
            <a:cs typeface="B Roya" panose="00000400000000000000" pitchFamily="2" charset="-78"/>
          </a:endParaRPr>
        </a:p>
      </dgm:t>
    </dgm:pt>
    <dgm:pt modelId="{B81971AB-9564-4407-800E-5812B2DBE8A2}" type="sibTrans" cxnId="{D5F1E855-95D8-45EE-A060-7231F56C8BC2}">
      <dgm:prSet/>
      <dgm:spPr/>
      <dgm:t>
        <a:bodyPr/>
        <a:lstStyle/>
        <a:p>
          <a:endParaRPr lang="en-US">
            <a:cs typeface="B Roya" panose="00000400000000000000" pitchFamily="2" charset="-78"/>
          </a:endParaRPr>
        </a:p>
      </dgm:t>
    </dgm:pt>
    <dgm:pt modelId="{4E7E001D-FB18-4E5A-95A0-5F49C4587872}">
      <dgm:prSet/>
      <dgm:spPr/>
      <dgm:t>
        <a:bodyPr/>
        <a:lstStyle/>
        <a:p>
          <a:pPr>
            <a:lnSpc>
              <a:spcPct val="100000"/>
            </a:lnSpc>
            <a:spcAft>
              <a:spcPts val="0"/>
            </a:spcAft>
          </a:pPr>
          <a:r>
            <a:rPr lang="fa-IR" b="1" dirty="0" smtClean="0">
              <a:effectLst/>
              <a:latin typeface="Calibri" pitchFamily="34" charset="0"/>
              <a:cs typeface="B Roya" panose="00000400000000000000" pitchFamily="2" charset="-78"/>
            </a:rPr>
            <a:t>مدل درآمد</a:t>
          </a:r>
          <a:endParaRPr lang="en-US" b="1" dirty="0" smtClean="0">
            <a:effectLst/>
            <a:latin typeface="Calibri" pitchFamily="34" charset="0"/>
            <a:cs typeface="B Roya" panose="00000400000000000000" pitchFamily="2" charset="-78"/>
          </a:endParaRPr>
        </a:p>
        <a:p>
          <a:pPr>
            <a:lnSpc>
              <a:spcPct val="100000"/>
            </a:lnSpc>
            <a:spcAft>
              <a:spcPts val="0"/>
            </a:spcAft>
          </a:pPr>
          <a:r>
            <a:rPr lang="en-US" b="1" dirty="0" smtClean="0">
              <a:effectLst/>
              <a:latin typeface="Calibri" pitchFamily="34" charset="0"/>
              <a:cs typeface="B Roya" panose="00000400000000000000" pitchFamily="2" charset="-78"/>
            </a:rPr>
            <a:t>(Revenue Model)</a:t>
          </a:r>
        </a:p>
      </dgm:t>
    </dgm:pt>
    <dgm:pt modelId="{A47CF6BC-77A0-4961-A955-7B5FC3921BB0}" type="parTrans" cxnId="{26978C50-04C7-492D-8B73-D6A4A5E162B3}">
      <dgm:prSet/>
      <dgm:spPr/>
      <dgm:t>
        <a:bodyPr/>
        <a:lstStyle/>
        <a:p>
          <a:endParaRPr lang="en-US">
            <a:cs typeface="B Roya" panose="00000400000000000000" pitchFamily="2" charset="-78"/>
          </a:endParaRPr>
        </a:p>
      </dgm:t>
    </dgm:pt>
    <dgm:pt modelId="{12D1F32E-7D39-4DC6-9AE3-98E88BA42C98}" type="sibTrans" cxnId="{26978C50-04C7-492D-8B73-D6A4A5E162B3}">
      <dgm:prSet/>
      <dgm:spPr/>
      <dgm:t>
        <a:bodyPr/>
        <a:lstStyle/>
        <a:p>
          <a:endParaRPr lang="en-US">
            <a:cs typeface="B Roya" panose="00000400000000000000" pitchFamily="2" charset="-78"/>
          </a:endParaRPr>
        </a:p>
      </dgm:t>
    </dgm:pt>
    <dgm:pt modelId="{6E5888CC-BFE3-4A46-AF49-254FA6153D90}">
      <dgm:prSet/>
      <dgm:spPr/>
      <dgm:t>
        <a:bodyPr/>
        <a:lstStyle/>
        <a:p>
          <a:pPr>
            <a:lnSpc>
              <a:spcPct val="100000"/>
            </a:lnSpc>
            <a:spcAft>
              <a:spcPts val="0"/>
            </a:spcAft>
          </a:pPr>
          <a:r>
            <a:rPr lang="fa-IR" b="1" dirty="0" smtClean="0">
              <a:effectLst/>
              <a:latin typeface="Calibri" pitchFamily="34" charset="0"/>
              <a:cs typeface="B Roya" panose="00000400000000000000" pitchFamily="2" charset="-78"/>
            </a:rPr>
            <a:t>هزينه توليد</a:t>
          </a:r>
          <a:endParaRPr lang="en-US" b="1" dirty="0" smtClean="0">
            <a:effectLst/>
            <a:latin typeface="Calibri" pitchFamily="34" charset="0"/>
            <a:cs typeface="B Roya" panose="00000400000000000000" pitchFamily="2" charset="-78"/>
          </a:endParaRPr>
        </a:p>
        <a:p>
          <a:pPr>
            <a:lnSpc>
              <a:spcPct val="100000"/>
            </a:lnSpc>
            <a:spcAft>
              <a:spcPts val="0"/>
            </a:spcAft>
          </a:pPr>
          <a:r>
            <a:rPr lang="en-US" b="1" dirty="0" smtClean="0">
              <a:effectLst/>
              <a:latin typeface="Calibri" pitchFamily="34" charset="0"/>
              <a:cs typeface="B Roya" panose="00000400000000000000" pitchFamily="2" charset="-78"/>
            </a:rPr>
            <a:t>(Production Cost)</a:t>
          </a:r>
          <a:endParaRPr lang="en-US" dirty="0">
            <a:cs typeface="B Roya" panose="00000400000000000000" pitchFamily="2" charset="-78"/>
          </a:endParaRPr>
        </a:p>
      </dgm:t>
    </dgm:pt>
    <dgm:pt modelId="{1F356C3F-9A72-4A08-AA57-FB1370F3D58A}" type="parTrans" cxnId="{5B00AB0E-805D-437F-BD4B-34382BA61B9B}">
      <dgm:prSet/>
      <dgm:spPr/>
      <dgm:t>
        <a:bodyPr/>
        <a:lstStyle/>
        <a:p>
          <a:endParaRPr lang="en-US">
            <a:cs typeface="B Roya" panose="00000400000000000000" pitchFamily="2" charset="-78"/>
          </a:endParaRPr>
        </a:p>
      </dgm:t>
    </dgm:pt>
    <dgm:pt modelId="{95C31C3E-A092-48E6-AB8C-8B37E0B8F367}" type="sibTrans" cxnId="{5B00AB0E-805D-437F-BD4B-34382BA61B9B}">
      <dgm:prSet/>
      <dgm:spPr/>
      <dgm:t>
        <a:bodyPr/>
        <a:lstStyle/>
        <a:p>
          <a:endParaRPr lang="en-US">
            <a:cs typeface="B Roya" panose="00000400000000000000" pitchFamily="2" charset="-78"/>
          </a:endParaRPr>
        </a:p>
      </dgm:t>
    </dgm:pt>
    <dgm:pt modelId="{AD7DA8B2-C803-4F19-8CA6-18E43E16D402}" type="pres">
      <dgm:prSet presAssocID="{7D0355F5-7DC0-41C0-87A8-7785640A7221}" presName="diagram" presStyleCnt="0">
        <dgm:presLayoutVars>
          <dgm:chPref val="1"/>
          <dgm:dir val="rev"/>
          <dgm:animOne val="branch"/>
          <dgm:animLvl val="lvl"/>
          <dgm:resizeHandles val="exact"/>
        </dgm:presLayoutVars>
      </dgm:prSet>
      <dgm:spPr/>
      <dgm:t>
        <a:bodyPr/>
        <a:lstStyle/>
        <a:p>
          <a:endParaRPr lang="en-US"/>
        </a:p>
      </dgm:t>
    </dgm:pt>
    <dgm:pt modelId="{C74A4C48-AD87-4DFB-8000-D07671EE62CD}" type="pres">
      <dgm:prSet presAssocID="{68DAA6B3-EC70-447D-8BB1-9FA5993EF586}" presName="root1" presStyleCnt="0"/>
      <dgm:spPr/>
    </dgm:pt>
    <dgm:pt modelId="{13321EB9-F0E3-451F-8E16-679855683551}" type="pres">
      <dgm:prSet presAssocID="{68DAA6B3-EC70-447D-8BB1-9FA5993EF586}" presName="LevelOneTextNode" presStyleLbl="node0" presStyleIdx="0" presStyleCnt="1" custScaleX="90739" custScaleY="55331">
        <dgm:presLayoutVars>
          <dgm:chPref val="3"/>
        </dgm:presLayoutVars>
      </dgm:prSet>
      <dgm:spPr/>
      <dgm:t>
        <a:bodyPr/>
        <a:lstStyle/>
        <a:p>
          <a:endParaRPr lang="en-US"/>
        </a:p>
      </dgm:t>
    </dgm:pt>
    <dgm:pt modelId="{59BA832F-3672-405A-98C3-2E1E433E6321}" type="pres">
      <dgm:prSet presAssocID="{68DAA6B3-EC70-447D-8BB1-9FA5993EF586}" presName="level2hierChild" presStyleCnt="0"/>
      <dgm:spPr/>
    </dgm:pt>
    <dgm:pt modelId="{4CA98B39-0D5F-4D8B-9950-9FEC99708ED3}" type="pres">
      <dgm:prSet presAssocID="{C5A0242C-B041-4B90-90A1-A94696D9A313}" presName="conn2-1" presStyleLbl="parChTrans1D2" presStyleIdx="0" presStyleCnt="4"/>
      <dgm:spPr/>
      <dgm:t>
        <a:bodyPr/>
        <a:lstStyle/>
        <a:p>
          <a:endParaRPr lang="en-US"/>
        </a:p>
      </dgm:t>
    </dgm:pt>
    <dgm:pt modelId="{6620CABF-ED57-40CC-AA94-2E75756E6988}" type="pres">
      <dgm:prSet presAssocID="{C5A0242C-B041-4B90-90A1-A94696D9A313}" presName="connTx" presStyleLbl="parChTrans1D2" presStyleIdx="0" presStyleCnt="4"/>
      <dgm:spPr/>
      <dgm:t>
        <a:bodyPr/>
        <a:lstStyle/>
        <a:p>
          <a:endParaRPr lang="en-US"/>
        </a:p>
      </dgm:t>
    </dgm:pt>
    <dgm:pt modelId="{3F604C90-8EDA-4126-A9AB-A64D599027D9}" type="pres">
      <dgm:prSet presAssocID="{262696EA-490B-44D1-BAF2-5346D04F4956}" presName="root2" presStyleCnt="0"/>
      <dgm:spPr/>
    </dgm:pt>
    <dgm:pt modelId="{432B9C9F-F8B0-4C8E-90B5-76CC93DE3A50}" type="pres">
      <dgm:prSet presAssocID="{262696EA-490B-44D1-BAF2-5346D04F4956}" presName="LevelTwoTextNode" presStyleLbl="node2" presStyleIdx="0" presStyleCnt="4" custScaleX="80710" custScaleY="48596" custLinFactNeighborX="-760" custLinFactNeighborY="8692">
        <dgm:presLayoutVars>
          <dgm:chPref val="3"/>
        </dgm:presLayoutVars>
      </dgm:prSet>
      <dgm:spPr/>
      <dgm:t>
        <a:bodyPr/>
        <a:lstStyle/>
        <a:p>
          <a:endParaRPr lang="en-US"/>
        </a:p>
      </dgm:t>
    </dgm:pt>
    <dgm:pt modelId="{68DA1E85-3CBF-4AED-B627-5C220B7ABFCF}" type="pres">
      <dgm:prSet presAssocID="{262696EA-490B-44D1-BAF2-5346D04F4956}" presName="level3hierChild" presStyleCnt="0"/>
      <dgm:spPr/>
    </dgm:pt>
    <dgm:pt modelId="{D6E2A940-1DC1-4817-97E1-AB36FC7A1F7E}" type="pres">
      <dgm:prSet presAssocID="{1F356C3F-9A72-4A08-AA57-FB1370F3D58A}" presName="conn2-1" presStyleLbl="parChTrans1D2" presStyleIdx="1" presStyleCnt="4"/>
      <dgm:spPr/>
      <dgm:t>
        <a:bodyPr/>
        <a:lstStyle/>
        <a:p>
          <a:endParaRPr lang="en-US"/>
        </a:p>
      </dgm:t>
    </dgm:pt>
    <dgm:pt modelId="{4DCD8C3E-69FB-4FFA-A202-47155F7565C6}" type="pres">
      <dgm:prSet presAssocID="{1F356C3F-9A72-4A08-AA57-FB1370F3D58A}" presName="connTx" presStyleLbl="parChTrans1D2" presStyleIdx="1" presStyleCnt="4"/>
      <dgm:spPr/>
      <dgm:t>
        <a:bodyPr/>
        <a:lstStyle/>
        <a:p>
          <a:endParaRPr lang="en-US"/>
        </a:p>
      </dgm:t>
    </dgm:pt>
    <dgm:pt modelId="{B78A6A98-0420-4717-8A8D-CF3C90BFDC46}" type="pres">
      <dgm:prSet presAssocID="{6E5888CC-BFE3-4A46-AF49-254FA6153D90}" presName="root2" presStyleCnt="0"/>
      <dgm:spPr/>
    </dgm:pt>
    <dgm:pt modelId="{8F935068-27E5-473A-AA92-CE3DF93D6EB2}" type="pres">
      <dgm:prSet presAssocID="{6E5888CC-BFE3-4A46-AF49-254FA6153D90}" presName="LevelTwoTextNode" presStyleLbl="node2" presStyleIdx="1" presStyleCnt="4" custScaleX="80710" custScaleY="48596" custLinFactNeighborY="5504">
        <dgm:presLayoutVars>
          <dgm:chPref val="3"/>
        </dgm:presLayoutVars>
      </dgm:prSet>
      <dgm:spPr/>
      <dgm:t>
        <a:bodyPr/>
        <a:lstStyle/>
        <a:p>
          <a:endParaRPr lang="en-US"/>
        </a:p>
      </dgm:t>
    </dgm:pt>
    <dgm:pt modelId="{4AC4BBF3-8F36-4584-9390-724A9C8D45AC}" type="pres">
      <dgm:prSet presAssocID="{6E5888CC-BFE3-4A46-AF49-254FA6153D90}" presName="level3hierChild" presStyleCnt="0"/>
      <dgm:spPr/>
    </dgm:pt>
    <dgm:pt modelId="{1D89C43A-6153-4D33-BBBF-7F05E23654F1}" type="pres">
      <dgm:prSet presAssocID="{A47CF6BC-77A0-4961-A955-7B5FC3921BB0}" presName="conn2-1" presStyleLbl="parChTrans1D2" presStyleIdx="2" presStyleCnt="4"/>
      <dgm:spPr/>
      <dgm:t>
        <a:bodyPr/>
        <a:lstStyle/>
        <a:p>
          <a:endParaRPr lang="en-US"/>
        </a:p>
      </dgm:t>
    </dgm:pt>
    <dgm:pt modelId="{9526D81E-6ABA-47F0-AE5F-9ED3E90AFCDC}" type="pres">
      <dgm:prSet presAssocID="{A47CF6BC-77A0-4961-A955-7B5FC3921BB0}" presName="connTx" presStyleLbl="parChTrans1D2" presStyleIdx="2" presStyleCnt="4"/>
      <dgm:spPr/>
      <dgm:t>
        <a:bodyPr/>
        <a:lstStyle/>
        <a:p>
          <a:endParaRPr lang="en-US"/>
        </a:p>
      </dgm:t>
    </dgm:pt>
    <dgm:pt modelId="{CB9344DE-038C-456E-8658-2254EDE46C28}" type="pres">
      <dgm:prSet presAssocID="{4E7E001D-FB18-4E5A-95A0-5F49C4587872}" presName="root2" presStyleCnt="0"/>
      <dgm:spPr/>
    </dgm:pt>
    <dgm:pt modelId="{BABD4E9A-1F39-45E6-A643-CCDE532BC096}" type="pres">
      <dgm:prSet presAssocID="{4E7E001D-FB18-4E5A-95A0-5F49C4587872}" presName="LevelTwoTextNode" presStyleLbl="node2" presStyleIdx="2" presStyleCnt="4" custScaleX="80710" custScaleY="48596" custLinFactNeighborY="5504">
        <dgm:presLayoutVars>
          <dgm:chPref val="3"/>
        </dgm:presLayoutVars>
      </dgm:prSet>
      <dgm:spPr/>
      <dgm:t>
        <a:bodyPr/>
        <a:lstStyle/>
        <a:p>
          <a:endParaRPr lang="en-US"/>
        </a:p>
      </dgm:t>
    </dgm:pt>
    <dgm:pt modelId="{BBB8FB2B-02B4-476F-A76C-FF2AC9E3F091}" type="pres">
      <dgm:prSet presAssocID="{4E7E001D-FB18-4E5A-95A0-5F49C4587872}" presName="level3hierChild" presStyleCnt="0"/>
      <dgm:spPr/>
    </dgm:pt>
    <dgm:pt modelId="{4EB9B0A9-AE9D-4F5D-B75C-EF85C52C82B4}" type="pres">
      <dgm:prSet presAssocID="{F934B8C9-AE1C-44F3-A6E6-F042ED6BD7B5}" presName="conn2-1" presStyleLbl="parChTrans1D2" presStyleIdx="3" presStyleCnt="4"/>
      <dgm:spPr/>
      <dgm:t>
        <a:bodyPr/>
        <a:lstStyle/>
        <a:p>
          <a:endParaRPr lang="en-US"/>
        </a:p>
      </dgm:t>
    </dgm:pt>
    <dgm:pt modelId="{0C44FE5A-25D4-44F1-A218-262A791ECE4E}" type="pres">
      <dgm:prSet presAssocID="{F934B8C9-AE1C-44F3-A6E6-F042ED6BD7B5}" presName="connTx" presStyleLbl="parChTrans1D2" presStyleIdx="3" presStyleCnt="4"/>
      <dgm:spPr/>
      <dgm:t>
        <a:bodyPr/>
        <a:lstStyle/>
        <a:p>
          <a:endParaRPr lang="en-US"/>
        </a:p>
      </dgm:t>
    </dgm:pt>
    <dgm:pt modelId="{E6B4A3DC-C22A-4D92-B147-83E8F5554346}" type="pres">
      <dgm:prSet presAssocID="{C5BD3BDA-F20B-4318-9053-124513675ED0}" presName="root2" presStyleCnt="0"/>
      <dgm:spPr/>
    </dgm:pt>
    <dgm:pt modelId="{4C7E9356-1CBA-44FF-97B9-0FF2FDE51897}" type="pres">
      <dgm:prSet presAssocID="{C5BD3BDA-F20B-4318-9053-124513675ED0}" presName="LevelTwoTextNode" presStyleLbl="node2" presStyleIdx="3" presStyleCnt="4" custScaleX="80710" custScaleY="48596" custLinFactNeighborX="-760">
        <dgm:presLayoutVars>
          <dgm:chPref val="3"/>
        </dgm:presLayoutVars>
      </dgm:prSet>
      <dgm:spPr/>
      <dgm:t>
        <a:bodyPr/>
        <a:lstStyle/>
        <a:p>
          <a:endParaRPr lang="en-US"/>
        </a:p>
      </dgm:t>
    </dgm:pt>
    <dgm:pt modelId="{1385E515-FCA2-4FAE-86DD-9B9E12FC00DF}" type="pres">
      <dgm:prSet presAssocID="{C5BD3BDA-F20B-4318-9053-124513675ED0}" presName="level3hierChild" presStyleCnt="0"/>
      <dgm:spPr/>
    </dgm:pt>
  </dgm:ptLst>
  <dgm:cxnLst>
    <dgm:cxn modelId="{D4D19699-AEF8-42DA-82AE-2E4EC1672189}" type="presOf" srcId="{F934B8C9-AE1C-44F3-A6E6-F042ED6BD7B5}" destId="{0C44FE5A-25D4-44F1-A218-262A791ECE4E}" srcOrd="1" destOrd="0" presId="urn:microsoft.com/office/officeart/2005/8/layout/hierarchy2"/>
    <dgm:cxn modelId="{095ECCE3-0068-45D6-B772-4C2B003C6BD1}" type="presOf" srcId="{6E5888CC-BFE3-4A46-AF49-254FA6153D90}" destId="{8F935068-27E5-473A-AA92-CE3DF93D6EB2}" srcOrd="0" destOrd="0" presId="urn:microsoft.com/office/officeart/2005/8/layout/hierarchy2"/>
    <dgm:cxn modelId="{ED88BB22-C7E9-4127-AF3E-D2F6281DE00D}" type="presOf" srcId="{68DAA6B3-EC70-447D-8BB1-9FA5993EF586}" destId="{13321EB9-F0E3-451F-8E16-679855683551}" srcOrd="0" destOrd="0" presId="urn:microsoft.com/office/officeart/2005/8/layout/hierarchy2"/>
    <dgm:cxn modelId="{5B00AB0E-805D-437F-BD4B-34382BA61B9B}" srcId="{68DAA6B3-EC70-447D-8BB1-9FA5993EF586}" destId="{6E5888CC-BFE3-4A46-AF49-254FA6153D90}" srcOrd="1" destOrd="0" parTransId="{1F356C3F-9A72-4A08-AA57-FB1370F3D58A}" sibTransId="{95C31C3E-A092-48E6-AB8C-8B37E0B8F367}"/>
    <dgm:cxn modelId="{E18A830B-8CAC-4CDA-B8AD-A0354A8F87C7}" type="presOf" srcId="{A47CF6BC-77A0-4961-A955-7B5FC3921BB0}" destId="{9526D81E-6ABA-47F0-AE5F-9ED3E90AFCDC}" srcOrd="1" destOrd="0" presId="urn:microsoft.com/office/officeart/2005/8/layout/hierarchy2"/>
    <dgm:cxn modelId="{187D14DE-59E9-488B-A76D-28786FD93948}" type="presOf" srcId="{1F356C3F-9A72-4A08-AA57-FB1370F3D58A}" destId="{4DCD8C3E-69FB-4FFA-A202-47155F7565C6}" srcOrd="1" destOrd="0" presId="urn:microsoft.com/office/officeart/2005/8/layout/hierarchy2"/>
    <dgm:cxn modelId="{7C88066C-F43B-4405-B1BA-4FF31C8C4161}" type="presOf" srcId="{C5A0242C-B041-4B90-90A1-A94696D9A313}" destId="{4CA98B39-0D5F-4D8B-9950-9FEC99708ED3}" srcOrd="0" destOrd="0" presId="urn:microsoft.com/office/officeart/2005/8/layout/hierarchy2"/>
    <dgm:cxn modelId="{2F071A3E-3E9E-4E8E-A6C3-C7DF41283888}" type="presOf" srcId="{262696EA-490B-44D1-BAF2-5346D04F4956}" destId="{432B9C9F-F8B0-4C8E-90B5-76CC93DE3A50}" srcOrd="0" destOrd="0" presId="urn:microsoft.com/office/officeart/2005/8/layout/hierarchy2"/>
    <dgm:cxn modelId="{26978C50-04C7-492D-8B73-D6A4A5E162B3}" srcId="{68DAA6B3-EC70-447D-8BB1-9FA5993EF586}" destId="{4E7E001D-FB18-4E5A-95A0-5F49C4587872}" srcOrd="2" destOrd="0" parTransId="{A47CF6BC-77A0-4961-A955-7B5FC3921BB0}" sibTransId="{12D1F32E-7D39-4DC6-9AE3-98E88BA42C98}"/>
    <dgm:cxn modelId="{3262FD59-BEEF-403C-9578-0ABF87E0AC5D}" type="presOf" srcId="{7D0355F5-7DC0-41C0-87A8-7785640A7221}" destId="{AD7DA8B2-C803-4F19-8CA6-18E43E16D402}" srcOrd="0" destOrd="0" presId="urn:microsoft.com/office/officeart/2005/8/layout/hierarchy2"/>
    <dgm:cxn modelId="{03BDC419-1AA6-41D8-9F13-A7FAFEB394E5}" type="presOf" srcId="{C5A0242C-B041-4B90-90A1-A94696D9A313}" destId="{6620CABF-ED57-40CC-AA94-2E75756E6988}" srcOrd="1" destOrd="0" presId="urn:microsoft.com/office/officeart/2005/8/layout/hierarchy2"/>
    <dgm:cxn modelId="{CA20F461-0EA4-4848-BD90-B84B7A8903DB}" srcId="{7D0355F5-7DC0-41C0-87A8-7785640A7221}" destId="{68DAA6B3-EC70-447D-8BB1-9FA5993EF586}" srcOrd="0" destOrd="0" parTransId="{D4868B85-21A1-4AFE-82C5-BD6C2B40DD59}" sibTransId="{743F7490-98D5-495F-8EF6-E757BD466E45}"/>
    <dgm:cxn modelId="{6D604691-8B78-4414-BD04-6EA95B35A5C6}" type="presOf" srcId="{F934B8C9-AE1C-44F3-A6E6-F042ED6BD7B5}" destId="{4EB9B0A9-AE9D-4F5D-B75C-EF85C52C82B4}" srcOrd="0" destOrd="0" presId="urn:microsoft.com/office/officeart/2005/8/layout/hierarchy2"/>
    <dgm:cxn modelId="{447B404A-98B2-4A6A-BC49-0DE1C4E3B9EC}" type="presOf" srcId="{1F356C3F-9A72-4A08-AA57-FB1370F3D58A}" destId="{D6E2A940-1DC1-4817-97E1-AB36FC7A1F7E}" srcOrd="0" destOrd="0" presId="urn:microsoft.com/office/officeart/2005/8/layout/hierarchy2"/>
    <dgm:cxn modelId="{45FE528C-64D8-4846-BCFB-6595BE48B717}" type="presOf" srcId="{A47CF6BC-77A0-4961-A955-7B5FC3921BB0}" destId="{1D89C43A-6153-4D33-BBBF-7F05E23654F1}" srcOrd="0" destOrd="0" presId="urn:microsoft.com/office/officeart/2005/8/layout/hierarchy2"/>
    <dgm:cxn modelId="{3428EF3D-1772-4032-8F97-5DA6DD5A9A89}" type="presOf" srcId="{C5BD3BDA-F20B-4318-9053-124513675ED0}" destId="{4C7E9356-1CBA-44FF-97B9-0FF2FDE51897}" srcOrd="0" destOrd="0" presId="urn:microsoft.com/office/officeart/2005/8/layout/hierarchy2"/>
    <dgm:cxn modelId="{D5F1E855-95D8-45EE-A060-7231F56C8BC2}" srcId="{68DAA6B3-EC70-447D-8BB1-9FA5993EF586}" destId="{C5BD3BDA-F20B-4318-9053-124513675ED0}" srcOrd="3" destOrd="0" parTransId="{F934B8C9-AE1C-44F3-A6E6-F042ED6BD7B5}" sibTransId="{B81971AB-9564-4407-800E-5812B2DBE8A2}"/>
    <dgm:cxn modelId="{C6944CCB-1D2A-415A-B35D-C92C6E26E9E6}" type="presOf" srcId="{4E7E001D-FB18-4E5A-95A0-5F49C4587872}" destId="{BABD4E9A-1F39-45E6-A643-CCDE532BC096}" srcOrd="0" destOrd="0" presId="urn:microsoft.com/office/officeart/2005/8/layout/hierarchy2"/>
    <dgm:cxn modelId="{73A2EF66-D801-408B-964D-BAB38CD52965}" srcId="{68DAA6B3-EC70-447D-8BB1-9FA5993EF586}" destId="{262696EA-490B-44D1-BAF2-5346D04F4956}" srcOrd="0" destOrd="0" parTransId="{C5A0242C-B041-4B90-90A1-A94696D9A313}" sibTransId="{1481B89A-7A20-4496-A3DB-05384802554C}"/>
    <dgm:cxn modelId="{B7F7346C-2DCB-4176-BEC0-C2352D7410BD}" type="presParOf" srcId="{AD7DA8B2-C803-4F19-8CA6-18E43E16D402}" destId="{C74A4C48-AD87-4DFB-8000-D07671EE62CD}" srcOrd="0" destOrd="0" presId="urn:microsoft.com/office/officeart/2005/8/layout/hierarchy2"/>
    <dgm:cxn modelId="{6121AFC1-B5CF-4194-827A-1CCFC126C4D6}" type="presParOf" srcId="{C74A4C48-AD87-4DFB-8000-D07671EE62CD}" destId="{13321EB9-F0E3-451F-8E16-679855683551}" srcOrd="0" destOrd="0" presId="urn:microsoft.com/office/officeart/2005/8/layout/hierarchy2"/>
    <dgm:cxn modelId="{58F334D2-C574-4D11-9D3D-CE58F91D58DF}" type="presParOf" srcId="{C74A4C48-AD87-4DFB-8000-D07671EE62CD}" destId="{59BA832F-3672-405A-98C3-2E1E433E6321}" srcOrd="1" destOrd="0" presId="urn:microsoft.com/office/officeart/2005/8/layout/hierarchy2"/>
    <dgm:cxn modelId="{19254B0F-91AE-4C77-8F40-CF2E3E3EB6B8}" type="presParOf" srcId="{59BA832F-3672-405A-98C3-2E1E433E6321}" destId="{4CA98B39-0D5F-4D8B-9950-9FEC99708ED3}" srcOrd="0" destOrd="0" presId="urn:microsoft.com/office/officeart/2005/8/layout/hierarchy2"/>
    <dgm:cxn modelId="{BCB04DA2-DD90-4E55-AB85-F4FB79B43FBC}" type="presParOf" srcId="{4CA98B39-0D5F-4D8B-9950-9FEC99708ED3}" destId="{6620CABF-ED57-40CC-AA94-2E75756E6988}" srcOrd="0" destOrd="0" presId="urn:microsoft.com/office/officeart/2005/8/layout/hierarchy2"/>
    <dgm:cxn modelId="{A1448F8C-5A79-4265-9954-67098F73D69D}" type="presParOf" srcId="{59BA832F-3672-405A-98C3-2E1E433E6321}" destId="{3F604C90-8EDA-4126-A9AB-A64D599027D9}" srcOrd="1" destOrd="0" presId="urn:microsoft.com/office/officeart/2005/8/layout/hierarchy2"/>
    <dgm:cxn modelId="{E150010F-174C-4C0C-A274-29797D75DF3C}" type="presParOf" srcId="{3F604C90-8EDA-4126-A9AB-A64D599027D9}" destId="{432B9C9F-F8B0-4C8E-90B5-76CC93DE3A50}" srcOrd="0" destOrd="0" presId="urn:microsoft.com/office/officeart/2005/8/layout/hierarchy2"/>
    <dgm:cxn modelId="{DEFBE533-6B78-4444-82AF-07F08FAA9356}" type="presParOf" srcId="{3F604C90-8EDA-4126-A9AB-A64D599027D9}" destId="{68DA1E85-3CBF-4AED-B627-5C220B7ABFCF}" srcOrd="1" destOrd="0" presId="urn:microsoft.com/office/officeart/2005/8/layout/hierarchy2"/>
    <dgm:cxn modelId="{141C69F5-9CE1-4C93-AD9F-2C7C4118C224}" type="presParOf" srcId="{59BA832F-3672-405A-98C3-2E1E433E6321}" destId="{D6E2A940-1DC1-4817-97E1-AB36FC7A1F7E}" srcOrd="2" destOrd="0" presId="urn:microsoft.com/office/officeart/2005/8/layout/hierarchy2"/>
    <dgm:cxn modelId="{4D8D97B7-D668-4471-9E65-C8B4D026B1D6}" type="presParOf" srcId="{D6E2A940-1DC1-4817-97E1-AB36FC7A1F7E}" destId="{4DCD8C3E-69FB-4FFA-A202-47155F7565C6}" srcOrd="0" destOrd="0" presId="urn:microsoft.com/office/officeart/2005/8/layout/hierarchy2"/>
    <dgm:cxn modelId="{3DC3577C-419C-47AA-BC1C-68869FCDC183}" type="presParOf" srcId="{59BA832F-3672-405A-98C3-2E1E433E6321}" destId="{B78A6A98-0420-4717-8A8D-CF3C90BFDC46}" srcOrd="3" destOrd="0" presId="urn:microsoft.com/office/officeart/2005/8/layout/hierarchy2"/>
    <dgm:cxn modelId="{1A0F61A4-0F12-4DD6-9EB1-229D20D4850F}" type="presParOf" srcId="{B78A6A98-0420-4717-8A8D-CF3C90BFDC46}" destId="{8F935068-27E5-473A-AA92-CE3DF93D6EB2}" srcOrd="0" destOrd="0" presId="urn:microsoft.com/office/officeart/2005/8/layout/hierarchy2"/>
    <dgm:cxn modelId="{0924B689-9C4B-4A7F-948B-3A6D15FB2455}" type="presParOf" srcId="{B78A6A98-0420-4717-8A8D-CF3C90BFDC46}" destId="{4AC4BBF3-8F36-4584-9390-724A9C8D45AC}" srcOrd="1" destOrd="0" presId="urn:microsoft.com/office/officeart/2005/8/layout/hierarchy2"/>
    <dgm:cxn modelId="{F1A6651D-DCC6-411F-9F5B-8CD051CF5840}" type="presParOf" srcId="{59BA832F-3672-405A-98C3-2E1E433E6321}" destId="{1D89C43A-6153-4D33-BBBF-7F05E23654F1}" srcOrd="4" destOrd="0" presId="urn:microsoft.com/office/officeart/2005/8/layout/hierarchy2"/>
    <dgm:cxn modelId="{6EB5C012-4EE9-4119-98DB-7F793D85BE3B}" type="presParOf" srcId="{1D89C43A-6153-4D33-BBBF-7F05E23654F1}" destId="{9526D81E-6ABA-47F0-AE5F-9ED3E90AFCDC}" srcOrd="0" destOrd="0" presId="urn:microsoft.com/office/officeart/2005/8/layout/hierarchy2"/>
    <dgm:cxn modelId="{CA7270A1-DB24-4082-B310-912F2D5FEB45}" type="presParOf" srcId="{59BA832F-3672-405A-98C3-2E1E433E6321}" destId="{CB9344DE-038C-456E-8658-2254EDE46C28}" srcOrd="5" destOrd="0" presId="urn:microsoft.com/office/officeart/2005/8/layout/hierarchy2"/>
    <dgm:cxn modelId="{6DFDBB78-27E0-4D26-90B3-E348C6AAE10D}" type="presParOf" srcId="{CB9344DE-038C-456E-8658-2254EDE46C28}" destId="{BABD4E9A-1F39-45E6-A643-CCDE532BC096}" srcOrd="0" destOrd="0" presId="urn:microsoft.com/office/officeart/2005/8/layout/hierarchy2"/>
    <dgm:cxn modelId="{6A9F0F4C-1338-4F3C-B24E-3D90B2913FCA}" type="presParOf" srcId="{CB9344DE-038C-456E-8658-2254EDE46C28}" destId="{BBB8FB2B-02B4-476F-A76C-FF2AC9E3F091}" srcOrd="1" destOrd="0" presId="urn:microsoft.com/office/officeart/2005/8/layout/hierarchy2"/>
    <dgm:cxn modelId="{82D068CB-3AD3-436F-8B33-663B5838A4D8}" type="presParOf" srcId="{59BA832F-3672-405A-98C3-2E1E433E6321}" destId="{4EB9B0A9-AE9D-4F5D-B75C-EF85C52C82B4}" srcOrd="6" destOrd="0" presId="urn:microsoft.com/office/officeart/2005/8/layout/hierarchy2"/>
    <dgm:cxn modelId="{086A7002-5B9A-4501-A22E-D7824852B3CE}" type="presParOf" srcId="{4EB9B0A9-AE9D-4F5D-B75C-EF85C52C82B4}" destId="{0C44FE5A-25D4-44F1-A218-262A791ECE4E}" srcOrd="0" destOrd="0" presId="urn:microsoft.com/office/officeart/2005/8/layout/hierarchy2"/>
    <dgm:cxn modelId="{1D6E873B-E156-4890-94B7-7D08DA3D7BC9}" type="presParOf" srcId="{59BA832F-3672-405A-98C3-2E1E433E6321}" destId="{E6B4A3DC-C22A-4D92-B147-83E8F5554346}" srcOrd="7" destOrd="0" presId="urn:microsoft.com/office/officeart/2005/8/layout/hierarchy2"/>
    <dgm:cxn modelId="{ED14C70C-7B12-4539-ABCF-34A1D6850EB7}" type="presParOf" srcId="{E6B4A3DC-C22A-4D92-B147-83E8F5554346}" destId="{4C7E9356-1CBA-44FF-97B9-0FF2FDE51897}" srcOrd="0" destOrd="0" presId="urn:microsoft.com/office/officeart/2005/8/layout/hierarchy2"/>
    <dgm:cxn modelId="{356AF6D7-E71E-407B-AAE8-55FA0413C5EF}" type="presParOf" srcId="{E6B4A3DC-C22A-4D92-B147-83E8F5554346}" destId="{1385E515-FCA2-4FAE-86DD-9B9E12FC00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0355F5-7DC0-41C0-87A8-7785640A7221}" type="doc">
      <dgm:prSet loTypeId="urn:microsoft.com/office/officeart/2005/8/layout/hierarchy2" loCatId="hierarchy" qsTypeId="urn:microsoft.com/office/officeart/2005/8/quickstyle/simple3" qsCatId="simple" csTypeId="urn:microsoft.com/office/officeart/2005/8/colors/colorful1#4" csCatId="colorful" phldr="1"/>
      <dgm:spPr/>
      <dgm:t>
        <a:bodyPr/>
        <a:lstStyle/>
        <a:p>
          <a:endParaRPr lang="en-US"/>
        </a:p>
      </dgm:t>
    </dgm:pt>
    <dgm:pt modelId="{68DAA6B3-EC70-447D-8BB1-9FA5993EF586}">
      <dgm:prSet phldrT="[Text]" custT="1"/>
      <dgm:spPr/>
      <dgm:t>
        <a:bodyPr/>
        <a:lstStyle/>
        <a:p>
          <a:r>
            <a:rPr lang="fa-IR" sz="2400" dirty="0" smtClean="0">
              <a:effectLst>
                <a:outerShdw blurRad="38100" dist="38100" dir="2700000" algn="tl">
                  <a:srgbClr val="000000">
                    <a:alpha val="43137"/>
                  </a:srgbClr>
                </a:outerShdw>
              </a:effectLst>
              <a:cs typeface="B Roya" panose="00000400000000000000" pitchFamily="2" charset="-78"/>
            </a:rPr>
            <a:t>ساختار مالي طرح</a:t>
          </a:r>
          <a:endParaRPr lang="en-US" sz="2400" dirty="0">
            <a:effectLst>
              <a:outerShdw blurRad="38100" dist="38100" dir="2700000" algn="tl">
                <a:srgbClr val="000000">
                  <a:alpha val="43137"/>
                </a:srgbClr>
              </a:outerShdw>
            </a:effectLst>
            <a:cs typeface="B Roya" panose="00000400000000000000" pitchFamily="2" charset="-78"/>
          </a:endParaRPr>
        </a:p>
      </dgm:t>
    </dgm:pt>
    <dgm:pt modelId="{D4868B85-21A1-4AFE-82C5-BD6C2B40DD59}" type="parTrans" cxnId="{CA20F461-0EA4-4848-BD90-B84B7A8903DB}">
      <dgm:prSet/>
      <dgm:spPr/>
      <dgm:t>
        <a:bodyPr/>
        <a:lstStyle/>
        <a:p>
          <a:endParaRPr lang="en-US" sz="1800">
            <a:cs typeface="B Roya" panose="00000400000000000000" pitchFamily="2" charset="-78"/>
          </a:endParaRPr>
        </a:p>
      </dgm:t>
    </dgm:pt>
    <dgm:pt modelId="{743F7490-98D5-495F-8EF6-E757BD466E45}" type="sibTrans" cxnId="{CA20F461-0EA4-4848-BD90-B84B7A8903DB}">
      <dgm:prSet/>
      <dgm:spPr/>
      <dgm:t>
        <a:bodyPr/>
        <a:lstStyle/>
        <a:p>
          <a:endParaRPr lang="en-US" sz="1800">
            <a:cs typeface="B Roya" panose="00000400000000000000" pitchFamily="2" charset="-78"/>
          </a:endParaRPr>
        </a:p>
      </dgm:t>
    </dgm:pt>
    <dgm:pt modelId="{262696EA-490B-44D1-BAF2-5346D04F4956}">
      <dgm:prSet phldrT="[Text]" custT="1"/>
      <dgm:spPr/>
      <dgm:t>
        <a:bodyPr/>
        <a:lstStyle/>
        <a:p>
          <a:pPr>
            <a:lnSpc>
              <a:spcPct val="100000"/>
            </a:lnSpc>
            <a:spcAft>
              <a:spcPts val="0"/>
            </a:spcAft>
          </a:pPr>
          <a:r>
            <a:rPr lang="fa-IR" sz="1800" b="1" dirty="0" smtClean="0">
              <a:effectLst/>
              <a:latin typeface="Calibri" pitchFamily="34" charset="0"/>
              <a:cs typeface="B Roya" panose="00000400000000000000" pitchFamily="2" charset="-78"/>
            </a:rPr>
            <a:t>هزينه سرمايه گذاري</a:t>
          </a:r>
        </a:p>
        <a:p>
          <a:pPr>
            <a:lnSpc>
              <a:spcPct val="100000"/>
            </a:lnSpc>
            <a:spcAft>
              <a:spcPts val="0"/>
            </a:spcAft>
          </a:pPr>
          <a:r>
            <a:rPr lang="en-US" sz="1800" b="1" dirty="0" smtClean="0">
              <a:effectLst/>
              <a:latin typeface="Calibri" pitchFamily="34" charset="0"/>
              <a:cs typeface="B Roya" panose="00000400000000000000" pitchFamily="2" charset="-78"/>
            </a:rPr>
            <a:t>(Investment Cost)</a:t>
          </a:r>
          <a:endParaRPr lang="en-US" sz="1800" b="1" dirty="0">
            <a:effectLst/>
            <a:latin typeface="Calibri" pitchFamily="34" charset="0"/>
            <a:cs typeface="B Roya" panose="00000400000000000000" pitchFamily="2" charset="-78"/>
          </a:endParaRPr>
        </a:p>
      </dgm:t>
    </dgm:pt>
    <dgm:pt modelId="{C5A0242C-B041-4B90-90A1-A94696D9A313}" type="parTrans" cxnId="{73A2EF66-D801-408B-964D-BAB38CD52965}">
      <dgm:prSet custT="1"/>
      <dgm:spPr/>
      <dgm:t>
        <a:bodyPr/>
        <a:lstStyle/>
        <a:p>
          <a:endParaRPr lang="en-US" sz="1800">
            <a:cs typeface="B Roya" panose="00000400000000000000" pitchFamily="2" charset="-78"/>
          </a:endParaRPr>
        </a:p>
      </dgm:t>
    </dgm:pt>
    <dgm:pt modelId="{1481B89A-7A20-4496-A3DB-05384802554C}" type="sibTrans" cxnId="{73A2EF66-D801-408B-964D-BAB38CD52965}">
      <dgm:prSet/>
      <dgm:spPr/>
      <dgm:t>
        <a:bodyPr/>
        <a:lstStyle/>
        <a:p>
          <a:endParaRPr lang="en-US" sz="1800">
            <a:cs typeface="B Roya" panose="00000400000000000000" pitchFamily="2" charset="-78"/>
          </a:endParaRPr>
        </a:p>
      </dgm:t>
    </dgm:pt>
    <dgm:pt modelId="{C5BD3BDA-F20B-4318-9053-124513675ED0}">
      <dgm:prSet phldrT="[Tex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1800" b="1" dirty="0" smtClean="0">
              <a:solidFill>
                <a:schemeClr val="bg1">
                  <a:lumMod val="50000"/>
                </a:schemeClr>
              </a:solidFill>
              <a:effectLst/>
              <a:latin typeface="Calibri" pitchFamily="34" charset="0"/>
              <a:cs typeface="B Roya" panose="00000400000000000000" pitchFamily="2" charset="-78"/>
            </a:rPr>
            <a:t>تامين سرمايه</a:t>
          </a:r>
          <a:endParaRPr lang="en-US" sz="1800" b="1" dirty="0" smtClean="0">
            <a:solidFill>
              <a:schemeClr val="bg1">
                <a:lumMod val="50000"/>
              </a:schemeClr>
            </a:solidFill>
            <a:effectLst/>
            <a:latin typeface="Calibri" pitchFamily="34" charset="0"/>
            <a:cs typeface="B Roya" panose="00000400000000000000" pitchFamily="2" charset="-78"/>
          </a:endParaRPr>
        </a:p>
      </dgm:t>
    </dgm:pt>
    <dgm:pt modelId="{F934B8C9-AE1C-44F3-A6E6-F042ED6BD7B5}" type="parTrans" cxnId="{D5F1E855-95D8-45EE-A060-7231F56C8BC2}">
      <dgm:prSet custT="1"/>
      <dgm:spPr/>
      <dgm:t>
        <a:bodyPr/>
        <a:lstStyle/>
        <a:p>
          <a:endParaRPr lang="en-US" sz="1800">
            <a:cs typeface="B Roya" panose="00000400000000000000" pitchFamily="2" charset="-78"/>
          </a:endParaRPr>
        </a:p>
      </dgm:t>
    </dgm:pt>
    <dgm:pt modelId="{B81971AB-9564-4407-800E-5812B2DBE8A2}" type="sibTrans" cxnId="{D5F1E855-95D8-45EE-A060-7231F56C8BC2}">
      <dgm:prSet/>
      <dgm:spPr/>
      <dgm:t>
        <a:bodyPr/>
        <a:lstStyle/>
        <a:p>
          <a:endParaRPr lang="en-US" sz="1800">
            <a:cs typeface="B Roya" panose="00000400000000000000" pitchFamily="2" charset="-78"/>
          </a:endParaRPr>
        </a:p>
      </dgm:t>
    </dgm:pt>
    <dgm:pt modelId="{4E7E001D-FB18-4E5A-95A0-5F49C4587872}">
      <dgm:prSe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1800" b="1" dirty="0" smtClean="0">
              <a:solidFill>
                <a:schemeClr val="bg1">
                  <a:lumMod val="50000"/>
                </a:schemeClr>
              </a:solidFill>
              <a:effectLst/>
              <a:latin typeface="Calibri" pitchFamily="34" charset="0"/>
              <a:cs typeface="B Roya" panose="00000400000000000000" pitchFamily="2" charset="-78"/>
            </a:rPr>
            <a:t>مدل درآمد</a:t>
          </a:r>
          <a:endParaRPr lang="en-US" sz="1800" b="1" dirty="0" smtClean="0">
            <a:solidFill>
              <a:schemeClr val="bg1">
                <a:lumMod val="50000"/>
              </a:schemeClr>
            </a:solidFill>
            <a:effectLst/>
            <a:latin typeface="Calibri" pitchFamily="34" charset="0"/>
            <a:cs typeface="B Roya" panose="00000400000000000000" pitchFamily="2" charset="-78"/>
          </a:endParaRPr>
        </a:p>
        <a:p>
          <a:pPr>
            <a:lnSpc>
              <a:spcPct val="100000"/>
            </a:lnSpc>
            <a:spcAft>
              <a:spcPts val="0"/>
            </a:spcAft>
          </a:pPr>
          <a:r>
            <a:rPr lang="en-US" sz="1800" b="1" dirty="0" smtClean="0">
              <a:solidFill>
                <a:schemeClr val="bg1">
                  <a:lumMod val="50000"/>
                </a:schemeClr>
              </a:solidFill>
              <a:effectLst/>
              <a:latin typeface="Calibri" pitchFamily="34" charset="0"/>
              <a:cs typeface="B Roya" panose="00000400000000000000" pitchFamily="2" charset="-78"/>
            </a:rPr>
            <a:t>(Revenue Model)</a:t>
          </a:r>
        </a:p>
      </dgm:t>
    </dgm:pt>
    <dgm:pt modelId="{A47CF6BC-77A0-4961-A955-7B5FC3921BB0}" type="parTrans" cxnId="{26978C50-04C7-492D-8B73-D6A4A5E162B3}">
      <dgm:prSet custT="1"/>
      <dgm:spPr/>
      <dgm:t>
        <a:bodyPr/>
        <a:lstStyle/>
        <a:p>
          <a:endParaRPr lang="en-US" sz="1800">
            <a:cs typeface="B Roya" panose="00000400000000000000" pitchFamily="2" charset="-78"/>
          </a:endParaRPr>
        </a:p>
      </dgm:t>
    </dgm:pt>
    <dgm:pt modelId="{12D1F32E-7D39-4DC6-9AE3-98E88BA42C98}" type="sibTrans" cxnId="{26978C50-04C7-492D-8B73-D6A4A5E162B3}">
      <dgm:prSet/>
      <dgm:spPr/>
      <dgm:t>
        <a:bodyPr/>
        <a:lstStyle/>
        <a:p>
          <a:endParaRPr lang="en-US" sz="1800">
            <a:cs typeface="B Roya" panose="00000400000000000000" pitchFamily="2" charset="-78"/>
          </a:endParaRPr>
        </a:p>
      </dgm:t>
    </dgm:pt>
    <dgm:pt modelId="{6E5888CC-BFE3-4A46-AF49-254FA6153D90}">
      <dgm:prSe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1800" b="1" dirty="0" smtClean="0">
              <a:solidFill>
                <a:schemeClr val="bg1">
                  <a:lumMod val="50000"/>
                </a:schemeClr>
              </a:solidFill>
              <a:effectLst/>
              <a:latin typeface="Calibri" pitchFamily="34" charset="0"/>
              <a:cs typeface="B Roya" panose="00000400000000000000" pitchFamily="2" charset="-78"/>
            </a:rPr>
            <a:t>هزينه توليد</a:t>
          </a:r>
          <a:endParaRPr lang="en-US" sz="1800" b="1" dirty="0" smtClean="0">
            <a:solidFill>
              <a:schemeClr val="bg1">
                <a:lumMod val="50000"/>
              </a:schemeClr>
            </a:solidFill>
            <a:effectLst/>
            <a:latin typeface="Calibri" pitchFamily="34" charset="0"/>
            <a:cs typeface="B Roya" panose="00000400000000000000" pitchFamily="2" charset="-78"/>
          </a:endParaRPr>
        </a:p>
        <a:p>
          <a:pPr>
            <a:lnSpc>
              <a:spcPct val="100000"/>
            </a:lnSpc>
            <a:spcAft>
              <a:spcPts val="0"/>
            </a:spcAft>
          </a:pPr>
          <a:r>
            <a:rPr lang="en-US" sz="1800" b="1" dirty="0" smtClean="0">
              <a:solidFill>
                <a:schemeClr val="bg1">
                  <a:lumMod val="50000"/>
                </a:schemeClr>
              </a:solidFill>
              <a:effectLst/>
              <a:latin typeface="Calibri" pitchFamily="34" charset="0"/>
              <a:cs typeface="B Roya" panose="00000400000000000000" pitchFamily="2" charset="-78"/>
            </a:rPr>
            <a:t>(Production Cost)</a:t>
          </a:r>
          <a:endParaRPr lang="en-US" sz="1800" dirty="0">
            <a:solidFill>
              <a:schemeClr val="bg1">
                <a:lumMod val="50000"/>
              </a:schemeClr>
            </a:solidFill>
            <a:cs typeface="B Roya" panose="00000400000000000000" pitchFamily="2" charset="-78"/>
          </a:endParaRPr>
        </a:p>
      </dgm:t>
    </dgm:pt>
    <dgm:pt modelId="{1F356C3F-9A72-4A08-AA57-FB1370F3D58A}" type="parTrans" cxnId="{5B00AB0E-805D-437F-BD4B-34382BA61B9B}">
      <dgm:prSet custT="1"/>
      <dgm:spPr/>
      <dgm:t>
        <a:bodyPr/>
        <a:lstStyle/>
        <a:p>
          <a:endParaRPr lang="en-US" sz="1800">
            <a:cs typeface="B Roya" panose="00000400000000000000" pitchFamily="2" charset="-78"/>
          </a:endParaRPr>
        </a:p>
      </dgm:t>
    </dgm:pt>
    <dgm:pt modelId="{95C31C3E-A092-48E6-AB8C-8B37E0B8F367}" type="sibTrans" cxnId="{5B00AB0E-805D-437F-BD4B-34382BA61B9B}">
      <dgm:prSet/>
      <dgm:spPr/>
      <dgm:t>
        <a:bodyPr/>
        <a:lstStyle/>
        <a:p>
          <a:endParaRPr lang="en-US" sz="1800">
            <a:cs typeface="B Roya" panose="00000400000000000000" pitchFamily="2" charset="-78"/>
          </a:endParaRPr>
        </a:p>
      </dgm:t>
    </dgm:pt>
    <dgm:pt modelId="{AD7DA8B2-C803-4F19-8CA6-18E43E16D402}" type="pres">
      <dgm:prSet presAssocID="{7D0355F5-7DC0-41C0-87A8-7785640A7221}" presName="diagram" presStyleCnt="0">
        <dgm:presLayoutVars>
          <dgm:chPref val="1"/>
          <dgm:dir val="rev"/>
          <dgm:animOne val="branch"/>
          <dgm:animLvl val="lvl"/>
          <dgm:resizeHandles val="exact"/>
        </dgm:presLayoutVars>
      </dgm:prSet>
      <dgm:spPr/>
      <dgm:t>
        <a:bodyPr/>
        <a:lstStyle/>
        <a:p>
          <a:endParaRPr lang="en-US"/>
        </a:p>
      </dgm:t>
    </dgm:pt>
    <dgm:pt modelId="{C74A4C48-AD87-4DFB-8000-D07671EE62CD}" type="pres">
      <dgm:prSet presAssocID="{68DAA6B3-EC70-447D-8BB1-9FA5993EF586}" presName="root1" presStyleCnt="0"/>
      <dgm:spPr/>
    </dgm:pt>
    <dgm:pt modelId="{13321EB9-F0E3-451F-8E16-679855683551}" type="pres">
      <dgm:prSet presAssocID="{68DAA6B3-EC70-447D-8BB1-9FA5993EF586}" presName="LevelOneTextNode" presStyleLbl="node0" presStyleIdx="0" presStyleCnt="1" custScaleX="90739" custScaleY="55331">
        <dgm:presLayoutVars>
          <dgm:chPref val="3"/>
        </dgm:presLayoutVars>
      </dgm:prSet>
      <dgm:spPr/>
      <dgm:t>
        <a:bodyPr/>
        <a:lstStyle/>
        <a:p>
          <a:endParaRPr lang="en-US"/>
        </a:p>
      </dgm:t>
    </dgm:pt>
    <dgm:pt modelId="{59BA832F-3672-405A-98C3-2E1E433E6321}" type="pres">
      <dgm:prSet presAssocID="{68DAA6B3-EC70-447D-8BB1-9FA5993EF586}" presName="level2hierChild" presStyleCnt="0"/>
      <dgm:spPr/>
    </dgm:pt>
    <dgm:pt modelId="{4CA98B39-0D5F-4D8B-9950-9FEC99708ED3}" type="pres">
      <dgm:prSet presAssocID="{C5A0242C-B041-4B90-90A1-A94696D9A313}" presName="conn2-1" presStyleLbl="parChTrans1D2" presStyleIdx="0" presStyleCnt="4"/>
      <dgm:spPr/>
      <dgm:t>
        <a:bodyPr/>
        <a:lstStyle/>
        <a:p>
          <a:endParaRPr lang="en-US"/>
        </a:p>
      </dgm:t>
    </dgm:pt>
    <dgm:pt modelId="{6620CABF-ED57-40CC-AA94-2E75756E6988}" type="pres">
      <dgm:prSet presAssocID="{C5A0242C-B041-4B90-90A1-A94696D9A313}" presName="connTx" presStyleLbl="parChTrans1D2" presStyleIdx="0" presStyleCnt="4"/>
      <dgm:spPr/>
      <dgm:t>
        <a:bodyPr/>
        <a:lstStyle/>
        <a:p>
          <a:endParaRPr lang="en-US"/>
        </a:p>
      </dgm:t>
    </dgm:pt>
    <dgm:pt modelId="{3F604C90-8EDA-4126-A9AB-A64D599027D9}" type="pres">
      <dgm:prSet presAssocID="{262696EA-490B-44D1-BAF2-5346D04F4956}" presName="root2" presStyleCnt="0"/>
      <dgm:spPr/>
    </dgm:pt>
    <dgm:pt modelId="{432B9C9F-F8B0-4C8E-90B5-76CC93DE3A50}" type="pres">
      <dgm:prSet presAssocID="{262696EA-490B-44D1-BAF2-5346D04F4956}" presName="LevelTwoTextNode" presStyleLbl="node2" presStyleIdx="0" presStyleCnt="4" custScaleX="80710" custScaleY="48596" custLinFactNeighborX="-760" custLinFactNeighborY="8692">
        <dgm:presLayoutVars>
          <dgm:chPref val="3"/>
        </dgm:presLayoutVars>
      </dgm:prSet>
      <dgm:spPr/>
      <dgm:t>
        <a:bodyPr/>
        <a:lstStyle/>
        <a:p>
          <a:endParaRPr lang="en-US"/>
        </a:p>
      </dgm:t>
    </dgm:pt>
    <dgm:pt modelId="{68DA1E85-3CBF-4AED-B627-5C220B7ABFCF}" type="pres">
      <dgm:prSet presAssocID="{262696EA-490B-44D1-BAF2-5346D04F4956}" presName="level3hierChild" presStyleCnt="0"/>
      <dgm:spPr/>
    </dgm:pt>
    <dgm:pt modelId="{D6E2A940-1DC1-4817-97E1-AB36FC7A1F7E}" type="pres">
      <dgm:prSet presAssocID="{1F356C3F-9A72-4A08-AA57-FB1370F3D58A}" presName="conn2-1" presStyleLbl="parChTrans1D2" presStyleIdx="1" presStyleCnt="4"/>
      <dgm:spPr/>
      <dgm:t>
        <a:bodyPr/>
        <a:lstStyle/>
        <a:p>
          <a:endParaRPr lang="en-US"/>
        </a:p>
      </dgm:t>
    </dgm:pt>
    <dgm:pt modelId="{4DCD8C3E-69FB-4FFA-A202-47155F7565C6}" type="pres">
      <dgm:prSet presAssocID="{1F356C3F-9A72-4A08-AA57-FB1370F3D58A}" presName="connTx" presStyleLbl="parChTrans1D2" presStyleIdx="1" presStyleCnt="4"/>
      <dgm:spPr/>
      <dgm:t>
        <a:bodyPr/>
        <a:lstStyle/>
        <a:p>
          <a:endParaRPr lang="en-US"/>
        </a:p>
      </dgm:t>
    </dgm:pt>
    <dgm:pt modelId="{B78A6A98-0420-4717-8A8D-CF3C90BFDC46}" type="pres">
      <dgm:prSet presAssocID="{6E5888CC-BFE3-4A46-AF49-254FA6153D90}" presName="root2" presStyleCnt="0"/>
      <dgm:spPr/>
    </dgm:pt>
    <dgm:pt modelId="{8F935068-27E5-473A-AA92-CE3DF93D6EB2}" type="pres">
      <dgm:prSet presAssocID="{6E5888CC-BFE3-4A46-AF49-254FA6153D90}" presName="LevelTwoTextNode" presStyleLbl="node2" presStyleIdx="1" presStyleCnt="4" custScaleX="80710" custScaleY="48596" custLinFactNeighborY="5504">
        <dgm:presLayoutVars>
          <dgm:chPref val="3"/>
        </dgm:presLayoutVars>
      </dgm:prSet>
      <dgm:spPr/>
      <dgm:t>
        <a:bodyPr/>
        <a:lstStyle/>
        <a:p>
          <a:endParaRPr lang="en-US"/>
        </a:p>
      </dgm:t>
    </dgm:pt>
    <dgm:pt modelId="{4AC4BBF3-8F36-4584-9390-724A9C8D45AC}" type="pres">
      <dgm:prSet presAssocID="{6E5888CC-BFE3-4A46-AF49-254FA6153D90}" presName="level3hierChild" presStyleCnt="0"/>
      <dgm:spPr/>
    </dgm:pt>
    <dgm:pt modelId="{1D89C43A-6153-4D33-BBBF-7F05E23654F1}" type="pres">
      <dgm:prSet presAssocID="{A47CF6BC-77A0-4961-A955-7B5FC3921BB0}" presName="conn2-1" presStyleLbl="parChTrans1D2" presStyleIdx="2" presStyleCnt="4"/>
      <dgm:spPr/>
      <dgm:t>
        <a:bodyPr/>
        <a:lstStyle/>
        <a:p>
          <a:endParaRPr lang="en-US"/>
        </a:p>
      </dgm:t>
    </dgm:pt>
    <dgm:pt modelId="{9526D81E-6ABA-47F0-AE5F-9ED3E90AFCDC}" type="pres">
      <dgm:prSet presAssocID="{A47CF6BC-77A0-4961-A955-7B5FC3921BB0}" presName="connTx" presStyleLbl="parChTrans1D2" presStyleIdx="2" presStyleCnt="4"/>
      <dgm:spPr/>
      <dgm:t>
        <a:bodyPr/>
        <a:lstStyle/>
        <a:p>
          <a:endParaRPr lang="en-US"/>
        </a:p>
      </dgm:t>
    </dgm:pt>
    <dgm:pt modelId="{CB9344DE-038C-456E-8658-2254EDE46C28}" type="pres">
      <dgm:prSet presAssocID="{4E7E001D-FB18-4E5A-95A0-5F49C4587872}" presName="root2" presStyleCnt="0"/>
      <dgm:spPr/>
    </dgm:pt>
    <dgm:pt modelId="{BABD4E9A-1F39-45E6-A643-CCDE532BC096}" type="pres">
      <dgm:prSet presAssocID="{4E7E001D-FB18-4E5A-95A0-5F49C4587872}" presName="LevelTwoTextNode" presStyleLbl="node2" presStyleIdx="2" presStyleCnt="4" custScaleX="80710" custScaleY="48596" custLinFactNeighborY="5504">
        <dgm:presLayoutVars>
          <dgm:chPref val="3"/>
        </dgm:presLayoutVars>
      </dgm:prSet>
      <dgm:spPr/>
      <dgm:t>
        <a:bodyPr/>
        <a:lstStyle/>
        <a:p>
          <a:endParaRPr lang="en-US"/>
        </a:p>
      </dgm:t>
    </dgm:pt>
    <dgm:pt modelId="{BBB8FB2B-02B4-476F-A76C-FF2AC9E3F091}" type="pres">
      <dgm:prSet presAssocID="{4E7E001D-FB18-4E5A-95A0-5F49C4587872}" presName="level3hierChild" presStyleCnt="0"/>
      <dgm:spPr/>
    </dgm:pt>
    <dgm:pt modelId="{4EB9B0A9-AE9D-4F5D-B75C-EF85C52C82B4}" type="pres">
      <dgm:prSet presAssocID="{F934B8C9-AE1C-44F3-A6E6-F042ED6BD7B5}" presName="conn2-1" presStyleLbl="parChTrans1D2" presStyleIdx="3" presStyleCnt="4"/>
      <dgm:spPr/>
      <dgm:t>
        <a:bodyPr/>
        <a:lstStyle/>
        <a:p>
          <a:endParaRPr lang="en-US"/>
        </a:p>
      </dgm:t>
    </dgm:pt>
    <dgm:pt modelId="{0C44FE5A-25D4-44F1-A218-262A791ECE4E}" type="pres">
      <dgm:prSet presAssocID="{F934B8C9-AE1C-44F3-A6E6-F042ED6BD7B5}" presName="connTx" presStyleLbl="parChTrans1D2" presStyleIdx="3" presStyleCnt="4"/>
      <dgm:spPr/>
      <dgm:t>
        <a:bodyPr/>
        <a:lstStyle/>
        <a:p>
          <a:endParaRPr lang="en-US"/>
        </a:p>
      </dgm:t>
    </dgm:pt>
    <dgm:pt modelId="{E6B4A3DC-C22A-4D92-B147-83E8F5554346}" type="pres">
      <dgm:prSet presAssocID="{C5BD3BDA-F20B-4318-9053-124513675ED0}" presName="root2" presStyleCnt="0"/>
      <dgm:spPr/>
    </dgm:pt>
    <dgm:pt modelId="{4C7E9356-1CBA-44FF-97B9-0FF2FDE51897}" type="pres">
      <dgm:prSet presAssocID="{C5BD3BDA-F20B-4318-9053-124513675ED0}" presName="LevelTwoTextNode" presStyleLbl="node2" presStyleIdx="3" presStyleCnt="4" custScaleX="80710" custScaleY="48596" custLinFactNeighborX="-760">
        <dgm:presLayoutVars>
          <dgm:chPref val="3"/>
        </dgm:presLayoutVars>
      </dgm:prSet>
      <dgm:spPr/>
      <dgm:t>
        <a:bodyPr/>
        <a:lstStyle/>
        <a:p>
          <a:endParaRPr lang="en-US"/>
        </a:p>
      </dgm:t>
    </dgm:pt>
    <dgm:pt modelId="{1385E515-FCA2-4FAE-86DD-9B9E12FC00DF}" type="pres">
      <dgm:prSet presAssocID="{C5BD3BDA-F20B-4318-9053-124513675ED0}" presName="level3hierChild" presStyleCnt="0"/>
      <dgm:spPr/>
    </dgm:pt>
  </dgm:ptLst>
  <dgm:cxnLst>
    <dgm:cxn modelId="{3D5E640F-33E8-49DB-80A5-129CD674EAC6}" type="presOf" srcId="{F934B8C9-AE1C-44F3-A6E6-F042ED6BD7B5}" destId="{0C44FE5A-25D4-44F1-A218-262A791ECE4E}" srcOrd="1" destOrd="0" presId="urn:microsoft.com/office/officeart/2005/8/layout/hierarchy2"/>
    <dgm:cxn modelId="{5731052A-6D58-4089-B905-4BD9774193A8}" type="presOf" srcId="{1F356C3F-9A72-4A08-AA57-FB1370F3D58A}" destId="{4DCD8C3E-69FB-4FFA-A202-47155F7565C6}" srcOrd="1" destOrd="0" presId="urn:microsoft.com/office/officeart/2005/8/layout/hierarchy2"/>
    <dgm:cxn modelId="{3E4BC67D-6A46-46C6-8109-5A53EE91A06D}" type="presOf" srcId="{C5A0242C-B041-4B90-90A1-A94696D9A313}" destId="{6620CABF-ED57-40CC-AA94-2E75756E6988}" srcOrd="1" destOrd="0" presId="urn:microsoft.com/office/officeart/2005/8/layout/hierarchy2"/>
    <dgm:cxn modelId="{739BD17B-BD26-4A4F-B1B1-BDFA09F18B1D}" type="presOf" srcId="{68DAA6B3-EC70-447D-8BB1-9FA5993EF586}" destId="{13321EB9-F0E3-451F-8E16-679855683551}" srcOrd="0" destOrd="0" presId="urn:microsoft.com/office/officeart/2005/8/layout/hierarchy2"/>
    <dgm:cxn modelId="{CA20F461-0EA4-4848-BD90-B84B7A8903DB}" srcId="{7D0355F5-7DC0-41C0-87A8-7785640A7221}" destId="{68DAA6B3-EC70-447D-8BB1-9FA5993EF586}" srcOrd="0" destOrd="0" parTransId="{D4868B85-21A1-4AFE-82C5-BD6C2B40DD59}" sibTransId="{743F7490-98D5-495F-8EF6-E757BD466E45}"/>
    <dgm:cxn modelId="{26978C50-04C7-492D-8B73-D6A4A5E162B3}" srcId="{68DAA6B3-EC70-447D-8BB1-9FA5993EF586}" destId="{4E7E001D-FB18-4E5A-95A0-5F49C4587872}" srcOrd="2" destOrd="0" parTransId="{A47CF6BC-77A0-4961-A955-7B5FC3921BB0}" sibTransId="{12D1F32E-7D39-4DC6-9AE3-98E88BA42C98}"/>
    <dgm:cxn modelId="{602E6925-C72E-4C65-8971-5E800412EE48}" type="presOf" srcId="{A47CF6BC-77A0-4961-A955-7B5FC3921BB0}" destId="{1D89C43A-6153-4D33-BBBF-7F05E23654F1}" srcOrd="0" destOrd="0" presId="urn:microsoft.com/office/officeart/2005/8/layout/hierarchy2"/>
    <dgm:cxn modelId="{5B00AB0E-805D-437F-BD4B-34382BA61B9B}" srcId="{68DAA6B3-EC70-447D-8BB1-9FA5993EF586}" destId="{6E5888CC-BFE3-4A46-AF49-254FA6153D90}" srcOrd="1" destOrd="0" parTransId="{1F356C3F-9A72-4A08-AA57-FB1370F3D58A}" sibTransId="{95C31C3E-A092-48E6-AB8C-8B37E0B8F367}"/>
    <dgm:cxn modelId="{8169B9EC-53BD-45AC-908A-02B19B82CED1}" type="presOf" srcId="{C5A0242C-B041-4B90-90A1-A94696D9A313}" destId="{4CA98B39-0D5F-4D8B-9950-9FEC99708ED3}" srcOrd="0" destOrd="0" presId="urn:microsoft.com/office/officeart/2005/8/layout/hierarchy2"/>
    <dgm:cxn modelId="{05183BB1-415E-436F-A560-CD4299BB41F8}" type="presOf" srcId="{262696EA-490B-44D1-BAF2-5346D04F4956}" destId="{432B9C9F-F8B0-4C8E-90B5-76CC93DE3A50}" srcOrd="0" destOrd="0" presId="urn:microsoft.com/office/officeart/2005/8/layout/hierarchy2"/>
    <dgm:cxn modelId="{62221AAA-1391-4943-8FB1-54EBE0FD6BF0}" type="presOf" srcId="{F934B8C9-AE1C-44F3-A6E6-F042ED6BD7B5}" destId="{4EB9B0A9-AE9D-4F5D-B75C-EF85C52C82B4}" srcOrd="0" destOrd="0" presId="urn:microsoft.com/office/officeart/2005/8/layout/hierarchy2"/>
    <dgm:cxn modelId="{100017CD-6117-4729-A8B7-062F2340A038}" type="presOf" srcId="{1F356C3F-9A72-4A08-AA57-FB1370F3D58A}" destId="{D6E2A940-1DC1-4817-97E1-AB36FC7A1F7E}" srcOrd="0" destOrd="0" presId="urn:microsoft.com/office/officeart/2005/8/layout/hierarchy2"/>
    <dgm:cxn modelId="{6ADC6951-30A4-4A08-BEB6-987705A379BC}" type="presOf" srcId="{6E5888CC-BFE3-4A46-AF49-254FA6153D90}" destId="{8F935068-27E5-473A-AA92-CE3DF93D6EB2}" srcOrd="0" destOrd="0" presId="urn:microsoft.com/office/officeart/2005/8/layout/hierarchy2"/>
    <dgm:cxn modelId="{8D6293F5-A3AA-41C0-972D-D23A750EE7BF}" type="presOf" srcId="{C5BD3BDA-F20B-4318-9053-124513675ED0}" destId="{4C7E9356-1CBA-44FF-97B9-0FF2FDE51897}" srcOrd="0" destOrd="0" presId="urn:microsoft.com/office/officeart/2005/8/layout/hierarchy2"/>
    <dgm:cxn modelId="{73FF8EAE-891F-465C-B53E-A478E420ECBE}" type="presOf" srcId="{4E7E001D-FB18-4E5A-95A0-5F49C4587872}" destId="{BABD4E9A-1F39-45E6-A643-CCDE532BC096}" srcOrd="0" destOrd="0" presId="urn:microsoft.com/office/officeart/2005/8/layout/hierarchy2"/>
    <dgm:cxn modelId="{96218855-62A1-4AC3-9899-7E44C0DC6669}" type="presOf" srcId="{7D0355F5-7DC0-41C0-87A8-7785640A7221}" destId="{AD7DA8B2-C803-4F19-8CA6-18E43E16D402}" srcOrd="0" destOrd="0" presId="urn:microsoft.com/office/officeart/2005/8/layout/hierarchy2"/>
    <dgm:cxn modelId="{73A2EF66-D801-408B-964D-BAB38CD52965}" srcId="{68DAA6B3-EC70-447D-8BB1-9FA5993EF586}" destId="{262696EA-490B-44D1-BAF2-5346D04F4956}" srcOrd="0" destOrd="0" parTransId="{C5A0242C-B041-4B90-90A1-A94696D9A313}" sibTransId="{1481B89A-7A20-4496-A3DB-05384802554C}"/>
    <dgm:cxn modelId="{FDE8D0B2-E362-4558-B6F3-CBE19BFCB757}" type="presOf" srcId="{A47CF6BC-77A0-4961-A955-7B5FC3921BB0}" destId="{9526D81E-6ABA-47F0-AE5F-9ED3E90AFCDC}" srcOrd="1" destOrd="0" presId="urn:microsoft.com/office/officeart/2005/8/layout/hierarchy2"/>
    <dgm:cxn modelId="{D5F1E855-95D8-45EE-A060-7231F56C8BC2}" srcId="{68DAA6B3-EC70-447D-8BB1-9FA5993EF586}" destId="{C5BD3BDA-F20B-4318-9053-124513675ED0}" srcOrd="3" destOrd="0" parTransId="{F934B8C9-AE1C-44F3-A6E6-F042ED6BD7B5}" sibTransId="{B81971AB-9564-4407-800E-5812B2DBE8A2}"/>
    <dgm:cxn modelId="{B15E62A6-E9EC-4552-8147-4D91BB93DF5A}" type="presParOf" srcId="{AD7DA8B2-C803-4F19-8CA6-18E43E16D402}" destId="{C74A4C48-AD87-4DFB-8000-D07671EE62CD}" srcOrd="0" destOrd="0" presId="urn:microsoft.com/office/officeart/2005/8/layout/hierarchy2"/>
    <dgm:cxn modelId="{3A303664-8BFD-479E-B16B-8D5EE34201E4}" type="presParOf" srcId="{C74A4C48-AD87-4DFB-8000-D07671EE62CD}" destId="{13321EB9-F0E3-451F-8E16-679855683551}" srcOrd="0" destOrd="0" presId="urn:microsoft.com/office/officeart/2005/8/layout/hierarchy2"/>
    <dgm:cxn modelId="{C0BBA9E0-E45D-4C84-8528-9C0515A78479}" type="presParOf" srcId="{C74A4C48-AD87-4DFB-8000-D07671EE62CD}" destId="{59BA832F-3672-405A-98C3-2E1E433E6321}" srcOrd="1" destOrd="0" presId="urn:microsoft.com/office/officeart/2005/8/layout/hierarchy2"/>
    <dgm:cxn modelId="{06C951AC-B516-4AD4-B881-392069060100}" type="presParOf" srcId="{59BA832F-3672-405A-98C3-2E1E433E6321}" destId="{4CA98B39-0D5F-4D8B-9950-9FEC99708ED3}" srcOrd="0" destOrd="0" presId="urn:microsoft.com/office/officeart/2005/8/layout/hierarchy2"/>
    <dgm:cxn modelId="{F474138C-4967-44E9-93BF-B620BBF8D745}" type="presParOf" srcId="{4CA98B39-0D5F-4D8B-9950-9FEC99708ED3}" destId="{6620CABF-ED57-40CC-AA94-2E75756E6988}" srcOrd="0" destOrd="0" presId="urn:microsoft.com/office/officeart/2005/8/layout/hierarchy2"/>
    <dgm:cxn modelId="{11AABD61-F42E-4D07-9440-7C0BF413756E}" type="presParOf" srcId="{59BA832F-3672-405A-98C3-2E1E433E6321}" destId="{3F604C90-8EDA-4126-A9AB-A64D599027D9}" srcOrd="1" destOrd="0" presId="urn:microsoft.com/office/officeart/2005/8/layout/hierarchy2"/>
    <dgm:cxn modelId="{1D0CEAAA-AF24-4A3F-85E4-D5F34D7B5C96}" type="presParOf" srcId="{3F604C90-8EDA-4126-A9AB-A64D599027D9}" destId="{432B9C9F-F8B0-4C8E-90B5-76CC93DE3A50}" srcOrd="0" destOrd="0" presId="urn:microsoft.com/office/officeart/2005/8/layout/hierarchy2"/>
    <dgm:cxn modelId="{9873B724-3CA9-415E-B4E3-159AB0F7CB15}" type="presParOf" srcId="{3F604C90-8EDA-4126-A9AB-A64D599027D9}" destId="{68DA1E85-3CBF-4AED-B627-5C220B7ABFCF}" srcOrd="1" destOrd="0" presId="urn:microsoft.com/office/officeart/2005/8/layout/hierarchy2"/>
    <dgm:cxn modelId="{F3C79CF8-8FF7-495E-9C9D-4354E23F4F21}" type="presParOf" srcId="{59BA832F-3672-405A-98C3-2E1E433E6321}" destId="{D6E2A940-1DC1-4817-97E1-AB36FC7A1F7E}" srcOrd="2" destOrd="0" presId="urn:microsoft.com/office/officeart/2005/8/layout/hierarchy2"/>
    <dgm:cxn modelId="{CE6171B5-9941-4667-B6B8-01C8AE8DFFE8}" type="presParOf" srcId="{D6E2A940-1DC1-4817-97E1-AB36FC7A1F7E}" destId="{4DCD8C3E-69FB-4FFA-A202-47155F7565C6}" srcOrd="0" destOrd="0" presId="urn:microsoft.com/office/officeart/2005/8/layout/hierarchy2"/>
    <dgm:cxn modelId="{304A649E-FCC5-4D07-925E-680951D9DB0A}" type="presParOf" srcId="{59BA832F-3672-405A-98C3-2E1E433E6321}" destId="{B78A6A98-0420-4717-8A8D-CF3C90BFDC46}" srcOrd="3" destOrd="0" presId="urn:microsoft.com/office/officeart/2005/8/layout/hierarchy2"/>
    <dgm:cxn modelId="{C9F8CF6A-0E80-4FAC-B18D-47CE1D8482BB}" type="presParOf" srcId="{B78A6A98-0420-4717-8A8D-CF3C90BFDC46}" destId="{8F935068-27E5-473A-AA92-CE3DF93D6EB2}" srcOrd="0" destOrd="0" presId="urn:microsoft.com/office/officeart/2005/8/layout/hierarchy2"/>
    <dgm:cxn modelId="{C5C9E0C1-1C21-45F5-A8F5-DC0D3EA482F3}" type="presParOf" srcId="{B78A6A98-0420-4717-8A8D-CF3C90BFDC46}" destId="{4AC4BBF3-8F36-4584-9390-724A9C8D45AC}" srcOrd="1" destOrd="0" presId="urn:microsoft.com/office/officeart/2005/8/layout/hierarchy2"/>
    <dgm:cxn modelId="{DCD5A8CA-3E13-4BD4-B8F1-C94420644248}" type="presParOf" srcId="{59BA832F-3672-405A-98C3-2E1E433E6321}" destId="{1D89C43A-6153-4D33-BBBF-7F05E23654F1}" srcOrd="4" destOrd="0" presId="urn:microsoft.com/office/officeart/2005/8/layout/hierarchy2"/>
    <dgm:cxn modelId="{BF92F7EB-2A01-4024-A8F8-4599B2176B94}" type="presParOf" srcId="{1D89C43A-6153-4D33-BBBF-7F05E23654F1}" destId="{9526D81E-6ABA-47F0-AE5F-9ED3E90AFCDC}" srcOrd="0" destOrd="0" presId="urn:microsoft.com/office/officeart/2005/8/layout/hierarchy2"/>
    <dgm:cxn modelId="{DB4C0937-6DD2-4CCB-BDB0-E975041AE0AA}" type="presParOf" srcId="{59BA832F-3672-405A-98C3-2E1E433E6321}" destId="{CB9344DE-038C-456E-8658-2254EDE46C28}" srcOrd="5" destOrd="0" presId="urn:microsoft.com/office/officeart/2005/8/layout/hierarchy2"/>
    <dgm:cxn modelId="{4B8548EC-4BB3-476B-9D7A-7282D9A899E2}" type="presParOf" srcId="{CB9344DE-038C-456E-8658-2254EDE46C28}" destId="{BABD4E9A-1F39-45E6-A643-CCDE532BC096}" srcOrd="0" destOrd="0" presId="urn:microsoft.com/office/officeart/2005/8/layout/hierarchy2"/>
    <dgm:cxn modelId="{F3360812-74F0-4F8D-A5D4-C8212250DA0B}" type="presParOf" srcId="{CB9344DE-038C-456E-8658-2254EDE46C28}" destId="{BBB8FB2B-02B4-476F-A76C-FF2AC9E3F091}" srcOrd="1" destOrd="0" presId="urn:microsoft.com/office/officeart/2005/8/layout/hierarchy2"/>
    <dgm:cxn modelId="{AAA92F4D-A58A-47D1-9F5C-167A7DC59730}" type="presParOf" srcId="{59BA832F-3672-405A-98C3-2E1E433E6321}" destId="{4EB9B0A9-AE9D-4F5D-B75C-EF85C52C82B4}" srcOrd="6" destOrd="0" presId="urn:microsoft.com/office/officeart/2005/8/layout/hierarchy2"/>
    <dgm:cxn modelId="{A4795253-36E8-49DA-ADFA-4B28FCB6A991}" type="presParOf" srcId="{4EB9B0A9-AE9D-4F5D-B75C-EF85C52C82B4}" destId="{0C44FE5A-25D4-44F1-A218-262A791ECE4E}" srcOrd="0" destOrd="0" presId="urn:microsoft.com/office/officeart/2005/8/layout/hierarchy2"/>
    <dgm:cxn modelId="{70EF1035-84E5-4CEB-84EA-B79856C1692D}" type="presParOf" srcId="{59BA832F-3672-405A-98C3-2E1E433E6321}" destId="{E6B4A3DC-C22A-4D92-B147-83E8F5554346}" srcOrd="7" destOrd="0" presId="urn:microsoft.com/office/officeart/2005/8/layout/hierarchy2"/>
    <dgm:cxn modelId="{731AD3D7-6B37-441A-A4AC-425344ACA039}" type="presParOf" srcId="{E6B4A3DC-C22A-4D92-B147-83E8F5554346}" destId="{4C7E9356-1CBA-44FF-97B9-0FF2FDE51897}" srcOrd="0" destOrd="0" presId="urn:microsoft.com/office/officeart/2005/8/layout/hierarchy2"/>
    <dgm:cxn modelId="{F1FA8084-0B45-4478-9D36-3930A1ACCCD6}" type="presParOf" srcId="{E6B4A3DC-C22A-4D92-B147-83E8F5554346}" destId="{1385E515-FCA2-4FAE-86DD-9B9E12FC00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0355F5-7DC0-41C0-87A8-7785640A7221}" type="doc">
      <dgm:prSet loTypeId="urn:microsoft.com/office/officeart/2005/8/layout/hierarchy2" loCatId="hierarchy" qsTypeId="urn:microsoft.com/office/officeart/2005/8/quickstyle/simple3" qsCatId="simple" csTypeId="urn:microsoft.com/office/officeart/2005/8/colors/colorful1#7" csCatId="colorful" phldr="1"/>
      <dgm:spPr/>
      <dgm:t>
        <a:bodyPr/>
        <a:lstStyle/>
        <a:p>
          <a:endParaRPr lang="en-US"/>
        </a:p>
      </dgm:t>
    </dgm:pt>
    <dgm:pt modelId="{68DAA6B3-EC70-447D-8BB1-9FA5993EF586}">
      <dgm:prSet phldrT="[Text]" custT="1"/>
      <dgm:spPr/>
      <dgm:t>
        <a:bodyPr/>
        <a:lstStyle/>
        <a:p>
          <a:r>
            <a:rPr lang="fa-IR" sz="24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dirty="0">
            <a:effectLst>
              <a:outerShdw blurRad="38100" dist="38100" dir="2700000" algn="tl">
                <a:srgbClr val="000000">
                  <a:alpha val="43137"/>
                </a:srgbClr>
              </a:outerShdw>
            </a:effectLst>
            <a:cs typeface="B Roya" panose="00000400000000000000" pitchFamily="2" charset="-78"/>
          </a:endParaRPr>
        </a:p>
      </dgm:t>
    </dgm:pt>
    <dgm:pt modelId="{D4868B85-21A1-4AFE-82C5-BD6C2B40DD59}" type="parTrans" cxnId="{CA20F461-0EA4-4848-BD90-B84B7A8903DB}">
      <dgm:prSet/>
      <dgm:spPr/>
      <dgm:t>
        <a:bodyPr/>
        <a:lstStyle/>
        <a:p>
          <a:endParaRPr lang="en-US">
            <a:cs typeface="B Roya" panose="00000400000000000000" pitchFamily="2" charset="-78"/>
          </a:endParaRPr>
        </a:p>
      </dgm:t>
    </dgm:pt>
    <dgm:pt modelId="{743F7490-98D5-495F-8EF6-E757BD466E45}" type="sibTrans" cxnId="{CA20F461-0EA4-4848-BD90-B84B7A8903DB}">
      <dgm:prSet/>
      <dgm:spPr/>
      <dgm:t>
        <a:bodyPr/>
        <a:lstStyle/>
        <a:p>
          <a:endParaRPr lang="en-US">
            <a:cs typeface="B Roya" panose="00000400000000000000" pitchFamily="2" charset="-78"/>
          </a:endParaRPr>
        </a:p>
      </dgm:t>
    </dgm:pt>
    <dgm:pt modelId="{262696EA-490B-44D1-BAF2-5346D04F4956}">
      <dgm:prSet phldrT="[Tex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2200" b="1" dirty="0" smtClean="0">
              <a:solidFill>
                <a:schemeClr val="bg1">
                  <a:lumMod val="50000"/>
                </a:schemeClr>
              </a:solidFill>
              <a:effectLst/>
              <a:latin typeface="Calibri" pitchFamily="34" charset="0"/>
              <a:cs typeface="B Roya" panose="00000400000000000000" pitchFamily="2" charset="-78"/>
            </a:rPr>
            <a:t>هزينه سرمايه گذاري</a:t>
          </a:r>
        </a:p>
        <a:p>
          <a:pPr>
            <a:lnSpc>
              <a:spcPct val="100000"/>
            </a:lnSpc>
            <a:spcAft>
              <a:spcPts val="0"/>
            </a:spcAft>
          </a:pPr>
          <a:r>
            <a:rPr lang="en-US" sz="2200" b="1" dirty="0" smtClean="0">
              <a:solidFill>
                <a:schemeClr val="bg1">
                  <a:lumMod val="50000"/>
                </a:schemeClr>
              </a:solidFill>
              <a:effectLst/>
              <a:latin typeface="Calibri" pitchFamily="34" charset="0"/>
              <a:cs typeface="B Roya" panose="00000400000000000000" pitchFamily="2" charset="-78"/>
            </a:rPr>
            <a:t>(Investment Cost)</a:t>
          </a:r>
          <a:endParaRPr lang="en-US" sz="2200" b="1" dirty="0">
            <a:solidFill>
              <a:schemeClr val="bg1">
                <a:lumMod val="50000"/>
              </a:schemeClr>
            </a:solidFill>
            <a:effectLst/>
            <a:latin typeface="Calibri" pitchFamily="34" charset="0"/>
            <a:cs typeface="B Roya" panose="00000400000000000000" pitchFamily="2" charset="-78"/>
          </a:endParaRPr>
        </a:p>
      </dgm:t>
    </dgm:pt>
    <dgm:pt modelId="{C5A0242C-B041-4B90-90A1-A94696D9A313}" type="parTrans" cxnId="{73A2EF66-D801-408B-964D-BAB38CD52965}">
      <dgm:prSet/>
      <dgm:spPr/>
      <dgm:t>
        <a:bodyPr/>
        <a:lstStyle/>
        <a:p>
          <a:endParaRPr lang="en-US">
            <a:cs typeface="B Roya" panose="00000400000000000000" pitchFamily="2" charset="-78"/>
          </a:endParaRPr>
        </a:p>
      </dgm:t>
    </dgm:pt>
    <dgm:pt modelId="{1481B89A-7A20-4496-A3DB-05384802554C}" type="sibTrans" cxnId="{73A2EF66-D801-408B-964D-BAB38CD52965}">
      <dgm:prSet/>
      <dgm:spPr/>
      <dgm:t>
        <a:bodyPr/>
        <a:lstStyle/>
        <a:p>
          <a:endParaRPr lang="en-US">
            <a:cs typeface="B Roya" panose="00000400000000000000" pitchFamily="2" charset="-78"/>
          </a:endParaRPr>
        </a:p>
      </dgm:t>
    </dgm:pt>
    <dgm:pt modelId="{C5BD3BDA-F20B-4318-9053-124513675ED0}">
      <dgm:prSet phldrT="[Tex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2200" b="1" dirty="0" smtClean="0">
              <a:solidFill>
                <a:schemeClr val="bg1">
                  <a:lumMod val="50000"/>
                </a:schemeClr>
              </a:solidFill>
              <a:effectLst/>
              <a:latin typeface="Calibri" pitchFamily="34" charset="0"/>
              <a:cs typeface="B Roya" panose="00000400000000000000" pitchFamily="2" charset="-78"/>
            </a:rPr>
            <a:t>تامين سرمايه</a:t>
          </a:r>
          <a:endParaRPr lang="en-US" sz="2200" b="1" dirty="0" smtClean="0">
            <a:solidFill>
              <a:schemeClr val="bg1">
                <a:lumMod val="50000"/>
              </a:schemeClr>
            </a:solidFill>
            <a:effectLst/>
            <a:latin typeface="Calibri" pitchFamily="34" charset="0"/>
            <a:cs typeface="B Roya" panose="00000400000000000000" pitchFamily="2" charset="-78"/>
          </a:endParaRPr>
        </a:p>
      </dgm:t>
    </dgm:pt>
    <dgm:pt modelId="{F934B8C9-AE1C-44F3-A6E6-F042ED6BD7B5}" type="parTrans" cxnId="{D5F1E855-95D8-45EE-A060-7231F56C8BC2}">
      <dgm:prSet/>
      <dgm:spPr/>
      <dgm:t>
        <a:bodyPr/>
        <a:lstStyle/>
        <a:p>
          <a:endParaRPr lang="en-US">
            <a:cs typeface="B Roya" panose="00000400000000000000" pitchFamily="2" charset="-78"/>
          </a:endParaRPr>
        </a:p>
      </dgm:t>
    </dgm:pt>
    <dgm:pt modelId="{B81971AB-9564-4407-800E-5812B2DBE8A2}" type="sibTrans" cxnId="{D5F1E855-95D8-45EE-A060-7231F56C8BC2}">
      <dgm:prSet/>
      <dgm:spPr/>
      <dgm:t>
        <a:bodyPr/>
        <a:lstStyle/>
        <a:p>
          <a:endParaRPr lang="en-US">
            <a:cs typeface="B Roya" panose="00000400000000000000" pitchFamily="2" charset="-78"/>
          </a:endParaRPr>
        </a:p>
      </dgm:t>
    </dgm:pt>
    <dgm:pt modelId="{4E7E001D-FB18-4E5A-95A0-5F49C4587872}">
      <dgm:prSet/>
      <dgm:spPr>
        <a:solidFill>
          <a:schemeClr val="bg1">
            <a:lumMod val="75000"/>
          </a:schemeClr>
        </a:solidFill>
        <a:ln>
          <a:solidFill>
            <a:schemeClr val="bg1">
              <a:lumMod val="50000"/>
            </a:schemeClr>
          </a:solidFill>
        </a:ln>
      </dgm:spPr>
      <dgm:t>
        <a:bodyPr/>
        <a:lstStyle/>
        <a:p>
          <a:pPr>
            <a:lnSpc>
              <a:spcPct val="100000"/>
            </a:lnSpc>
            <a:spcAft>
              <a:spcPts val="0"/>
            </a:spcAft>
          </a:pPr>
          <a:r>
            <a:rPr lang="fa-IR" b="1" dirty="0" smtClean="0">
              <a:solidFill>
                <a:schemeClr val="bg1">
                  <a:lumMod val="50000"/>
                </a:schemeClr>
              </a:solidFill>
              <a:effectLst/>
              <a:latin typeface="Calibri" pitchFamily="34" charset="0"/>
              <a:cs typeface="B Roya" panose="00000400000000000000" pitchFamily="2" charset="-78"/>
            </a:rPr>
            <a:t>مدل درآمد</a:t>
          </a:r>
          <a:endParaRPr lang="en-US" b="1" dirty="0" smtClean="0">
            <a:solidFill>
              <a:schemeClr val="bg1">
                <a:lumMod val="50000"/>
              </a:schemeClr>
            </a:solidFill>
            <a:effectLst/>
            <a:latin typeface="Calibri" pitchFamily="34" charset="0"/>
            <a:cs typeface="B Roya" panose="00000400000000000000" pitchFamily="2" charset="-78"/>
          </a:endParaRPr>
        </a:p>
        <a:p>
          <a:pPr>
            <a:lnSpc>
              <a:spcPct val="100000"/>
            </a:lnSpc>
            <a:spcAft>
              <a:spcPts val="0"/>
            </a:spcAft>
          </a:pPr>
          <a:r>
            <a:rPr lang="en-US" b="1" dirty="0" smtClean="0">
              <a:solidFill>
                <a:schemeClr val="bg1">
                  <a:lumMod val="50000"/>
                </a:schemeClr>
              </a:solidFill>
              <a:effectLst/>
              <a:latin typeface="Calibri" pitchFamily="34" charset="0"/>
              <a:cs typeface="B Roya" panose="00000400000000000000" pitchFamily="2" charset="-78"/>
            </a:rPr>
            <a:t>(Revenue Model)</a:t>
          </a:r>
        </a:p>
      </dgm:t>
    </dgm:pt>
    <dgm:pt modelId="{A47CF6BC-77A0-4961-A955-7B5FC3921BB0}" type="parTrans" cxnId="{26978C50-04C7-492D-8B73-D6A4A5E162B3}">
      <dgm:prSet/>
      <dgm:spPr/>
      <dgm:t>
        <a:bodyPr/>
        <a:lstStyle/>
        <a:p>
          <a:endParaRPr lang="en-US">
            <a:cs typeface="B Roya" panose="00000400000000000000" pitchFamily="2" charset="-78"/>
          </a:endParaRPr>
        </a:p>
      </dgm:t>
    </dgm:pt>
    <dgm:pt modelId="{12D1F32E-7D39-4DC6-9AE3-98E88BA42C98}" type="sibTrans" cxnId="{26978C50-04C7-492D-8B73-D6A4A5E162B3}">
      <dgm:prSet/>
      <dgm:spPr/>
      <dgm:t>
        <a:bodyPr/>
        <a:lstStyle/>
        <a:p>
          <a:endParaRPr lang="en-US">
            <a:cs typeface="B Roya" panose="00000400000000000000" pitchFamily="2" charset="-78"/>
          </a:endParaRPr>
        </a:p>
      </dgm:t>
    </dgm:pt>
    <dgm:pt modelId="{13031E81-0BEF-4D59-8F2A-59240B6C1ADD}">
      <dgm:prSet phldrT="[Text]" custT="1"/>
      <dgm:spPr/>
      <dgm:t>
        <a:bodyPr/>
        <a:lstStyle/>
        <a:p>
          <a:pPr>
            <a:lnSpc>
              <a:spcPct val="100000"/>
            </a:lnSpc>
            <a:spcAft>
              <a:spcPts val="0"/>
            </a:spcAft>
          </a:pPr>
          <a:r>
            <a:rPr lang="fa-IR" sz="2200" b="1" dirty="0" smtClean="0">
              <a:effectLst/>
              <a:latin typeface="Calibri" pitchFamily="34" charset="0"/>
              <a:cs typeface="B Roya" panose="00000400000000000000" pitchFamily="2" charset="-78"/>
            </a:rPr>
            <a:t>هزينه توليد</a:t>
          </a:r>
          <a:endParaRPr lang="en-US" sz="2200" b="1" dirty="0" smtClean="0">
            <a:effectLst/>
            <a:latin typeface="Calibri" pitchFamily="34" charset="0"/>
            <a:cs typeface="B Roya" panose="00000400000000000000" pitchFamily="2" charset="-78"/>
          </a:endParaRPr>
        </a:p>
        <a:p>
          <a:pPr>
            <a:lnSpc>
              <a:spcPct val="100000"/>
            </a:lnSpc>
            <a:spcAft>
              <a:spcPts val="0"/>
            </a:spcAft>
          </a:pPr>
          <a:r>
            <a:rPr lang="en-US" sz="2200" b="1" dirty="0" smtClean="0">
              <a:effectLst/>
              <a:latin typeface="Calibri" pitchFamily="34" charset="0"/>
              <a:cs typeface="B Roya" panose="00000400000000000000" pitchFamily="2" charset="-78"/>
            </a:rPr>
            <a:t>(Production Cost)</a:t>
          </a:r>
          <a:endParaRPr lang="en-US" sz="2200" b="1" dirty="0">
            <a:effectLst/>
            <a:latin typeface="Calibri" pitchFamily="34" charset="0"/>
            <a:cs typeface="B Roya" panose="00000400000000000000" pitchFamily="2" charset="-78"/>
          </a:endParaRPr>
        </a:p>
      </dgm:t>
    </dgm:pt>
    <dgm:pt modelId="{85878048-8B86-49DB-A68E-1A4FADDEA78A}" type="parTrans" cxnId="{1CEC6422-F7E1-4B12-89F8-7A2C2C77636C}">
      <dgm:prSet/>
      <dgm:spPr/>
      <dgm:t>
        <a:bodyPr/>
        <a:lstStyle/>
        <a:p>
          <a:endParaRPr lang="en-US">
            <a:cs typeface="B Roya" panose="00000400000000000000" pitchFamily="2" charset="-78"/>
          </a:endParaRPr>
        </a:p>
      </dgm:t>
    </dgm:pt>
    <dgm:pt modelId="{B322FDD3-7617-4006-AF6D-DF77D6D962BF}" type="sibTrans" cxnId="{1CEC6422-F7E1-4B12-89F8-7A2C2C77636C}">
      <dgm:prSet/>
      <dgm:spPr/>
      <dgm:t>
        <a:bodyPr/>
        <a:lstStyle/>
        <a:p>
          <a:endParaRPr lang="en-US">
            <a:cs typeface="B Roya" panose="00000400000000000000" pitchFamily="2" charset="-78"/>
          </a:endParaRPr>
        </a:p>
      </dgm:t>
    </dgm:pt>
    <dgm:pt modelId="{AD7DA8B2-C803-4F19-8CA6-18E43E16D402}" type="pres">
      <dgm:prSet presAssocID="{7D0355F5-7DC0-41C0-87A8-7785640A7221}" presName="diagram" presStyleCnt="0">
        <dgm:presLayoutVars>
          <dgm:chPref val="1"/>
          <dgm:dir val="rev"/>
          <dgm:animOne val="branch"/>
          <dgm:animLvl val="lvl"/>
          <dgm:resizeHandles val="exact"/>
        </dgm:presLayoutVars>
      </dgm:prSet>
      <dgm:spPr/>
      <dgm:t>
        <a:bodyPr/>
        <a:lstStyle/>
        <a:p>
          <a:endParaRPr lang="en-US"/>
        </a:p>
      </dgm:t>
    </dgm:pt>
    <dgm:pt modelId="{C74A4C48-AD87-4DFB-8000-D07671EE62CD}" type="pres">
      <dgm:prSet presAssocID="{68DAA6B3-EC70-447D-8BB1-9FA5993EF586}" presName="root1" presStyleCnt="0"/>
      <dgm:spPr/>
    </dgm:pt>
    <dgm:pt modelId="{13321EB9-F0E3-451F-8E16-679855683551}" type="pres">
      <dgm:prSet presAssocID="{68DAA6B3-EC70-447D-8BB1-9FA5993EF586}" presName="LevelOneTextNode" presStyleLbl="node0" presStyleIdx="0" presStyleCnt="1" custScaleX="90739" custScaleY="55331">
        <dgm:presLayoutVars>
          <dgm:chPref val="3"/>
        </dgm:presLayoutVars>
      </dgm:prSet>
      <dgm:spPr/>
      <dgm:t>
        <a:bodyPr/>
        <a:lstStyle/>
        <a:p>
          <a:endParaRPr lang="en-US"/>
        </a:p>
      </dgm:t>
    </dgm:pt>
    <dgm:pt modelId="{59BA832F-3672-405A-98C3-2E1E433E6321}" type="pres">
      <dgm:prSet presAssocID="{68DAA6B3-EC70-447D-8BB1-9FA5993EF586}" presName="level2hierChild" presStyleCnt="0"/>
      <dgm:spPr/>
    </dgm:pt>
    <dgm:pt modelId="{4CA98B39-0D5F-4D8B-9950-9FEC99708ED3}" type="pres">
      <dgm:prSet presAssocID="{C5A0242C-B041-4B90-90A1-A94696D9A313}" presName="conn2-1" presStyleLbl="parChTrans1D2" presStyleIdx="0" presStyleCnt="4"/>
      <dgm:spPr/>
      <dgm:t>
        <a:bodyPr/>
        <a:lstStyle/>
        <a:p>
          <a:endParaRPr lang="en-US"/>
        </a:p>
      </dgm:t>
    </dgm:pt>
    <dgm:pt modelId="{6620CABF-ED57-40CC-AA94-2E75756E6988}" type="pres">
      <dgm:prSet presAssocID="{C5A0242C-B041-4B90-90A1-A94696D9A313}" presName="connTx" presStyleLbl="parChTrans1D2" presStyleIdx="0" presStyleCnt="4"/>
      <dgm:spPr/>
      <dgm:t>
        <a:bodyPr/>
        <a:lstStyle/>
        <a:p>
          <a:endParaRPr lang="en-US"/>
        </a:p>
      </dgm:t>
    </dgm:pt>
    <dgm:pt modelId="{3F604C90-8EDA-4126-A9AB-A64D599027D9}" type="pres">
      <dgm:prSet presAssocID="{262696EA-490B-44D1-BAF2-5346D04F4956}" presName="root2" presStyleCnt="0"/>
      <dgm:spPr/>
    </dgm:pt>
    <dgm:pt modelId="{432B9C9F-F8B0-4C8E-90B5-76CC93DE3A50}" type="pres">
      <dgm:prSet presAssocID="{262696EA-490B-44D1-BAF2-5346D04F4956}" presName="LevelTwoTextNode" presStyleLbl="node2" presStyleIdx="0" presStyleCnt="4" custScaleX="80710" custScaleY="48596" custLinFactNeighborX="-760" custLinFactNeighborY="8692">
        <dgm:presLayoutVars>
          <dgm:chPref val="3"/>
        </dgm:presLayoutVars>
      </dgm:prSet>
      <dgm:spPr/>
      <dgm:t>
        <a:bodyPr/>
        <a:lstStyle/>
        <a:p>
          <a:endParaRPr lang="en-US"/>
        </a:p>
      </dgm:t>
    </dgm:pt>
    <dgm:pt modelId="{68DA1E85-3CBF-4AED-B627-5C220B7ABFCF}" type="pres">
      <dgm:prSet presAssocID="{262696EA-490B-44D1-BAF2-5346D04F4956}" presName="level3hierChild" presStyleCnt="0"/>
      <dgm:spPr/>
    </dgm:pt>
    <dgm:pt modelId="{A7D90F50-D9B4-4671-AAB1-D9FB764BD9B3}" type="pres">
      <dgm:prSet presAssocID="{85878048-8B86-49DB-A68E-1A4FADDEA78A}" presName="conn2-1" presStyleLbl="parChTrans1D2" presStyleIdx="1" presStyleCnt="4"/>
      <dgm:spPr/>
      <dgm:t>
        <a:bodyPr/>
        <a:lstStyle/>
        <a:p>
          <a:endParaRPr lang="en-US"/>
        </a:p>
      </dgm:t>
    </dgm:pt>
    <dgm:pt modelId="{D95FDB48-FE39-4417-B5E4-6F2D878DB2C8}" type="pres">
      <dgm:prSet presAssocID="{85878048-8B86-49DB-A68E-1A4FADDEA78A}" presName="connTx" presStyleLbl="parChTrans1D2" presStyleIdx="1" presStyleCnt="4"/>
      <dgm:spPr/>
      <dgm:t>
        <a:bodyPr/>
        <a:lstStyle/>
        <a:p>
          <a:endParaRPr lang="en-US"/>
        </a:p>
      </dgm:t>
    </dgm:pt>
    <dgm:pt modelId="{7E7F9F31-8188-4A68-B899-CBB9F517A265}" type="pres">
      <dgm:prSet presAssocID="{13031E81-0BEF-4D59-8F2A-59240B6C1ADD}" presName="root2" presStyleCnt="0"/>
      <dgm:spPr/>
    </dgm:pt>
    <dgm:pt modelId="{73C431C8-33E1-4E2C-B58D-E49C8885043D}" type="pres">
      <dgm:prSet presAssocID="{13031E81-0BEF-4D59-8F2A-59240B6C1ADD}" presName="LevelTwoTextNode" presStyleLbl="node2" presStyleIdx="1" presStyleCnt="4" custScaleX="80710" custScaleY="48596" custLinFactNeighborX="-760" custLinFactNeighborY="8692">
        <dgm:presLayoutVars>
          <dgm:chPref val="3"/>
        </dgm:presLayoutVars>
      </dgm:prSet>
      <dgm:spPr/>
      <dgm:t>
        <a:bodyPr/>
        <a:lstStyle/>
        <a:p>
          <a:endParaRPr lang="en-US"/>
        </a:p>
      </dgm:t>
    </dgm:pt>
    <dgm:pt modelId="{FF030974-A67E-41F8-AD17-E9037B4D15F8}" type="pres">
      <dgm:prSet presAssocID="{13031E81-0BEF-4D59-8F2A-59240B6C1ADD}" presName="level3hierChild" presStyleCnt="0"/>
      <dgm:spPr/>
    </dgm:pt>
    <dgm:pt modelId="{1D89C43A-6153-4D33-BBBF-7F05E23654F1}" type="pres">
      <dgm:prSet presAssocID="{A47CF6BC-77A0-4961-A955-7B5FC3921BB0}" presName="conn2-1" presStyleLbl="parChTrans1D2" presStyleIdx="2" presStyleCnt="4"/>
      <dgm:spPr/>
      <dgm:t>
        <a:bodyPr/>
        <a:lstStyle/>
        <a:p>
          <a:endParaRPr lang="en-US"/>
        </a:p>
      </dgm:t>
    </dgm:pt>
    <dgm:pt modelId="{9526D81E-6ABA-47F0-AE5F-9ED3E90AFCDC}" type="pres">
      <dgm:prSet presAssocID="{A47CF6BC-77A0-4961-A955-7B5FC3921BB0}" presName="connTx" presStyleLbl="parChTrans1D2" presStyleIdx="2" presStyleCnt="4"/>
      <dgm:spPr/>
      <dgm:t>
        <a:bodyPr/>
        <a:lstStyle/>
        <a:p>
          <a:endParaRPr lang="en-US"/>
        </a:p>
      </dgm:t>
    </dgm:pt>
    <dgm:pt modelId="{CB9344DE-038C-456E-8658-2254EDE46C28}" type="pres">
      <dgm:prSet presAssocID="{4E7E001D-FB18-4E5A-95A0-5F49C4587872}" presName="root2" presStyleCnt="0"/>
      <dgm:spPr/>
    </dgm:pt>
    <dgm:pt modelId="{BABD4E9A-1F39-45E6-A643-CCDE532BC096}" type="pres">
      <dgm:prSet presAssocID="{4E7E001D-FB18-4E5A-95A0-5F49C4587872}" presName="LevelTwoTextNode" presStyleLbl="node2" presStyleIdx="2" presStyleCnt="4" custScaleX="80710" custScaleY="48596" custLinFactNeighborY="5504">
        <dgm:presLayoutVars>
          <dgm:chPref val="3"/>
        </dgm:presLayoutVars>
      </dgm:prSet>
      <dgm:spPr/>
      <dgm:t>
        <a:bodyPr/>
        <a:lstStyle/>
        <a:p>
          <a:endParaRPr lang="en-US"/>
        </a:p>
      </dgm:t>
    </dgm:pt>
    <dgm:pt modelId="{BBB8FB2B-02B4-476F-A76C-FF2AC9E3F091}" type="pres">
      <dgm:prSet presAssocID="{4E7E001D-FB18-4E5A-95A0-5F49C4587872}" presName="level3hierChild" presStyleCnt="0"/>
      <dgm:spPr/>
    </dgm:pt>
    <dgm:pt modelId="{4EB9B0A9-AE9D-4F5D-B75C-EF85C52C82B4}" type="pres">
      <dgm:prSet presAssocID="{F934B8C9-AE1C-44F3-A6E6-F042ED6BD7B5}" presName="conn2-1" presStyleLbl="parChTrans1D2" presStyleIdx="3" presStyleCnt="4"/>
      <dgm:spPr/>
      <dgm:t>
        <a:bodyPr/>
        <a:lstStyle/>
        <a:p>
          <a:endParaRPr lang="en-US"/>
        </a:p>
      </dgm:t>
    </dgm:pt>
    <dgm:pt modelId="{0C44FE5A-25D4-44F1-A218-262A791ECE4E}" type="pres">
      <dgm:prSet presAssocID="{F934B8C9-AE1C-44F3-A6E6-F042ED6BD7B5}" presName="connTx" presStyleLbl="parChTrans1D2" presStyleIdx="3" presStyleCnt="4"/>
      <dgm:spPr/>
      <dgm:t>
        <a:bodyPr/>
        <a:lstStyle/>
        <a:p>
          <a:endParaRPr lang="en-US"/>
        </a:p>
      </dgm:t>
    </dgm:pt>
    <dgm:pt modelId="{E6B4A3DC-C22A-4D92-B147-83E8F5554346}" type="pres">
      <dgm:prSet presAssocID="{C5BD3BDA-F20B-4318-9053-124513675ED0}" presName="root2" presStyleCnt="0"/>
      <dgm:spPr/>
    </dgm:pt>
    <dgm:pt modelId="{4C7E9356-1CBA-44FF-97B9-0FF2FDE51897}" type="pres">
      <dgm:prSet presAssocID="{C5BD3BDA-F20B-4318-9053-124513675ED0}" presName="LevelTwoTextNode" presStyleLbl="node2" presStyleIdx="3" presStyleCnt="4" custScaleX="80710" custScaleY="48596" custLinFactNeighborX="-760">
        <dgm:presLayoutVars>
          <dgm:chPref val="3"/>
        </dgm:presLayoutVars>
      </dgm:prSet>
      <dgm:spPr/>
      <dgm:t>
        <a:bodyPr/>
        <a:lstStyle/>
        <a:p>
          <a:endParaRPr lang="en-US"/>
        </a:p>
      </dgm:t>
    </dgm:pt>
    <dgm:pt modelId="{1385E515-FCA2-4FAE-86DD-9B9E12FC00DF}" type="pres">
      <dgm:prSet presAssocID="{C5BD3BDA-F20B-4318-9053-124513675ED0}" presName="level3hierChild" presStyleCnt="0"/>
      <dgm:spPr/>
    </dgm:pt>
  </dgm:ptLst>
  <dgm:cxnLst>
    <dgm:cxn modelId="{4D211814-D51A-4F31-BFB2-29A78C8E0100}" type="presOf" srcId="{A47CF6BC-77A0-4961-A955-7B5FC3921BB0}" destId="{9526D81E-6ABA-47F0-AE5F-9ED3E90AFCDC}" srcOrd="1" destOrd="0" presId="urn:microsoft.com/office/officeart/2005/8/layout/hierarchy2"/>
    <dgm:cxn modelId="{E3D592E5-C597-4887-AC89-85B12DE4668B}" type="presOf" srcId="{C5A0242C-B041-4B90-90A1-A94696D9A313}" destId="{6620CABF-ED57-40CC-AA94-2E75756E6988}" srcOrd="1" destOrd="0" presId="urn:microsoft.com/office/officeart/2005/8/layout/hierarchy2"/>
    <dgm:cxn modelId="{66C4022D-31BE-4EB8-B836-D53D776DF12A}" type="presOf" srcId="{A47CF6BC-77A0-4961-A955-7B5FC3921BB0}" destId="{1D89C43A-6153-4D33-BBBF-7F05E23654F1}" srcOrd="0" destOrd="0" presId="urn:microsoft.com/office/officeart/2005/8/layout/hierarchy2"/>
    <dgm:cxn modelId="{0724DF6F-80FC-49B4-985E-F5FC8DCF41F5}" type="presOf" srcId="{F934B8C9-AE1C-44F3-A6E6-F042ED6BD7B5}" destId="{0C44FE5A-25D4-44F1-A218-262A791ECE4E}" srcOrd="1" destOrd="0" presId="urn:microsoft.com/office/officeart/2005/8/layout/hierarchy2"/>
    <dgm:cxn modelId="{C31DE69A-68B9-4C75-9379-6CD755EC2A07}" type="presOf" srcId="{F934B8C9-AE1C-44F3-A6E6-F042ED6BD7B5}" destId="{4EB9B0A9-AE9D-4F5D-B75C-EF85C52C82B4}" srcOrd="0" destOrd="0" presId="urn:microsoft.com/office/officeart/2005/8/layout/hierarchy2"/>
    <dgm:cxn modelId="{CA20F461-0EA4-4848-BD90-B84B7A8903DB}" srcId="{7D0355F5-7DC0-41C0-87A8-7785640A7221}" destId="{68DAA6B3-EC70-447D-8BB1-9FA5993EF586}" srcOrd="0" destOrd="0" parTransId="{D4868B85-21A1-4AFE-82C5-BD6C2B40DD59}" sibTransId="{743F7490-98D5-495F-8EF6-E757BD466E45}"/>
    <dgm:cxn modelId="{26978C50-04C7-492D-8B73-D6A4A5E162B3}" srcId="{68DAA6B3-EC70-447D-8BB1-9FA5993EF586}" destId="{4E7E001D-FB18-4E5A-95A0-5F49C4587872}" srcOrd="2" destOrd="0" parTransId="{A47CF6BC-77A0-4961-A955-7B5FC3921BB0}" sibTransId="{12D1F32E-7D39-4DC6-9AE3-98E88BA42C98}"/>
    <dgm:cxn modelId="{74176617-7BA0-4760-A197-26585431ED8C}" type="presOf" srcId="{C5BD3BDA-F20B-4318-9053-124513675ED0}" destId="{4C7E9356-1CBA-44FF-97B9-0FF2FDE51897}" srcOrd="0" destOrd="0" presId="urn:microsoft.com/office/officeart/2005/8/layout/hierarchy2"/>
    <dgm:cxn modelId="{B9651E4E-A618-4B1F-A319-C75E36BFA911}" type="presOf" srcId="{4E7E001D-FB18-4E5A-95A0-5F49C4587872}" destId="{BABD4E9A-1F39-45E6-A643-CCDE532BC096}" srcOrd="0" destOrd="0" presId="urn:microsoft.com/office/officeart/2005/8/layout/hierarchy2"/>
    <dgm:cxn modelId="{AB4F172A-98EF-4153-B0B2-9132C3C38341}" type="presOf" srcId="{13031E81-0BEF-4D59-8F2A-59240B6C1ADD}" destId="{73C431C8-33E1-4E2C-B58D-E49C8885043D}" srcOrd="0" destOrd="0" presId="urn:microsoft.com/office/officeart/2005/8/layout/hierarchy2"/>
    <dgm:cxn modelId="{910558B2-CA1D-40C3-91BD-DCE7281A8AE2}" type="presOf" srcId="{7D0355F5-7DC0-41C0-87A8-7785640A7221}" destId="{AD7DA8B2-C803-4F19-8CA6-18E43E16D402}" srcOrd="0" destOrd="0" presId="urn:microsoft.com/office/officeart/2005/8/layout/hierarchy2"/>
    <dgm:cxn modelId="{1DA6ADEF-6483-4E88-BEAA-2D00E03BA43F}" type="presOf" srcId="{C5A0242C-B041-4B90-90A1-A94696D9A313}" destId="{4CA98B39-0D5F-4D8B-9950-9FEC99708ED3}" srcOrd="0" destOrd="0" presId="urn:microsoft.com/office/officeart/2005/8/layout/hierarchy2"/>
    <dgm:cxn modelId="{A4446AF4-B97A-4DA9-AC37-A1C0B3427F36}" type="presOf" srcId="{262696EA-490B-44D1-BAF2-5346D04F4956}" destId="{432B9C9F-F8B0-4C8E-90B5-76CC93DE3A50}" srcOrd="0" destOrd="0" presId="urn:microsoft.com/office/officeart/2005/8/layout/hierarchy2"/>
    <dgm:cxn modelId="{78A6E70A-F5CF-40F9-88D9-AC6FAAC149C3}" type="presOf" srcId="{85878048-8B86-49DB-A68E-1A4FADDEA78A}" destId="{D95FDB48-FE39-4417-B5E4-6F2D878DB2C8}" srcOrd="1" destOrd="0" presId="urn:microsoft.com/office/officeart/2005/8/layout/hierarchy2"/>
    <dgm:cxn modelId="{F9F6020D-7770-4D56-A1C5-B0724A9A340C}" type="presOf" srcId="{85878048-8B86-49DB-A68E-1A4FADDEA78A}" destId="{A7D90F50-D9B4-4671-AAB1-D9FB764BD9B3}" srcOrd="0" destOrd="0" presId="urn:microsoft.com/office/officeart/2005/8/layout/hierarchy2"/>
    <dgm:cxn modelId="{1CEC6422-F7E1-4B12-89F8-7A2C2C77636C}" srcId="{68DAA6B3-EC70-447D-8BB1-9FA5993EF586}" destId="{13031E81-0BEF-4D59-8F2A-59240B6C1ADD}" srcOrd="1" destOrd="0" parTransId="{85878048-8B86-49DB-A68E-1A4FADDEA78A}" sibTransId="{B322FDD3-7617-4006-AF6D-DF77D6D962BF}"/>
    <dgm:cxn modelId="{9E3C41F7-0A2C-4241-BEA4-11B3DC66FD35}" type="presOf" srcId="{68DAA6B3-EC70-447D-8BB1-9FA5993EF586}" destId="{13321EB9-F0E3-451F-8E16-679855683551}" srcOrd="0" destOrd="0" presId="urn:microsoft.com/office/officeart/2005/8/layout/hierarchy2"/>
    <dgm:cxn modelId="{73A2EF66-D801-408B-964D-BAB38CD52965}" srcId="{68DAA6B3-EC70-447D-8BB1-9FA5993EF586}" destId="{262696EA-490B-44D1-BAF2-5346D04F4956}" srcOrd="0" destOrd="0" parTransId="{C5A0242C-B041-4B90-90A1-A94696D9A313}" sibTransId="{1481B89A-7A20-4496-A3DB-05384802554C}"/>
    <dgm:cxn modelId="{D5F1E855-95D8-45EE-A060-7231F56C8BC2}" srcId="{68DAA6B3-EC70-447D-8BB1-9FA5993EF586}" destId="{C5BD3BDA-F20B-4318-9053-124513675ED0}" srcOrd="3" destOrd="0" parTransId="{F934B8C9-AE1C-44F3-A6E6-F042ED6BD7B5}" sibTransId="{B81971AB-9564-4407-800E-5812B2DBE8A2}"/>
    <dgm:cxn modelId="{CBABB6CB-230D-4CD1-8E39-9BB49599CC3A}" type="presParOf" srcId="{AD7DA8B2-C803-4F19-8CA6-18E43E16D402}" destId="{C74A4C48-AD87-4DFB-8000-D07671EE62CD}" srcOrd="0" destOrd="0" presId="urn:microsoft.com/office/officeart/2005/8/layout/hierarchy2"/>
    <dgm:cxn modelId="{14C65D5C-02F5-4F8F-941E-5A168B986B67}" type="presParOf" srcId="{C74A4C48-AD87-4DFB-8000-D07671EE62CD}" destId="{13321EB9-F0E3-451F-8E16-679855683551}" srcOrd="0" destOrd="0" presId="urn:microsoft.com/office/officeart/2005/8/layout/hierarchy2"/>
    <dgm:cxn modelId="{9635B96E-F98B-4D1E-BA1E-2068C8BBE0CE}" type="presParOf" srcId="{C74A4C48-AD87-4DFB-8000-D07671EE62CD}" destId="{59BA832F-3672-405A-98C3-2E1E433E6321}" srcOrd="1" destOrd="0" presId="urn:microsoft.com/office/officeart/2005/8/layout/hierarchy2"/>
    <dgm:cxn modelId="{0653CF18-262E-47BF-8C8C-C4AA877ECDBF}" type="presParOf" srcId="{59BA832F-3672-405A-98C3-2E1E433E6321}" destId="{4CA98B39-0D5F-4D8B-9950-9FEC99708ED3}" srcOrd="0" destOrd="0" presId="urn:microsoft.com/office/officeart/2005/8/layout/hierarchy2"/>
    <dgm:cxn modelId="{7A52097B-68D7-489B-A91B-876A26AE4396}" type="presParOf" srcId="{4CA98B39-0D5F-4D8B-9950-9FEC99708ED3}" destId="{6620CABF-ED57-40CC-AA94-2E75756E6988}" srcOrd="0" destOrd="0" presId="urn:microsoft.com/office/officeart/2005/8/layout/hierarchy2"/>
    <dgm:cxn modelId="{E47A93C1-EC8C-4E37-AEB8-CBCAFA48CB3E}" type="presParOf" srcId="{59BA832F-3672-405A-98C3-2E1E433E6321}" destId="{3F604C90-8EDA-4126-A9AB-A64D599027D9}" srcOrd="1" destOrd="0" presId="urn:microsoft.com/office/officeart/2005/8/layout/hierarchy2"/>
    <dgm:cxn modelId="{E869FEBE-AB19-4BEE-BF3A-747F19A79248}" type="presParOf" srcId="{3F604C90-8EDA-4126-A9AB-A64D599027D9}" destId="{432B9C9F-F8B0-4C8E-90B5-76CC93DE3A50}" srcOrd="0" destOrd="0" presId="urn:microsoft.com/office/officeart/2005/8/layout/hierarchy2"/>
    <dgm:cxn modelId="{CDD2B110-4211-4557-A33F-93E51FF7BF9E}" type="presParOf" srcId="{3F604C90-8EDA-4126-A9AB-A64D599027D9}" destId="{68DA1E85-3CBF-4AED-B627-5C220B7ABFCF}" srcOrd="1" destOrd="0" presId="urn:microsoft.com/office/officeart/2005/8/layout/hierarchy2"/>
    <dgm:cxn modelId="{77442570-27BF-491E-97C9-73A10E8E3917}" type="presParOf" srcId="{59BA832F-3672-405A-98C3-2E1E433E6321}" destId="{A7D90F50-D9B4-4671-AAB1-D9FB764BD9B3}" srcOrd="2" destOrd="0" presId="urn:microsoft.com/office/officeart/2005/8/layout/hierarchy2"/>
    <dgm:cxn modelId="{2ADBF6F5-3863-429B-89AD-4DF885644A28}" type="presParOf" srcId="{A7D90F50-D9B4-4671-AAB1-D9FB764BD9B3}" destId="{D95FDB48-FE39-4417-B5E4-6F2D878DB2C8}" srcOrd="0" destOrd="0" presId="urn:microsoft.com/office/officeart/2005/8/layout/hierarchy2"/>
    <dgm:cxn modelId="{9B7E38D1-A1DC-463A-B759-1DBE4B563DA6}" type="presParOf" srcId="{59BA832F-3672-405A-98C3-2E1E433E6321}" destId="{7E7F9F31-8188-4A68-B899-CBB9F517A265}" srcOrd="3" destOrd="0" presId="urn:microsoft.com/office/officeart/2005/8/layout/hierarchy2"/>
    <dgm:cxn modelId="{7F540CBD-098E-47DB-93FB-92EE7317A289}" type="presParOf" srcId="{7E7F9F31-8188-4A68-B899-CBB9F517A265}" destId="{73C431C8-33E1-4E2C-B58D-E49C8885043D}" srcOrd="0" destOrd="0" presId="urn:microsoft.com/office/officeart/2005/8/layout/hierarchy2"/>
    <dgm:cxn modelId="{D662C7A4-3092-46CC-9EC4-29FF12986928}" type="presParOf" srcId="{7E7F9F31-8188-4A68-B899-CBB9F517A265}" destId="{FF030974-A67E-41F8-AD17-E9037B4D15F8}" srcOrd="1" destOrd="0" presId="urn:microsoft.com/office/officeart/2005/8/layout/hierarchy2"/>
    <dgm:cxn modelId="{52943F19-45D4-47C9-AF7F-3A650A4CD3C3}" type="presParOf" srcId="{59BA832F-3672-405A-98C3-2E1E433E6321}" destId="{1D89C43A-6153-4D33-BBBF-7F05E23654F1}" srcOrd="4" destOrd="0" presId="urn:microsoft.com/office/officeart/2005/8/layout/hierarchy2"/>
    <dgm:cxn modelId="{092F9EDB-F4C4-4232-9C23-06CF4A401C67}" type="presParOf" srcId="{1D89C43A-6153-4D33-BBBF-7F05E23654F1}" destId="{9526D81E-6ABA-47F0-AE5F-9ED3E90AFCDC}" srcOrd="0" destOrd="0" presId="urn:microsoft.com/office/officeart/2005/8/layout/hierarchy2"/>
    <dgm:cxn modelId="{7249FAED-4280-4E5B-A4E4-09AA5CEDF4F8}" type="presParOf" srcId="{59BA832F-3672-405A-98C3-2E1E433E6321}" destId="{CB9344DE-038C-456E-8658-2254EDE46C28}" srcOrd="5" destOrd="0" presId="urn:microsoft.com/office/officeart/2005/8/layout/hierarchy2"/>
    <dgm:cxn modelId="{863F82F9-AA72-4188-93C0-78880953348E}" type="presParOf" srcId="{CB9344DE-038C-456E-8658-2254EDE46C28}" destId="{BABD4E9A-1F39-45E6-A643-CCDE532BC096}" srcOrd="0" destOrd="0" presId="urn:microsoft.com/office/officeart/2005/8/layout/hierarchy2"/>
    <dgm:cxn modelId="{C927A64E-5A75-4BFF-BDA3-5580CBFE9932}" type="presParOf" srcId="{CB9344DE-038C-456E-8658-2254EDE46C28}" destId="{BBB8FB2B-02B4-476F-A76C-FF2AC9E3F091}" srcOrd="1" destOrd="0" presId="urn:microsoft.com/office/officeart/2005/8/layout/hierarchy2"/>
    <dgm:cxn modelId="{91914470-02E8-48FC-B5FD-579B155CB2DF}" type="presParOf" srcId="{59BA832F-3672-405A-98C3-2E1E433E6321}" destId="{4EB9B0A9-AE9D-4F5D-B75C-EF85C52C82B4}" srcOrd="6" destOrd="0" presId="urn:microsoft.com/office/officeart/2005/8/layout/hierarchy2"/>
    <dgm:cxn modelId="{8BDECB53-4F35-4A91-BB3A-B0F352B30C59}" type="presParOf" srcId="{4EB9B0A9-AE9D-4F5D-B75C-EF85C52C82B4}" destId="{0C44FE5A-25D4-44F1-A218-262A791ECE4E}" srcOrd="0" destOrd="0" presId="urn:microsoft.com/office/officeart/2005/8/layout/hierarchy2"/>
    <dgm:cxn modelId="{1A314B33-50B2-4722-8131-718D1EF633EB}" type="presParOf" srcId="{59BA832F-3672-405A-98C3-2E1E433E6321}" destId="{E6B4A3DC-C22A-4D92-B147-83E8F5554346}" srcOrd="7" destOrd="0" presId="urn:microsoft.com/office/officeart/2005/8/layout/hierarchy2"/>
    <dgm:cxn modelId="{AC64EFFF-188C-4681-8647-40A88497471F}" type="presParOf" srcId="{E6B4A3DC-C22A-4D92-B147-83E8F5554346}" destId="{4C7E9356-1CBA-44FF-97B9-0FF2FDE51897}" srcOrd="0" destOrd="0" presId="urn:microsoft.com/office/officeart/2005/8/layout/hierarchy2"/>
    <dgm:cxn modelId="{1878179C-36AD-4857-81FD-4A94C469F62B}" type="presParOf" srcId="{E6B4A3DC-C22A-4D92-B147-83E8F5554346}" destId="{1385E515-FCA2-4FAE-86DD-9B9E12FC00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0355F5-7DC0-41C0-87A8-7785640A7221}" type="doc">
      <dgm:prSet loTypeId="urn:microsoft.com/office/officeart/2005/8/layout/hierarchy2" loCatId="hierarchy" qsTypeId="urn:microsoft.com/office/officeart/2005/8/quickstyle/simple3" qsCatId="simple" csTypeId="urn:microsoft.com/office/officeart/2005/8/colors/colorful1#8" csCatId="colorful" phldr="1"/>
      <dgm:spPr/>
      <dgm:t>
        <a:bodyPr/>
        <a:lstStyle/>
        <a:p>
          <a:endParaRPr lang="en-US"/>
        </a:p>
      </dgm:t>
    </dgm:pt>
    <dgm:pt modelId="{68DAA6B3-EC70-447D-8BB1-9FA5993EF586}">
      <dgm:prSet phldrT="[Text]" custT="1"/>
      <dgm:spPr/>
      <dgm:t>
        <a:bodyPr/>
        <a:lstStyle/>
        <a:p>
          <a:r>
            <a:rPr lang="fa-IR" sz="24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dirty="0">
            <a:effectLst>
              <a:outerShdw blurRad="38100" dist="38100" dir="2700000" algn="tl">
                <a:srgbClr val="000000">
                  <a:alpha val="43137"/>
                </a:srgbClr>
              </a:outerShdw>
            </a:effectLst>
            <a:cs typeface="B Roya" panose="00000400000000000000" pitchFamily="2" charset="-78"/>
          </a:endParaRPr>
        </a:p>
      </dgm:t>
    </dgm:pt>
    <dgm:pt modelId="{D4868B85-21A1-4AFE-82C5-BD6C2B40DD59}" type="parTrans" cxnId="{CA20F461-0EA4-4848-BD90-B84B7A8903DB}">
      <dgm:prSet/>
      <dgm:spPr/>
      <dgm:t>
        <a:bodyPr/>
        <a:lstStyle/>
        <a:p>
          <a:endParaRPr lang="en-US">
            <a:cs typeface="B Roya" panose="00000400000000000000" pitchFamily="2" charset="-78"/>
          </a:endParaRPr>
        </a:p>
      </dgm:t>
    </dgm:pt>
    <dgm:pt modelId="{743F7490-98D5-495F-8EF6-E757BD466E45}" type="sibTrans" cxnId="{CA20F461-0EA4-4848-BD90-B84B7A8903DB}">
      <dgm:prSet/>
      <dgm:spPr/>
      <dgm:t>
        <a:bodyPr/>
        <a:lstStyle/>
        <a:p>
          <a:endParaRPr lang="en-US">
            <a:cs typeface="B Roya" panose="00000400000000000000" pitchFamily="2" charset="-78"/>
          </a:endParaRPr>
        </a:p>
      </dgm:t>
    </dgm:pt>
    <dgm:pt modelId="{262696EA-490B-44D1-BAF2-5346D04F4956}">
      <dgm:prSet phldrT="[Tex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2200" b="1" dirty="0" smtClean="0">
              <a:solidFill>
                <a:schemeClr val="bg1">
                  <a:lumMod val="50000"/>
                </a:schemeClr>
              </a:solidFill>
              <a:effectLst/>
              <a:latin typeface="Calibri" pitchFamily="34" charset="0"/>
              <a:cs typeface="B Roya" panose="00000400000000000000" pitchFamily="2" charset="-78"/>
            </a:rPr>
            <a:t>هزينه سرمايه گذاري</a:t>
          </a:r>
        </a:p>
        <a:p>
          <a:pPr>
            <a:lnSpc>
              <a:spcPct val="100000"/>
            </a:lnSpc>
            <a:spcAft>
              <a:spcPts val="0"/>
            </a:spcAft>
          </a:pPr>
          <a:r>
            <a:rPr lang="en-US" sz="2200" b="1" dirty="0" smtClean="0">
              <a:solidFill>
                <a:schemeClr val="bg1">
                  <a:lumMod val="50000"/>
                </a:schemeClr>
              </a:solidFill>
              <a:effectLst/>
              <a:latin typeface="Calibri" pitchFamily="34" charset="0"/>
              <a:cs typeface="B Roya" panose="00000400000000000000" pitchFamily="2" charset="-78"/>
            </a:rPr>
            <a:t>(Investment Cost)</a:t>
          </a:r>
          <a:endParaRPr lang="en-US" sz="2200" b="1" dirty="0">
            <a:solidFill>
              <a:schemeClr val="bg1">
                <a:lumMod val="50000"/>
              </a:schemeClr>
            </a:solidFill>
            <a:effectLst/>
            <a:latin typeface="Calibri" pitchFamily="34" charset="0"/>
            <a:cs typeface="B Roya" panose="00000400000000000000" pitchFamily="2" charset="-78"/>
          </a:endParaRPr>
        </a:p>
      </dgm:t>
    </dgm:pt>
    <dgm:pt modelId="{C5A0242C-B041-4B90-90A1-A94696D9A313}" type="parTrans" cxnId="{73A2EF66-D801-408B-964D-BAB38CD52965}">
      <dgm:prSet/>
      <dgm:spPr/>
      <dgm:t>
        <a:bodyPr/>
        <a:lstStyle/>
        <a:p>
          <a:endParaRPr lang="en-US">
            <a:cs typeface="B Roya" panose="00000400000000000000" pitchFamily="2" charset="-78"/>
          </a:endParaRPr>
        </a:p>
      </dgm:t>
    </dgm:pt>
    <dgm:pt modelId="{1481B89A-7A20-4496-A3DB-05384802554C}" type="sibTrans" cxnId="{73A2EF66-D801-408B-964D-BAB38CD52965}">
      <dgm:prSet/>
      <dgm:spPr/>
      <dgm:t>
        <a:bodyPr/>
        <a:lstStyle/>
        <a:p>
          <a:endParaRPr lang="en-US">
            <a:cs typeface="B Roya" panose="00000400000000000000" pitchFamily="2" charset="-78"/>
          </a:endParaRPr>
        </a:p>
      </dgm:t>
    </dgm:pt>
    <dgm:pt modelId="{C5BD3BDA-F20B-4318-9053-124513675ED0}">
      <dgm:prSet phldrT="[Tex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2200" b="1" dirty="0" smtClean="0">
              <a:solidFill>
                <a:schemeClr val="bg1">
                  <a:lumMod val="50000"/>
                </a:schemeClr>
              </a:solidFill>
              <a:effectLst/>
              <a:latin typeface="Calibri" pitchFamily="34" charset="0"/>
              <a:cs typeface="B Roya" panose="00000400000000000000" pitchFamily="2" charset="-78"/>
            </a:rPr>
            <a:t>تامين سرمايه</a:t>
          </a:r>
          <a:endParaRPr lang="en-US" sz="2200" b="1" dirty="0" smtClean="0">
            <a:solidFill>
              <a:schemeClr val="bg1">
                <a:lumMod val="50000"/>
              </a:schemeClr>
            </a:solidFill>
            <a:effectLst/>
            <a:latin typeface="Calibri" pitchFamily="34" charset="0"/>
            <a:cs typeface="B Roya" panose="00000400000000000000" pitchFamily="2" charset="-78"/>
          </a:endParaRPr>
        </a:p>
      </dgm:t>
    </dgm:pt>
    <dgm:pt modelId="{F934B8C9-AE1C-44F3-A6E6-F042ED6BD7B5}" type="parTrans" cxnId="{D5F1E855-95D8-45EE-A060-7231F56C8BC2}">
      <dgm:prSet/>
      <dgm:spPr/>
      <dgm:t>
        <a:bodyPr/>
        <a:lstStyle/>
        <a:p>
          <a:endParaRPr lang="en-US">
            <a:cs typeface="B Roya" panose="00000400000000000000" pitchFamily="2" charset="-78"/>
          </a:endParaRPr>
        </a:p>
      </dgm:t>
    </dgm:pt>
    <dgm:pt modelId="{B81971AB-9564-4407-800E-5812B2DBE8A2}" type="sibTrans" cxnId="{D5F1E855-95D8-45EE-A060-7231F56C8BC2}">
      <dgm:prSet/>
      <dgm:spPr/>
      <dgm:t>
        <a:bodyPr/>
        <a:lstStyle/>
        <a:p>
          <a:endParaRPr lang="en-US">
            <a:cs typeface="B Roya" panose="00000400000000000000" pitchFamily="2" charset="-78"/>
          </a:endParaRPr>
        </a:p>
      </dgm:t>
    </dgm:pt>
    <dgm:pt modelId="{4E7E001D-FB18-4E5A-95A0-5F49C4587872}">
      <dgm:prSet/>
      <dgm:spPr/>
      <dgm:t>
        <a:bodyPr/>
        <a:lstStyle/>
        <a:p>
          <a:pPr>
            <a:lnSpc>
              <a:spcPct val="100000"/>
            </a:lnSpc>
            <a:spcAft>
              <a:spcPts val="0"/>
            </a:spcAft>
          </a:pPr>
          <a:r>
            <a:rPr lang="fa-IR" b="1" dirty="0" smtClean="0">
              <a:effectLst/>
              <a:latin typeface="Calibri" pitchFamily="34" charset="0"/>
              <a:cs typeface="B Roya" panose="00000400000000000000" pitchFamily="2" charset="-78"/>
            </a:rPr>
            <a:t>مدل درآمد</a:t>
          </a:r>
          <a:endParaRPr lang="en-US" b="1" dirty="0" smtClean="0">
            <a:effectLst/>
            <a:latin typeface="Calibri" pitchFamily="34" charset="0"/>
            <a:cs typeface="B Roya" panose="00000400000000000000" pitchFamily="2" charset="-78"/>
          </a:endParaRPr>
        </a:p>
        <a:p>
          <a:pPr>
            <a:lnSpc>
              <a:spcPct val="100000"/>
            </a:lnSpc>
            <a:spcAft>
              <a:spcPts val="0"/>
            </a:spcAft>
          </a:pPr>
          <a:r>
            <a:rPr lang="en-US" b="1" dirty="0" smtClean="0">
              <a:effectLst/>
              <a:latin typeface="Calibri" pitchFamily="34" charset="0"/>
              <a:cs typeface="B Roya" panose="00000400000000000000" pitchFamily="2" charset="-78"/>
            </a:rPr>
            <a:t>(Revenue Model)</a:t>
          </a:r>
        </a:p>
      </dgm:t>
    </dgm:pt>
    <dgm:pt modelId="{A47CF6BC-77A0-4961-A955-7B5FC3921BB0}" type="parTrans" cxnId="{26978C50-04C7-492D-8B73-D6A4A5E162B3}">
      <dgm:prSet/>
      <dgm:spPr/>
      <dgm:t>
        <a:bodyPr/>
        <a:lstStyle/>
        <a:p>
          <a:endParaRPr lang="en-US">
            <a:cs typeface="B Roya" panose="00000400000000000000" pitchFamily="2" charset="-78"/>
          </a:endParaRPr>
        </a:p>
      </dgm:t>
    </dgm:pt>
    <dgm:pt modelId="{12D1F32E-7D39-4DC6-9AE3-98E88BA42C98}" type="sibTrans" cxnId="{26978C50-04C7-492D-8B73-D6A4A5E162B3}">
      <dgm:prSet/>
      <dgm:spPr/>
      <dgm:t>
        <a:bodyPr/>
        <a:lstStyle/>
        <a:p>
          <a:endParaRPr lang="en-US">
            <a:cs typeface="B Roya" panose="00000400000000000000" pitchFamily="2" charset="-78"/>
          </a:endParaRPr>
        </a:p>
      </dgm:t>
    </dgm:pt>
    <dgm:pt modelId="{6E5888CC-BFE3-4A46-AF49-254FA6153D90}">
      <dgm:prSet/>
      <dgm:spPr>
        <a:solidFill>
          <a:schemeClr val="bg1">
            <a:lumMod val="75000"/>
          </a:schemeClr>
        </a:solidFill>
        <a:ln>
          <a:solidFill>
            <a:schemeClr val="bg1">
              <a:lumMod val="50000"/>
            </a:schemeClr>
          </a:solidFill>
        </a:ln>
      </dgm:spPr>
      <dgm:t>
        <a:bodyPr/>
        <a:lstStyle/>
        <a:p>
          <a:pPr>
            <a:lnSpc>
              <a:spcPct val="100000"/>
            </a:lnSpc>
            <a:spcAft>
              <a:spcPts val="0"/>
            </a:spcAft>
          </a:pPr>
          <a:r>
            <a:rPr lang="fa-IR" b="1" dirty="0" smtClean="0">
              <a:solidFill>
                <a:schemeClr val="bg1">
                  <a:lumMod val="50000"/>
                </a:schemeClr>
              </a:solidFill>
              <a:effectLst/>
              <a:latin typeface="Calibri" pitchFamily="34" charset="0"/>
              <a:cs typeface="B Roya" panose="00000400000000000000" pitchFamily="2" charset="-78"/>
            </a:rPr>
            <a:t>هزينه توليد</a:t>
          </a:r>
          <a:endParaRPr lang="en-US" b="1" dirty="0" smtClean="0">
            <a:solidFill>
              <a:schemeClr val="bg1">
                <a:lumMod val="50000"/>
              </a:schemeClr>
            </a:solidFill>
            <a:effectLst/>
            <a:latin typeface="Calibri" pitchFamily="34" charset="0"/>
            <a:cs typeface="B Roya" panose="00000400000000000000" pitchFamily="2" charset="-78"/>
          </a:endParaRPr>
        </a:p>
        <a:p>
          <a:pPr>
            <a:lnSpc>
              <a:spcPct val="100000"/>
            </a:lnSpc>
            <a:spcAft>
              <a:spcPts val="0"/>
            </a:spcAft>
          </a:pPr>
          <a:r>
            <a:rPr lang="en-US" b="1" dirty="0" smtClean="0">
              <a:solidFill>
                <a:schemeClr val="bg1">
                  <a:lumMod val="50000"/>
                </a:schemeClr>
              </a:solidFill>
              <a:effectLst/>
              <a:latin typeface="Calibri" pitchFamily="34" charset="0"/>
              <a:cs typeface="B Roya" panose="00000400000000000000" pitchFamily="2" charset="-78"/>
            </a:rPr>
            <a:t>(Production Cost)</a:t>
          </a:r>
          <a:endParaRPr lang="en-US" dirty="0">
            <a:solidFill>
              <a:schemeClr val="bg1">
                <a:lumMod val="50000"/>
              </a:schemeClr>
            </a:solidFill>
            <a:cs typeface="B Roya" panose="00000400000000000000" pitchFamily="2" charset="-78"/>
          </a:endParaRPr>
        </a:p>
      </dgm:t>
    </dgm:pt>
    <dgm:pt modelId="{1F356C3F-9A72-4A08-AA57-FB1370F3D58A}" type="parTrans" cxnId="{5B00AB0E-805D-437F-BD4B-34382BA61B9B}">
      <dgm:prSet/>
      <dgm:spPr/>
      <dgm:t>
        <a:bodyPr/>
        <a:lstStyle/>
        <a:p>
          <a:endParaRPr lang="en-US">
            <a:cs typeface="B Roya" panose="00000400000000000000" pitchFamily="2" charset="-78"/>
          </a:endParaRPr>
        </a:p>
      </dgm:t>
    </dgm:pt>
    <dgm:pt modelId="{95C31C3E-A092-48E6-AB8C-8B37E0B8F367}" type="sibTrans" cxnId="{5B00AB0E-805D-437F-BD4B-34382BA61B9B}">
      <dgm:prSet/>
      <dgm:spPr/>
      <dgm:t>
        <a:bodyPr/>
        <a:lstStyle/>
        <a:p>
          <a:endParaRPr lang="en-US">
            <a:cs typeface="B Roya" panose="00000400000000000000" pitchFamily="2" charset="-78"/>
          </a:endParaRPr>
        </a:p>
      </dgm:t>
    </dgm:pt>
    <dgm:pt modelId="{AD7DA8B2-C803-4F19-8CA6-18E43E16D402}" type="pres">
      <dgm:prSet presAssocID="{7D0355F5-7DC0-41C0-87A8-7785640A7221}" presName="diagram" presStyleCnt="0">
        <dgm:presLayoutVars>
          <dgm:chPref val="1"/>
          <dgm:dir val="rev"/>
          <dgm:animOne val="branch"/>
          <dgm:animLvl val="lvl"/>
          <dgm:resizeHandles val="exact"/>
        </dgm:presLayoutVars>
      </dgm:prSet>
      <dgm:spPr/>
      <dgm:t>
        <a:bodyPr/>
        <a:lstStyle/>
        <a:p>
          <a:endParaRPr lang="en-US"/>
        </a:p>
      </dgm:t>
    </dgm:pt>
    <dgm:pt modelId="{C74A4C48-AD87-4DFB-8000-D07671EE62CD}" type="pres">
      <dgm:prSet presAssocID="{68DAA6B3-EC70-447D-8BB1-9FA5993EF586}" presName="root1" presStyleCnt="0"/>
      <dgm:spPr/>
    </dgm:pt>
    <dgm:pt modelId="{13321EB9-F0E3-451F-8E16-679855683551}" type="pres">
      <dgm:prSet presAssocID="{68DAA6B3-EC70-447D-8BB1-9FA5993EF586}" presName="LevelOneTextNode" presStyleLbl="node0" presStyleIdx="0" presStyleCnt="1" custScaleX="90739" custScaleY="55331">
        <dgm:presLayoutVars>
          <dgm:chPref val="3"/>
        </dgm:presLayoutVars>
      </dgm:prSet>
      <dgm:spPr/>
      <dgm:t>
        <a:bodyPr/>
        <a:lstStyle/>
        <a:p>
          <a:endParaRPr lang="en-US"/>
        </a:p>
      </dgm:t>
    </dgm:pt>
    <dgm:pt modelId="{59BA832F-3672-405A-98C3-2E1E433E6321}" type="pres">
      <dgm:prSet presAssocID="{68DAA6B3-EC70-447D-8BB1-9FA5993EF586}" presName="level2hierChild" presStyleCnt="0"/>
      <dgm:spPr/>
    </dgm:pt>
    <dgm:pt modelId="{4CA98B39-0D5F-4D8B-9950-9FEC99708ED3}" type="pres">
      <dgm:prSet presAssocID="{C5A0242C-B041-4B90-90A1-A94696D9A313}" presName="conn2-1" presStyleLbl="parChTrans1D2" presStyleIdx="0" presStyleCnt="4"/>
      <dgm:spPr/>
      <dgm:t>
        <a:bodyPr/>
        <a:lstStyle/>
        <a:p>
          <a:endParaRPr lang="en-US"/>
        </a:p>
      </dgm:t>
    </dgm:pt>
    <dgm:pt modelId="{6620CABF-ED57-40CC-AA94-2E75756E6988}" type="pres">
      <dgm:prSet presAssocID="{C5A0242C-B041-4B90-90A1-A94696D9A313}" presName="connTx" presStyleLbl="parChTrans1D2" presStyleIdx="0" presStyleCnt="4"/>
      <dgm:spPr/>
      <dgm:t>
        <a:bodyPr/>
        <a:lstStyle/>
        <a:p>
          <a:endParaRPr lang="en-US"/>
        </a:p>
      </dgm:t>
    </dgm:pt>
    <dgm:pt modelId="{3F604C90-8EDA-4126-A9AB-A64D599027D9}" type="pres">
      <dgm:prSet presAssocID="{262696EA-490B-44D1-BAF2-5346D04F4956}" presName="root2" presStyleCnt="0"/>
      <dgm:spPr/>
    </dgm:pt>
    <dgm:pt modelId="{432B9C9F-F8B0-4C8E-90B5-76CC93DE3A50}" type="pres">
      <dgm:prSet presAssocID="{262696EA-490B-44D1-BAF2-5346D04F4956}" presName="LevelTwoTextNode" presStyleLbl="node2" presStyleIdx="0" presStyleCnt="4" custScaleX="80710" custScaleY="48596" custLinFactNeighborX="-760" custLinFactNeighborY="8692">
        <dgm:presLayoutVars>
          <dgm:chPref val="3"/>
        </dgm:presLayoutVars>
      </dgm:prSet>
      <dgm:spPr/>
      <dgm:t>
        <a:bodyPr/>
        <a:lstStyle/>
        <a:p>
          <a:endParaRPr lang="en-US"/>
        </a:p>
      </dgm:t>
    </dgm:pt>
    <dgm:pt modelId="{68DA1E85-3CBF-4AED-B627-5C220B7ABFCF}" type="pres">
      <dgm:prSet presAssocID="{262696EA-490B-44D1-BAF2-5346D04F4956}" presName="level3hierChild" presStyleCnt="0"/>
      <dgm:spPr/>
    </dgm:pt>
    <dgm:pt modelId="{D6E2A940-1DC1-4817-97E1-AB36FC7A1F7E}" type="pres">
      <dgm:prSet presAssocID="{1F356C3F-9A72-4A08-AA57-FB1370F3D58A}" presName="conn2-1" presStyleLbl="parChTrans1D2" presStyleIdx="1" presStyleCnt="4"/>
      <dgm:spPr/>
      <dgm:t>
        <a:bodyPr/>
        <a:lstStyle/>
        <a:p>
          <a:endParaRPr lang="en-US"/>
        </a:p>
      </dgm:t>
    </dgm:pt>
    <dgm:pt modelId="{4DCD8C3E-69FB-4FFA-A202-47155F7565C6}" type="pres">
      <dgm:prSet presAssocID="{1F356C3F-9A72-4A08-AA57-FB1370F3D58A}" presName="connTx" presStyleLbl="parChTrans1D2" presStyleIdx="1" presStyleCnt="4"/>
      <dgm:spPr/>
      <dgm:t>
        <a:bodyPr/>
        <a:lstStyle/>
        <a:p>
          <a:endParaRPr lang="en-US"/>
        </a:p>
      </dgm:t>
    </dgm:pt>
    <dgm:pt modelId="{B78A6A98-0420-4717-8A8D-CF3C90BFDC46}" type="pres">
      <dgm:prSet presAssocID="{6E5888CC-BFE3-4A46-AF49-254FA6153D90}" presName="root2" presStyleCnt="0"/>
      <dgm:spPr/>
    </dgm:pt>
    <dgm:pt modelId="{8F935068-27E5-473A-AA92-CE3DF93D6EB2}" type="pres">
      <dgm:prSet presAssocID="{6E5888CC-BFE3-4A46-AF49-254FA6153D90}" presName="LevelTwoTextNode" presStyleLbl="node2" presStyleIdx="1" presStyleCnt="4" custScaleX="80710" custScaleY="48596" custLinFactNeighborY="5504">
        <dgm:presLayoutVars>
          <dgm:chPref val="3"/>
        </dgm:presLayoutVars>
      </dgm:prSet>
      <dgm:spPr/>
      <dgm:t>
        <a:bodyPr/>
        <a:lstStyle/>
        <a:p>
          <a:endParaRPr lang="en-US"/>
        </a:p>
      </dgm:t>
    </dgm:pt>
    <dgm:pt modelId="{4AC4BBF3-8F36-4584-9390-724A9C8D45AC}" type="pres">
      <dgm:prSet presAssocID="{6E5888CC-BFE3-4A46-AF49-254FA6153D90}" presName="level3hierChild" presStyleCnt="0"/>
      <dgm:spPr/>
    </dgm:pt>
    <dgm:pt modelId="{1D89C43A-6153-4D33-BBBF-7F05E23654F1}" type="pres">
      <dgm:prSet presAssocID="{A47CF6BC-77A0-4961-A955-7B5FC3921BB0}" presName="conn2-1" presStyleLbl="parChTrans1D2" presStyleIdx="2" presStyleCnt="4"/>
      <dgm:spPr/>
      <dgm:t>
        <a:bodyPr/>
        <a:lstStyle/>
        <a:p>
          <a:endParaRPr lang="en-US"/>
        </a:p>
      </dgm:t>
    </dgm:pt>
    <dgm:pt modelId="{9526D81E-6ABA-47F0-AE5F-9ED3E90AFCDC}" type="pres">
      <dgm:prSet presAssocID="{A47CF6BC-77A0-4961-A955-7B5FC3921BB0}" presName="connTx" presStyleLbl="parChTrans1D2" presStyleIdx="2" presStyleCnt="4"/>
      <dgm:spPr/>
      <dgm:t>
        <a:bodyPr/>
        <a:lstStyle/>
        <a:p>
          <a:endParaRPr lang="en-US"/>
        </a:p>
      </dgm:t>
    </dgm:pt>
    <dgm:pt modelId="{CB9344DE-038C-456E-8658-2254EDE46C28}" type="pres">
      <dgm:prSet presAssocID="{4E7E001D-FB18-4E5A-95A0-5F49C4587872}" presName="root2" presStyleCnt="0"/>
      <dgm:spPr/>
    </dgm:pt>
    <dgm:pt modelId="{BABD4E9A-1F39-45E6-A643-CCDE532BC096}" type="pres">
      <dgm:prSet presAssocID="{4E7E001D-FB18-4E5A-95A0-5F49C4587872}" presName="LevelTwoTextNode" presStyleLbl="node2" presStyleIdx="2" presStyleCnt="4" custScaleX="80710" custScaleY="48596" custLinFactNeighborY="5504">
        <dgm:presLayoutVars>
          <dgm:chPref val="3"/>
        </dgm:presLayoutVars>
      </dgm:prSet>
      <dgm:spPr/>
      <dgm:t>
        <a:bodyPr/>
        <a:lstStyle/>
        <a:p>
          <a:endParaRPr lang="en-US"/>
        </a:p>
      </dgm:t>
    </dgm:pt>
    <dgm:pt modelId="{BBB8FB2B-02B4-476F-A76C-FF2AC9E3F091}" type="pres">
      <dgm:prSet presAssocID="{4E7E001D-FB18-4E5A-95A0-5F49C4587872}" presName="level3hierChild" presStyleCnt="0"/>
      <dgm:spPr/>
    </dgm:pt>
    <dgm:pt modelId="{4EB9B0A9-AE9D-4F5D-B75C-EF85C52C82B4}" type="pres">
      <dgm:prSet presAssocID="{F934B8C9-AE1C-44F3-A6E6-F042ED6BD7B5}" presName="conn2-1" presStyleLbl="parChTrans1D2" presStyleIdx="3" presStyleCnt="4"/>
      <dgm:spPr/>
      <dgm:t>
        <a:bodyPr/>
        <a:lstStyle/>
        <a:p>
          <a:endParaRPr lang="en-US"/>
        </a:p>
      </dgm:t>
    </dgm:pt>
    <dgm:pt modelId="{0C44FE5A-25D4-44F1-A218-262A791ECE4E}" type="pres">
      <dgm:prSet presAssocID="{F934B8C9-AE1C-44F3-A6E6-F042ED6BD7B5}" presName="connTx" presStyleLbl="parChTrans1D2" presStyleIdx="3" presStyleCnt="4"/>
      <dgm:spPr/>
      <dgm:t>
        <a:bodyPr/>
        <a:lstStyle/>
        <a:p>
          <a:endParaRPr lang="en-US"/>
        </a:p>
      </dgm:t>
    </dgm:pt>
    <dgm:pt modelId="{E6B4A3DC-C22A-4D92-B147-83E8F5554346}" type="pres">
      <dgm:prSet presAssocID="{C5BD3BDA-F20B-4318-9053-124513675ED0}" presName="root2" presStyleCnt="0"/>
      <dgm:spPr/>
    </dgm:pt>
    <dgm:pt modelId="{4C7E9356-1CBA-44FF-97B9-0FF2FDE51897}" type="pres">
      <dgm:prSet presAssocID="{C5BD3BDA-F20B-4318-9053-124513675ED0}" presName="LevelTwoTextNode" presStyleLbl="node2" presStyleIdx="3" presStyleCnt="4" custScaleX="80710" custScaleY="48596" custLinFactNeighborX="-760">
        <dgm:presLayoutVars>
          <dgm:chPref val="3"/>
        </dgm:presLayoutVars>
      </dgm:prSet>
      <dgm:spPr/>
      <dgm:t>
        <a:bodyPr/>
        <a:lstStyle/>
        <a:p>
          <a:endParaRPr lang="en-US"/>
        </a:p>
      </dgm:t>
    </dgm:pt>
    <dgm:pt modelId="{1385E515-FCA2-4FAE-86DD-9B9E12FC00DF}" type="pres">
      <dgm:prSet presAssocID="{C5BD3BDA-F20B-4318-9053-124513675ED0}" presName="level3hierChild" presStyleCnt="0"/>
      <dgm:spPr/>
    </dgm:pt>
  </dgm:ptLst>
  <dgm:cxnLst>
    <dgm:cxn modelId="{F9C0CC46-F148-4480-A395-F0203A604F3D}" type="presOf" srcId="{C5BD3BDA-F20B-4318-9053-124513675ED0}" destId="{4C7E9356-1CBA-44FF-97B9-0FF2FDE51897}" srcOrd="0" destOrd="0" presId="urn:microsoft.com/office/officeart/2005/8/layout/hierarchy2"/>
    <dgm:cxn modelId="{5B00AB0E-805D-437F-BD4B-34382BA61B9B}" srcId="{68DAA6B3-EC70-447D-8BB1-9FA5993EF586}" destId="{6E5888CC-BFE3-4A46-AF49-254FA6153D90}" srcOrd="1" destOrd="0" parTransId="{1F356C3F-9A72-4A08-AA57-FB1370F3D58A}" sibTransId="{95C31C3E-A092-48E6-AB8C-8B37E0B8F367}"/>
    <dgm:cxn modelId="{E848CC09-B440-441B-90EA-FBB953B0A26B}" type="presOf" srcId="{A47CF6BC-77A0-4961-A955-7B5FC3921BB0}" destId="{1D89C43A-6153-4D33-BBBF-7F05E23654F1}" srcOrd="0" destOrd="0" presId="urn:microsoft.com/office/officeart/2005/8/layout/hierarchy2"/>
    <dgm:cxn modelId="{26978C50-04C7-492D-8B73-D6A4A5E162B3}" srcId="{68DAA6B3-EC70-447D-8BB1-9FA5993EF586}" destId="{4E7E001D-FB18-4E5A-95A0-5F49C4587872}" srcOrd="2" destOrd="0" parTransId="{A47CF6BC-77A0-4961-A955-7B5FC3921BB0}" sibTransId="{12D1F32E-7D39-4DC6-9AE3-98E88BA42C98}"/>
    <dgm:cxn modelId="{E9D49B9D-A556-4E9E-87F1-34684222458F}" type="presOf" srcId="{F934B8C9-AE1C-44F3-A6E6-F042ED6BD7B5}" destId="{0C44FE5A-25D4-44F1-A218-262A791ECE4E}" srcOrd="1" destOrd="0" presId="urn:microsoft.com/office/officeart/2005/8/layout/hierarchy2"/>
    <dgm:cxn modelId="{404F55A4-4244-4282-B02D-B89DCAFE22FD}" type="presOf" srcId="{1F356C3F-9A72-4A08-AA57-FB1370F3D58A}" destId="{D6E2A940-1DC1-4817-97E1-AB36FC7A1F7E}" srcOrd="0" destOrd="0" presId="urn:microsoft.com/office/officeart/2005/8/layout/hierarchy2"/>
    <dgm:cxn modelId="{CA20F461-0EA4-4848-BD90-B84B7A8903DB}" srcId="{7D0355F5-7DC0-41C0-87A8-7785640A7221}" destId="{68DAA6B3-EC70-447D-8BB1-9FA5993EF586}" srcOrd="0" destOrd="0" parTransId="{D4868B85-21A1-4AFE-82C5-BD6C2B40DD59}" sibTransId="{743F7490-98D5-495F-8EF6-E757BD466E45}"/>
    <dgm:cxn modelId="{E96ADB4D-6508-43FB-81F5-21C997F18792}" type="presOf" srcId="{262696EA-490B-44D1-BAF2-5346D04F4956}" destId="{432B9C9F-F8B0-4C8E-90B5-76CC93DE3A50}" srcOrd="0" destOrd="0" presId="urn:microsoft.com/office/officeart/2005/8/layout/hierarchy2"/>
    <dgm:cxn modelId="{037FE92E-E391-4FFC-925F-498870EFE336}" type="presOf" srcId="{7D0355F5-7DC0-41C0-87A8-7785640A7221}" destId="{AD7DA8B2-C803-4F19-8CA6-18E43E16D402}" srcOrd="0" destOrd="0" presId="urn:microsoft.com/office/officeart/2005/8/layout/hierarchy2"/>
    <dgm:cxn modelId="{8108F94F-5E7F-4995-A900-8CE7AD8796FD}" type="presOf" srcId="{1F356C3F-9A72-4A08-AA57-FB1370F3D58A}" destId="{4DCD8C3E-69FB-4FFA-A202-47155F7565C6}" srcOrd="1" destOrd="0" presId="urn:microsoft.com/office/officeart/2005/8/layout/hierarchy2"/>
    <dgm:cxn modelId="{58A55C4D-A7F1-41DF-9318-604307D3B167}" type="presOf" srcId="{4E7E001D-FB18-4E5A-95A0-5F49C4587872}" destId="{BABD4E9A-1F39-45E6-A643-CCDE532BC096}" srcOrd="0" destOrd="0" presId="urn:microsoft.com/office/officeart/2005/8/layout/hierarchy2"/>
    <dgm:cxn modelId="{F4CA9CEF-9610-49F4-B307-6FB13EC14DBC}" type="presOf" srcId="{6E5888CC-BFE3-4A46-AF49-254FA6153D90}" destId="{8F935068-27E5-473A-AA92-CE3DF93D6EB2}" srcOrd="0" destOrd="0" presId="urn:microsoft.com/office/officeart/2005/8/layout/hierarchy2"/>
    <dgm:cxn modelId="{50A87D27-27F8-41CB-946C-D151157817DF}" type="presOf" srcId="{A47CF6BC-77A0-4961-A955-7B5FC3921BB0}" destId="{9526D81E-6ABA-47F0-AE5F-9ED3E90AFCDC}" srcOrd="1" destOrd="0" presId="urn:microsoft.com/office/officeart/2005/8/layout/hierarchy2"/>
    <dgm:cxn modelId="{13D7911B-AFC6-4C3B-B46A-7A8E8DB1AD86}" type="presOf" srcId="{C5A0242C-B041-4B90-90A1-A94696D9A313}" destId="{6620CABF-ED57-40CC-AA94-2E75756E6988}" srcOrd="1" destOrd="0" presId="urn:microsoft.com/office/officeart/2005/8/layout/hierarchy2"/>
    <dgm:cxn modelId="{0F912475-5937-461B-B06E-74E105E9A1EE}" type="presOf" srcId="{F934B8C9-AE1C-44F3-A6E6-F042ED6BD7B5}" destId="{4EB9B0A9-AE9D-4F5D-B75C-EF85C52C82B4}" srcOrd="0" destOrd="0" presId="urn:microsoft.com/office/officeart/2005/8/layout/hierarchy2"/>
    <dgm:cxn modelId="{FF19A4E2-5502-4060-90C7-2DEFF4A238C3}" type="presOf" srcId="{68DAA6B3-EC70-447D-8BB1-9FA5993EF586}" destId="{13321EB9-F0E3-451F-8E16-679855683551}" srcOrd="0" destOrd="0" presId="urn:microsoft.com/office/officeart/2005/8/layout/hierarchy2"/>
    <dgm:cxn modelId="{D5F1E855-95D8-45EE-A060-7231F56C8BC2}" srcId="{68DAA6B3-EC70-447D-8BB1-9FA5993EF586}" destId="{C5BD3BDA-F20B-4318-9053-124513675ED0}" srcOrd="3" destOrd="0" parTransId="{F934B8C9-AE1C-44F3-A6E6-F042ED6BD7B5}" sibTransId="{B81971AB-9564-4407-800E-5812B2DBE8A2}"/>
    <dgm:cxn modelId="{D15956ED-18C7-43FF-ADF1-30EBA407102C}" type="presOf" srcId="{C5A0242C-B041-4B90-90A1-A94696D9A313}" destId="{4CA98B39-0D5F-4D8B-9950-9FEC99708ED3}" srcOrd="0" destOrd="0" presId="urn:microsoft.com/office/officeart/2005/8/layout/hierarchy2"/>
    <dgm:cxn modelId="{73A2EF66-D801-408B-964D-BAB38CD52965}" srcId="{68DAA6B3-EC70-447D-8BB1-9FA5993EF586}" destId="{262696EA-490B-44D1-BAF2-5346D04F4956}" srcOrd="0" destOrd="0" parTransId="{C5A0242C-B041-4B90-90A1-A94696D9A313}" sibTransId="{1481B89A-7A20-4496-A3DB-05384802554C}"/>
    <dgm:cxn modelId="{2AE8DBCC-B81E-48AE-8448-DD0FD76AC88B}" type="presParOf" srcId="{AD7DA8B2-C803-4F19-8CA6-18E43E16D402}" destId="{C74A4C48-AD87-4DFB-8000-D07671EE62CD}" srcOrd="0" destOrd="0" presId="urn:microsoft.com/office/officeart/2005/8/layout/hierarchy2"/>
    <dgm:cxn modelId="{BA3F9AE8-647E-4EAC-80C8-0D1A6B7B0788}" type="presParOf" srcId="{C74A4C48-AD87-4DFB-8000-D07671EE62CD}" destId="{13321EB9-F0E3-451F-8E16-679855683551}" srcOrd="0" destOrd="0" presId="urn:microsoft.com/office/officeart/2005/8/layout/hierarchy2"/>
    <dgm:cxn modelId="{0D8C7AB4-1EF0-478D-BE13-A659DF8BBF3E}" type="presParOf" srcId="{C74A4C48-AD87-4DFB-8000-D07671EE62CD}" destId="{59BA832F-3672-405A-98C3-2E1E433E6321}" srcOrd="1" destOrd="0" presId="urn:microsoft.com/office/officeart/2005/8/layout/hierarchy2"/>
    <dgm:cxn modelId="{01A423E1-7EC8-4944-8E3E-E686C773009D}" type="presParOf" srcId="{59BA832F-3672-405A-98C3-2E1E433E6321}" destId="{4CA98B39-0D5F-4D8B-9950-9FEC99708ED3}" srcOrd="0" destOrd="0" presId="urn:microsoft.com/office/officeart/2005/8/layout/hierarchy2"/>
    <dgm:cxn modelId="{8B857540-FB24-4917-8C98-43BD361E43BE}" type="presParOf" srcId="{4CA98B39-0D5F-4D8B-9950-9FEC99708ED3}" destId="{6620CABF-ED57-40CC-AA94-2E75756E6988}" srcOrd="0" destOrd="0" presId="urn:microsoft.com/office/officeart/2005/8/layout/hierarchy2"/>
    <dgm:cxn modelId="{E04A8A7F-7725-42A2-8CB0-CFA14682AA2E}" type="presParOf" srcId="{59BA832F-3672-405A-98C3-2E1E433E6321}" destId="{3F604C90-8EDA-4126-A9AB-A64D599027D9}" srcOrd="1" destOrd="0" presId="urn:microsoft.com/office/officeart/2005/8/layout/hierarchy2"/>
    <dgm:cxn modelId="{D0519ED0-DE9C-4A72-B26E-28D148AD98CF}" type="presParOf" srcId="{3F604C90-8EDA-4126-A9AB-A64D599027D9}" destId="{432B9C9F-F8B0-4C8E-90B5-76CC93DE3A50}" srcOrd="0" destOrd="0" presId="urn:microsoft.com/office/officeart/2005/8/layout/hierarchy2"/>
    <dgm:cxn modelId="{07B8DC52-9AB4-4FEA-8BB0-AFFD839FB9DF}" type="presParOf" srcId="{3F604C90-8EDA-4126-A9AB-A64D599027D9}" destId="{68DA1E85-3CBF-4AED-B627-5C220B7ABFCF}" srcOrd="1" destOrd="0" presId="urn:microsoft.com/office/officeart/2005/8/layout/hierarchy2"/>
    <dgm:cxn modelId="{A633F3E1-8376-4FF4-A26E-75D2F7D0D464}" type="presParOf" srcId="{59BA832F-3672-405A-98C3-2E1E433E6321}" destId="{D6E2A940-1DC1-4817-97E1-AB36FC7A1F7E}" srcOrd="2" destOrd="0" presId="urn:microsoft.com/office/officeart/2005/8/layout/hierarchy2"/>
    <dgm:cxn modelId="{D6630125-A647-4705-98D2-CEE026A7CB1F}" type="presParOf" srcId="{D6E2A940-1DC1-4817-97E1-AB36FC7A1F7E}" destId="{4DCD8C3E-69FB-4FFA-A202-47155F7565C6}" srcOrd="0" destOrd="0" presId="urn:microsoft.com/office/officeart/2005/8/layout/hierarchy2"/>
    <dgm:cxn modelId="{42EB63E4-98AE-441A-8EE2-679B30A1C111}" type="presParOf" srcId="{59BA832F-3672-405A-98C3-2E1E433E6321}" destId="{B78A6A98-0420-4717-8A8D-CF3C90BFDC46}" srcOrd="3" destOrd="0" presId="urn:microsoft.com/office/officeart/2005/8/layout/hierarchy2"/>
    <dgm:cxn modelId="{39F9F51D-D83D-46E1-B7CB-98C658B55B70}" type="presParOf" srcId="{B78A6A98-0420-4717-8A8D-CF3C90BFDC46}" destId="{8F935068-27E5-473A-AA92-CE3DF93D6EB2}" srcOrd="0" destOrd="0" presId="urn:microsoft.com/office/officeart/2005/8/layout/hierarchy2"/>
    <dgm:cxn modelId="{1FB39C88-6AA2-44C3-B48E-5589D7148916}" type="presParOf" srcId="{B78A6A98-0420-4717-8A8D-CF3C90BFDC46}" destId="{4AC4BBF3-8F36-4584-9390-724A9C8D45AC}" srcOrd="1" destOrd="0" presId="urn:microsoft.com/office/officeart/2005/8/layout/hierarchy2"/>
    <dgm:cxn modelId="{976E8052-0354-42A6-BF98-4E83672B45C5}" type="presParOf" srcId="{59BA832F-3672-405A-98C3-2E1E433E6321}" destId="{1D89C43A-6153-4D33-BBBF-7F05E23654F1}" srcOrd="4" destOrd="0" presId="urn:microsoft.com/office/officeart/2005/8/layout/hierarchy2"/>
    <dgm:cxn modelId="{891D51D0-B143-48F8-BA8D-779E58BC171D}" type="presParOf" srcId="{1D89C43A-6153-4D33-BBBF-7F05E23654F1}" destId="{9526D81E-6ABA-47F0-AE5F-9ED3E90AFCDC}" srcOrd="0" destOrd="0" presId="urn:microsoft.com/office/officeart/2005/8/layout/hierarchy2"/>
    <dgm:cxn modelId="{9113C8A3-3368-48E9-9448-CDE953A82942}" type="presParOf" srcId="{59BA832F-3672-405A-98C3-2E1E433E6321}" destId="{CB9344DE-038C-456E-8658-2254EDE46C28}" srcOrd="5" destOrd="0" presId="urn:microsoft.com/office/officeart/2005/8/layout/hierarchy2"/>
    <dgm:cxn modelId="{365EB411-59F9-45CD-AADD-4E1A5D22B5F8}" type="presParOf" srcId="{CB9344DE-038C-456E-8658-2254EDE46C28}" destId="{BABD4E9A-1F39-45E6-A643-CCDE532BC096}" srcOrd="0" destOrd="0" presId="urn:microsoft.com/office/officeart/2005/8/layout/hierarchy2"/>
    <dgm:cxn modelId="{978E0CB0-F323-4D70-BC06-FE4E25B8643A}" type="presParOf" srcId="{CB9344DE-038C-456E-8658-2254EDE46C28}" destId="{BBB8FB2B-02B4-476F-A76C-FF2AC9E3F091}" srcOrd="1" destOrd="0" presId="urn:microsoft.com/office/officeart/2005/8/layout/hierarchy2"/>
    <dgm:cxn modelId="{AF236A09-266D-4912-96EC-D959963AE75E}" type="presParOf" srcId="{59BA832F-3672-405A-98C3-2E1E433E6321}" destId="{4EB9B0A9-AE9D-4F5D-B75C-EF85C52C82B4}" srcOrd="6" destOrd="0" presId="urn:microsoft.com/office/officeart/2005/8/layout/hierarchy2"/>
    <dgm:cxn modelId="{7A333540-6112-4B4D-A202-56D4D1B798A7}" type="presParOf" srcId="{4EB9B0A9-AE9D-4F5D-B75C-EF85C52C82B4}" destId="{0C44FE5A-25D4-44F1-A218-262A791ECE4E}" srcOrd="0" destOrd="0" presId="urn:microsoft.com/office/officeart/2005/8/layout/hierarchy2"/>
    <dgm:cxn modelId="{C9E89557-7530-442A-9C44-60E832CB2317}" type="presParOf" srcId="{59BA832F-3672-405A-98C3-2E1E433E6321}" destId="{E6B4A3DC-C22A-4D92-B147-83E8F5554346}" srcOrd="7" destOrd="0" presId="urn:microsoft.com/office/officeart/2005/8/layout/hierarchy2"/>
    <dgm:cxn modelId="{5F3B2F26-9874-4277-85F9-9E80D18E45C2}" type="presParOf" srcId="{E6B4A3DC-C22A-4D92-B147-83E8F5554346}" destId="{4C7E9356-1CBA-44FF-97B9-0FF2FDE51897}" srcOrd="0" destOrd="0" presId="urn:microsoft.com/office/officeart/2005/8/layout/hierarchy2"/>
    <dgm:cxn modelId="{32C1958C-837E-4127-A02C-8CC5312311B0}" type="presParOf" srcId="{E6B4A3DC-C22A-4D92-B147-83E8F5554346}" destId="{1385E515-FCA2-4FAE-86DD-9B9E12FC00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0355F5-7DC0-41C0-87A8-7785640A7221}" type="doc">
      <dgm:prSet loTypeId="urn:microsoft.com/office/officeart/2005/8/layout/hierarchy2" loCatId="hierarchy" qsTypeId="urn:microsoft.com/office/officeart/2005/8/quickstyle/simple3" qsCatId="simple" csTypeId="urn:microsoft.com/office/officeart/2005/8/colors/colorful1#9" csCatId="colorful" phldr="1"/>
      <dgm:spPr/>
      <dgm:t>
        <a:bodyPr/>
        <a:lstStyle/>
        <a:p>
          <a:endParaRPr lang="en-US"/>
        </a:p>
      </dgm:t>
    </dgm:pt>
    <dgm:pt modelId="{68DAA6B3-EC70-447D-8BB1-9FA5993EF586}">
      <dgm:prSet phldrT="[Text]" custT="1"/>
      <dgm:spPr/>
      <dgm:t>
        <a:bodyPr/>
        <a:lstStyle/>
        <a:p>
          <a:r>
            <a:rPr lang="fa-IR" sz="24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dirty="0">
            <a:effectLst>
              <a:outerShdw blurRad="38100" dist="38100" dir="2700000" algn="tl">
                <a:srgbClr val="000000">
                  <a:alpha val="43137"/>
                </a:srgbClr>
              </a:outerShdw>
            </a:effectLst>
            <a:cs typeface="B Roya" panose="00000400000000000000" pitchFamily="2" charset="-78"/>
          </a:endParaRPr>
        </a:p>
      </dgm:t>
    </dgm:pt>
    <dgm:pt modelId="{D4868B85-21A1-4AFE-82C5-BD6C2B40DD59}" type="parTrans" cxnId="{CA20F461-0EA4-4848-BD90-B84B7A8903DB}">
      <dgm:prSet/>
      <dgm:spPr/>
      <dgm:t>
        <a:bodyPr/>
        <a:lstStyle/>
        <a:p>
          <a:endParaRPr lang="en-US">
            <a:cs typeface="B Roya" panose="00000400000000000000" pitchFamily="2" charset="-78"/>
          </a:endParaRPr>
        </a:p>
      </dgm:t>
    </dgm:pt>
    <dgm:pt modelId="{743F7490-98D5-495F-8EF6-E757BD466E45}" type="sibTrans" cxnId="{CA20F461-0EA4-4848-BD90-B84B7A8903DB}">
      <dgm:prSet/>
      <dgm:spPr/>
      <dgm:t>
        <a:bodyPr/>
        <a:lstStyle/>
        <a:p>
          <a:endParaRPr lang="en-US">
            <a:cs typeface="B Roya" panose="00000400000000000000" pitchFamily="2" charset="-78"/>
          </a:endParaRPr>
        </a:p>
      </dgm:t>
    </dgm:pt>
    <dgm:pt modelId="{262696EA-490B-44D1-BAF2-5346D04F4956}">
      <dgm:prSet phldrT="[Text]" custT="1"/>
      <dgm:spPr>
        <a:solidFill>
          <a:schemeClr val="bg1">
            <a:lumMod val="75000"/>
          </a:schemeClr>
        </a:solidFill>
        <a:ln>
          <a:solidFill>
            <a:schemeClr val="bg1">
              <a:lumMod val="50000"/>
            </a:schemeClr>
          </a:solidFill>
        </a:ln>
      </dgm:spPr>
      <dgm:t>
        <a:bodyPr/>
        <a:lstStyle/>
        <a:p>
          <a:pPr>
            <a:lnSpc>
              <a:spcPct val="100000"/>
            </a:lnSpc>
            <a:spcAft>
              <a:spcPts val="0"/>
            </a:spcAft>
          </a:pPr>
          <a:r>
            <a:rPr lang="fa-IR" sz="2200" b="1" dirty="0" smtClean="0">
              <a:solidFill>
                <a:schemeClr val="bg1">
                  <a:lumMod val="50000"/>
                </a:schemeClr>
              </a:solidFill>
              <a:effectLst/>
              <a:latin typeface="Calibri" pitchFamily="34" charset="0"/>
              <a:cs typeface="B Roya" panose="00000400000000000000" pitchFamily="2" charset="-78"/>
            </a:rPr>
            <a:t>هزينه سرمايه گذاري</a:t>
          </a:r>
        </a:p>
        <a:p>
          <a:pPr>
            <a:lnSpc>
              <a:spcPct val="100000"/>
            </a:lnSpc>
            <a:spcAft>
              <a:spcPts val="0"/>
            </a:spcAft>
          </a:pPr>
          <a:r>
            <a:rPr lang="en-US" sz="2200" b="1" dirty="0" smtClean="0">
              <a:solidFill>
                <a:schemeClr val="bg1">
                  <a:lumMod val="50000"/>
                </a:schemeClr>
              </a:solidFill>
              <a:effectLst/>
              <a:latin typeface="Calibri" pitchFamily="34" charset="0"/>
              <a:cs typeface="B Roya" panose="00000400000000000000" pitchFamily="2" charset="-78"/>
            </a:rPr>
            <a:t>(Investment Cost)</a:t>
          </a:r>
          <a:endParaRPr lang="en-US" sz="2200" b="1" dirty="0">
            <a:solidFill>
              <a:schemeClr val="bg1">
                <a:lumMod val="50000"/>
              </a:schemeClr>
            </a:solidFill>
            <a:effectLst/>
            <a:latin typeface="Calibri" pitchFamily="34" charset="0"/>
            <a:cs typeface="B Roya" panose="00000400000000000000" pitchFamily="2" charset="-78"/>
          </a:endParaRPr>
        </a:p>
      </dgm:t>
    </dgm:pt>
    <dgm:pt modelId="{C5A0242C-B041-4B90-90A1-A94696D9A313}" type="parTrans" cxnId="{73A2EF66-D801-408B-964D-BAB38CD52965}">
      <dgm:prSet/>
      <dgm:spPr/>
      <dgm:t>
        <a:bodyPr/>
        <a:lstStyle/>
        <a:p>
          <a:endParaRPr lang="en-US">
            <a:cs typeface="B Roya" panose="00000400000000000000" pitchFamily="2" charset="-78"/>
          </a:endParaRPr>
        </a:p>
      </dgm:t>
    </dgm:pt>
    <dgm:pt modelId="{1481B89A-7A20-4496-A3DB-05384802554C}" type="sibTrans" cxnId="{73A2EF66-D801-408B-964D-BAB38CD52965}">
      <dgm:prSet/>
      <dgm:spPr/>
      <dgm:t>
        <a:bodyPr/>
        <a:lstStyle/>
        <a:p>
          <a:endParaRPr lang="en-US">
            <a:cs typeface="B Roya" panose="00000400000000000000" pitchFamily="2" charset="-78"/>
          </a:endParaRPr>
        </a:p>
      </dgm:t>
    </dgm:pt>
    <dgm:pt modelId="{C5BD3BDA-F20B-4318-9053-124513675ED0}">
      <dgm:prSet phldrT="[Text]" custT="1"/>
      <dgm:spPr/>
      <dgm:t>
        <a:bodyPr/>
        <a:lstStyle/>
        <a:p>
          <a:pPr>
            <a:lnSpc>
              <a:spcPct val="100000"/>
            </a:lnSpc>
            <a:spcAft>
              <a:spcPts val="0"/>
            </a:spcAft>
          </a:pPr>
          <a:r>
            <a:rPr lang="fa-IR" sz="2200" b="1" dirty="0" smtClean="0">
              <a:effectLst/>
              <a:latin typeface="Calibri" pitchFamily="34" charset="0"/>
              <a:cs typeface="B Roya" panose="00000400000000000000" pitchFamily="2" charset="-78"/>
            </a:rPr>
            <a:t>تامين سرمايه</a:t>
          </a:r>
          <a:endParaRPr lang="en-US" sz="2200" b="1" dirty="0" smtClean="0">
            <a:effectLst/>
            <a:latin typeface="Calibri" pitchFamily="34" charset="0"/>
            <a:cs typeface="B Roya" panose="00000400000000000000" pitchFamily="2" charset="-78"/>
          </a:endParaRPr>
        </a:p>
      </dgm:t>
    </dgm:pt>
    <dgm:pt modelId="{F934B8C9-AE1C-44F3-A6E6-F042ED6BD7B5}" type="parTrans" cxnId="{D5F1E855-95D8-45EE-A060-7231F56C8BC2}">
      <dgm:prSet/>
      <dgm:spPr/>
      <dgm:t>
        <a:bodyPr/>
        <a:lstStyle/>
        <a:p>
          <a:endParaRPr lang="en-US">
            <a:cs typeface="B Roya" panose="00000400000000000000" pitchFamily="2" charset="-78"/>
          </a:endParaRPr>
        </a:p>
      </dgm:t>
    </dgm:pt>
    <dgm:pt modelId="{B81971AB-9564-4407-800E-5812B2DBE8A2}" type="sibTrans" cxnId="{D5F1E855-95D8-45EE-A060-7231F56C8BC2}">
      <dgm:prSet/>
      <dgm:spPr/>
      <dgm:t>
        <a:bodyPr/>
        <a:lstStyle/>
        <a:p>
          <a:endParaRPr lang="en-US">
            <a:cs typeface="B Roya" panose="00000400000000000000" pitchFamily="2" charset="-78"/>
          </a:endParaRPr>
        </a:p>
      </dgm:t>
    </dgm:pt>
    <dgm:pt modelId="{4E7E001D-FB18-4E5A-95A0-5F49C4587872}">
      <dgm:prSet/>
      <dgm:spPr>
        <a:solidFill>
          <a:schemeClr val="bg1">
            <a:lumMod val="75000"/>
          </a:schemeClr>
        </a:solidFill>
        <a:ln>
          <a:solidFill>
            <a:schemeClr val="bg1">
              <a:lumMod val="50000"/>
            </a:schemeClr>
          </a:solidFill>
        </a:ln>
      </dgm:spPr>
      <dgm:t>
        <a:bodyPr/>
        <a:lstStyle/>
        <a:p>
          <a:pPr>
            <a:lnSpc>
              <a:spcPct val="100000"/>
            </a:lnSpc>
            <a:spcAft>
              <a:spcPts val="0"/>
            </a:spcAft>
          </a:pPr>
          <a:r>
            <a:rPr lang="fa-IR" b="1" dirty="0" smtClean="0">
              <a:solidFill>
                <a:schemeClr val="bg1">
                  <a:lumMod val="50000"/>
                </a:schemeClr>
              </a:solidFill>
              <a:effectLst/>
              <a:latin typeface="Calibri" pitchFamily="34" charset="0"/>
              <a:cs typeface="B Roya" panose="00000400000000000000" pitchFamily="2" charset="-78"/>
            </a:rPr>
            <a:t>مدل درآمد</a:t>
          </a:r>
          <a:endParaRPr lang="en-US" b="1" dirty="0" smtClean="0">
            <a:solidFill>
              <a:schemeClr val="bg1">
                <a:lumMod val="50000"/>
              </a:schemeClr>
            </a:solidFill>
            <a:effectLst/>
            <a:latin typeface="Calibri" pitchFamily="34" charset="0"/>
            <a:cs typeface="B Roya" panose="00000400000000000000" pitchFamily="2" charset="-78"/>
          </a:endParaRPr>
        </a:p>
        <a:p>
          <a:pPr>
            <a:lnSpc>
              <a:spcPct val="100000"/>
            </a:lnSpc>
            <a:spcAft>
              <a:spcPts val="0"/>
            </a:spcAft>
          </a:pPr>
          <a:r>
            <a:rPr lang="en-US" b="1" dirty="0" smtClean="0">
              <a:solidFill>
                <a:schemeClr val="bg1">
                  <a:lumMod val="50000"/>
                </a:schemeClr>
              </a:solidFill>
              <a:effectLst/>
              <a:latin typeface="Calibri" pitchFamily="34" charset="0"/>
              <a:cs typeface="B Roya" panose="00000400000000000000" pitchFamily="2" charset="-78"/>
            </a:rPr>
            <a:t>(Revenue Model)</a:t>
          </a:r>
        </a:p>
      </dgm:t>
    </dgm:pt>
    <dgm:pt modelId="{A47CF6BC-77A0-4961-A955-7B5FC3921BB0}" type="parTrans" cxnId="{26978C50-04C7-492D-8B73-D6A4A5E162B3}">
      <dgm:prSet/>
      <dgm:spPr/>
      <dgm:t>
        <a:bodyPr/>
        <a:lstStyle/>
        <a:p>
          <a:endParaRPr lang="en-US">
            <a:cs typeface="B Roya" panose="00000400000000000000" pitchFamily="2" charset="-78"/>
          </a:endParaRPr>
        </a:p>
      </dgm:t>
    </dgm:pt>
    <dgm:pt modelId="{12D1F32E-7D39-4DC6-9AE3-98E88BA42C98}" type="sibTrans" cxnId="{26978C50-04C7-492D-8B73-D6A4A5E162B3}">
      <dgm:prSet/>
      <dgm:spPr/>
      <dgm:t>
        <a:bodyPr/>
        <a:lstStyle/>
        <a:p>
          <a:endParaRPr lang="en-US">
            <a:cs typeface="B Roya" panose="00000400000000000000" pitchFamily="2" charset="-78"/>
          </a:endParaRPr>
        </a:p>
      </dgm:t>
    </dgm:pt>
    <dgm:pt modelId="{6E5888CC-BFE3-4A46-AF49-254FA6153D90}">
      <dgm:prSet/>
      <dgm:spPr>
        <a:solidFill>
          <a:schemeClr val="bg1">
            <a:lumMod val="75000"/>
          </a:schemeClr>
        </a:solidFill>
        <a:ln>
          <a:solidFill>
            <a:schemeClr val="bg1">
              <a:lumMod val="50000"/>
            </a:schemeClr>
          </a:solidFill>
        </a:ln>
      </dgm:spPr>
      <dgm:t>
        <a:bodyPr/>
        <a:lstStyle/>
        <a:p>
          <a:pPr>
            <a:lnSpc>
              <a:spcPct val="100000"/>
            </a:lnSpc>
            <a:spcAft>
              <a:spcPts val="0"/>
            </a:spcAft>
          </a:pPr>
          <a:r>
            <a:rPr lang="fa-IR" b="1" dirty="0" smtClean="0">
              <a:solidFill>
                <a:schemeClr val="bg1">
                  <a:lumMod val="50000"/>
                </a:schemeClr>
              </a:solidFill>
              <a:effectLst/>
              <a:latin typeface="Calibri" pitchFamily="34" charset="0"/>
              <a:cs typeface="B Roya" panose="00000400000000000000" pitchFamily="2" charset="-78"/>
            </a:rPr>
            <a:t>هزينه توليد</a:t>
          </a:r>
          <a:endParaRPr lang="en-US" b="1" dirty="0" smtClean="0">
            <a:solidFill>
              <a:schemeClr val="bg1">
                <a:lumMod val="50000"/>
              </a:schemeClr>
            </a:solidFill>
            <a:effectLst/>
            <a:latin typeface="Calibri" pitchFamily="34" charset="0"/>
            <a:cs typeface="B Roya" panose="00000400000000000000" pitchFamily="2" charset="-78"/>
          </a:endParaRPr>
        </a:p>
        <a:p>
          <a:pPr>
            <a:lnSpc>
              <a:spcPct val="100000"/>
            </a:lnSpc>
            <a:spcAft>
              <a:spcPts val="0"/>
            </a:spcAft>
          </a:pPr>
          <a:r>
            <a:rPr lang="en-US" b="1" dirty="0" smtClean="0">
              <a:solidFill>
                <a:schemeClr val="bg1">
                  <a:lumMod val="50000"/>
                </a:schemeClr>
              </a:solidFill>
              <a:effectLst/>
              <a:latin typeface="Calibri" pitchFamily="34" charset="0"/>
              <a:cs typeface="B Roya" panose="00000400000000000000" pitchFamily="2" charset="-78"/>
            </a:rPr>
            <a:t>(Production Cost)</a:t>
          </a:r>
          <a:endParaRPr lang="en-US" dirty="0">
            <a:solidFill>
              <a:schemeClr val="bg1">
                <a:lumMod val="50000"/>
              </a:schemeClr>
            </a:solidFill>
            <a:cs typeface="B Roya" panose="00000400000000000000" pitchFamily="2" charset="-78"/>
          </a:endParaRPr>
        </a:p>
      </dgm:t>
    </dgm:pt>
    <dgm:pt modelId="{1F356C3F-9A72-4A08-AA57-FB1370F3D58A}" type="parTrans" cxnId="{5B00AB0E-805D-437F-BD4B-34382BA61B9B}">
      <dgm:prSet/>
      <dgm:spPr/>
      <dgm:t>
        <a:bodyPr/>
        <a:lstStyle/>
        <a:p>
          <a:endParaRPr lang="en-US">
            <a:cs typeface="B Roya" panose="00000400000000000000" pitchFamily="2" charset="-78"/>
          </a:endParaRPr>
        </a:p>
      </dgm:t>
    </dgm:pt>
    <dgm:pt modelId="{95C31C3E-A092-48E6-AB8C-8B37E0B8F367}" type="sibTrans" cxnId="{5B00AB0E-805D-437F-BD4B-34382BA61B9B}">
      <dgm:prSet/>
      <dgm:spPr/>
      <dgm:t>
        <a:bodyPr/>
        <a:lstStyle/>
        <a:p>
          <a:endParaRPr lang="en-US">
            <a:cs typeface="B Roya" panose="00000400000000000000" pitchFamily="2" charset="-78"/>
          </a:endParaRPr>
        </a:p>
      </dgm:t>
    </dgm:pt>
    <dgm:pt modelId="{AD7DA8B2-C803-4F19-8CA6-18E43E16D402}" type="pres">
      <dgm:prSet presAssocID="{7D0355F5-7DC0-41C0-87A8-7785640A7221}" presName="diagram" presStyleCnt="0">
        <dgm:presLayoutVars>
          <dgm:chPref val="1"/>
          <dgm:dir val="rev"/>
          <dgm:animOne val="branch"/>
          <dgm:animLvl val="lvl"/>
          <dgm:resizeHandles val="exact"/>
        </dgm:presLayoutVars>
      </dgm:prSet>
      <dgm:spPr/>
      <dgm:t>
        <a:bodyPr/>
        <a:lstStyle/>
        <a:p>
          <a:endParaRPr lang="en-US"/>
        </a:p>
      </dgm:t>
    </dgm:pt>
    <dgm:pt modelId="{C74A4C48-AD87-4DFB-8000-D07671EE62CD}" type="pres">
      <dgm:prSet presAssocID="{68DAA6B3-EC70-447D-8BB1-9FA5993EF586}" presName="root1" presStyleCnt="0"/>
      <dgm:spPr/>
    </dgm:pt>
    <dgm:pt modelId="{13321EB9-F0E3-451F-8E16-679855683551}" type="pres">
      <dgm:prSet presAssocID="{68DAA6B3-EC70-447D-8BB1-9FA5993EF586}" presName="LevelOneTextNode" presStyleLbl="node0" presStyleIdx="0" presStyleCnt="1" custScaleX="90739" custScaleY="55331">
        <dgm:presLayoutVars>
          <dgm:chPref val="3"/>
        </dgm:presLayoutVars>
      </dgm:prSet>
      <dgm:spPr/>
      <dgm:t>
        <a:bodyPr/>
        <a:lstStyle/>
        <a:p>
          <a:endParaRPr lang="en-US"/>
        </a:p>
      </dgm:t>
    </dgm:pt>
    <dgm:pt modelId="{59BA832F-3672-405A-98C3-2E1E433E6321}" type="pres">
      <dgm:prSet presAssocID="{68DAA6B3-EC70-447D-8BB1-9FA5993EF586}" presName="level2hierChild" presStyleCnt="0"/>
      <dgm:spPr/>
    </dgm:pt>
    <dgm:pt modelId="{4CA98B39-0D5F-4D8B-9950-9FEC99708ED3}" type="pres">
      <dgm:prSet presAssocID="{C5A0242C-B041-4B90-90A1-A94696D9A313}" presName="conn2-1" presStyleLbl="parChTrans1D2" presStyleIdx="0" presStyleCnt="4"/>
      <dgm:spPr/>
      <dgm:t>
        <a:bodyPr/>
        <a:lstStyle/>
        <a:p>
          <a:endParaRPr lang="en-US"/>
        </a:p>
      </dgm:t>
    </dgm:pt>
    <dgm:pt modelId="{6620CABF-ED57-40CC-AA94-2E75756E6988}" type="pres">
      <dgm:prSet presAssocID="{C5A0242C-B041-4B90-90A1-A94696D9A313}" presName="connTx" presStyleLbl="parChTrans1D2" presStyleIdx="0" presStyleCnt="4"/>
      <dgm:spPr/>
      <dgm:t>
        <a:bodyPr/>
        <a:lstStyle/>
        <a:p>
          <a:endParaRPr lang="en-US"/>
        </a:p>
      </dgm:t>
    </dgm:pt>
    <dgm:pt modelId="{3F604C90-8EDA-4126-A9AB-A64D599027D9}" type="pres">
      <dgm:prSet presAssocID="{262696EA-490B-44D1-BAF2-5346D04F4956}" presName="root2" presStyleCnt="0"/>
      <dgm:spPr/>
    </dgm:pt>
    <dgm:pt modelId="{432B9C9F-F8B0-4C8E-90B5-76CC93DE3A50}" type="pres">
      <dgm:prSet presAssocID="{262696EA-490B-44D1-BAF2-5346D04F4956}" presName="LevelTwoTextNode" presStyleLbl="node2" presStyleIdx="0" presStyleCnt="4" custScaleX="80710" custScaleY="48596" custLinFactNeighborX="-760" custLinFactNeighborY="8692">
        <dgm:presLayoutVars>
          <dgm:chPref val="3"/>
        </dgm:presLayoutVars>
      </dgm:prSet>
      <dgm:spPr/>
      <dgm:t>
        <a:bodyPr/>
        <a:lstStyle/>
        <a:p>
          <a:endParaRPr lang="en-US"/>
        </a:p>
      </dgm:t>
    </dgm:pt>
    <dgm:pt modelId="{68DA1E85-3CBF-4AED-B627-5C220B7ABFCF}" type="pres">
      <dgm:prSet presAssocID="{262696EA-490B-44D1-BAF2-5346D04F4956}" presName="level3hierChild" presStyleCnt="0"/>
      <dgm:spPr/>
    </dgm:pt>
    <dgm:pt modelId="{D6E2A940-1DC1-4817-97E1-AB36FC7A1F7E}" type="pres">
      <dgm:prSet presAssocID="{1F356C3F-9A72-4A08-AA57-FB1370F3D58A}" presName="conn2-1" presStyleLbl="parChTrans1D2" presStyleIdx="1" presStyleCnt="4"/>
      <dgm:spPr/>
      <dgm:t>
        <a:bodyPr/>
        <a:lstStyle/>
        <a:p>
          <a:endParaRPr lang="en-US"/>
        </a:p>
      </dgm:t>
    </dgm:pt>
    <dgm:pt modelId="{4DCD8C3E-69FB-4FFA-A202-47155F7565C6}" type="pres">
      <dgm:prSet presAssocID="{1F356C3F-9A72-4A08-AA57-FB1370F3D58A}" presName="connTx" presStyleLbl="parChTrans1D2" presStyleIdx="1" presStyleCnt="4"/>
      <dgm:spPr/>
      <dgm:t>
        <a:bodyPr/>
        <a:lstStyle/>
        <a:p>
          <a:endParaRPr lang="en-US"/>
        </a:p>
      </dgm:t>
    </dgm:pt>
    <dgm:pt modelId="{B78A6A98-0420-4717-8A8D-CF3C90BFDC46}" type="pres">
      <dgm:prSet presAssocID="{6E5888CC-BFE3-4A46-AF49-254FA6153D90}" presName="root2" presStyleCnt="0"/>
      <dgm:spPr/>
    </dgm:pt>
    <dgm:pt modelId="{8F935068-27E5-473A-AA92-CE3DF93D6EB2}" type="pres">
      <dgm:prSet presAssocID="{6E5888CC-BFE3-4A46-AF49-254FA6153D90}" presName="LevelTwoTextNode" presStyleLbl="node2" presStyleIdx="1" presStyleCnt="4" custScaleX="80710" custScaleY="48596" custLinFactNeighborY="5504">
        <dgm:presLayoutVars>
          <dgm:chPref val="3"/>
        </dgm:presLayoutVars>
      </dgm:prSet>
      <dgm:spPr/>
      <dgm:t>
        <a:bodyPr/>
        <a:lstStyle/>
        <a:p>
          <a:endParaRPr lang="en-US"/>
        </a:p>
      </dgm:t>
    </dgm:pt>
    <dgm:pt modelId="{4AC4BBF3-8F36-4584-9390-724A9C8D45AC}" type="pres">
      <dgm:prSet presAssocID="{6E5888CC-BFE3-4A46-AF49-254FA6153D90}" presName="level3hierChild" presStyleCnt="0"/>
      <dgm:spPr/>
    </dgm:pt>
    <dgm:pt modelId="{1D89C43A-6153-4D33-BBBF-7F05E23654F1}" type="pres">
      <dgm:prSet presAssocID="{A47CF6BC-77A0-4961-A955-7B5FC3921BB0}" presName="conn2-1" presStyleLbl="parChTrans1D2" presStyleIdx="2" presStyleCnt="4"/>
      <dgm:spPr/>
      <dgm:t>
        <a:bodyPr/>
        <a:lstStyle/>
        <a:p>
          <a:endParaRPr lang="en-US"/>
        </a:p>
      </dgm:t>
    </dgm:pt>
    <dgm:pt modelId="{9526D81E-6ABA-47F0-AE5F-9ED3E90AFCDC}" type="pres">
      <dgm:prSet presAssocID="{A47CF6BC-77A0-4961-A955-7B5FC3921BB0}" presName="connTx" presStyleLbl="parChTrans1D2" presStyleIdx="2" presStyleCnt="4"/>
      <dgm:spPr/>
      <dgm:t>
        <a:bodyPr/>
        <a:lstStyle/>
        <a:p>
          <a:endParaRPr lang="en-US"/>
        </a:p>
      </dgm:t>
    </dgm:pt>
    <dgm:pt modelId="{CB9344DE-038C-456E-8658-2254EDE46C28}" type="pres">
      <dgm:prSet presAssocID="{4E7E001D-FB18-4E5A-95A0-5F49C4587872}" presName="root2" presStyleCnt="0"/>
      <dgm:spPr/>
    </dgm:pt>
    <dgm:pt modelId="{BABD4E9A-1F39-45E6-A643-CCDE532BC096}" type="pres">
      <dgm:prSet presAssocID="{4E7E001D-FB18-4E5A-95A0-5F49C4587872}" presName="LevelTwoTextNode" presStyleLbl="node2" presStyleIdx="2" presStyleCnt="4" custScaleX="80710" custScaleY="48596" custLinFactNeighborY="5504">
        <dgm:presLayoutVars>
          <dgm:chPref val="3"/>
        </dgm:presLayoutVars>
      </dgm:prSet>
      <dgm:spPr/>
      <dgm:t>
        <a:bodyPr/>
        <a:lstStyle/>
        <a:p>
          <a:endParaRPr lang="en-US"/>
        </a:p>
      </dgm:t>
    </dgm:pt>
    <dgm:pt modelId="{BBB8FB2B-02B4-476F-A76C-FF2AC9E3F091}" type="pres">
      <dgm:prSet presAssocID="{4E7E001D-FB18-4E5A-95A0-5F49C4587872}" presName="level3hierChild" presStyleCnt="0"/>
      <dgm:spPr/>
    </dgm:pt>
    <dgm:pt modelId="{4EB9B0A9-AE9D-4F5D-B75C-EF85C52C82B4}" type="pres">
      <dgm:prSet presAssocID="{F934B8C9-AE1C-44F3-A6E6-F042ED6BD7B5}" presName="conn2-1" presStyleLbl="parChTrans1D2" presStyleIdx="3" presStyleCnt="4"/>
      <dgm:spPr/>
      <dgm:t>
        <a:bodyPr/>
        <a:lstStyle/>
        <a:p>
          <a:endParaRPr lang="en-US"/>
        </a:p>
      </dgm:t>
    </dgm:pt>
    <dgm:pt modelId="{0C44FE5A-25D4-44F1-A218-262A791ECE4E}" type="pres">
      <dgm:prSet presAssocID="{F934B8C9-AE1C-44F3-A6E6-F042ED6BD7B5}" presName="connTx" presStyleLbl="parChTrans1D2" presStyleIdx="3" presStyleCnt="4"/>
      <dgm:spPr/>
      <dgm:t>
        <a:bodyPr/>
        <a:lstStyle/>
        <a:p>
          <a:endParaRPr lang="en-US"/>
        </a:p>
      </dgm:t>
    </dgm:pt>
    <dgm:pt modelId="{E6B4A3DC-C22A-4D92-B147-83E8F5554346}" type="pres">
      <dgm:prSet presAssocID="{C5BD3BDA-F20B-4318-9053-124513675ED0}" presName="root2" presStyleCnt="0"/>
      <dgm:spPr/>
    </dgm:pt>
    <dgm:pt modelId="{4C7E9356-1CBA-44FF-97B9-0FF2FDE51897}" type="pres">
      <dgm:prSet presAssocID="{C5BD3BDA-F20B-4318-9053-124513675ED0}" presName="LevelTwoTextNode" presStyleLbl="node2" presStyleIdx="3" presStyleCnt="4" custScaleX="80710" custScaleY="48596" custLinFactNeighborX="-760">
        <dgm:presLayoutVars>
          <dgm:chPref val="3"/>
        </dgm:presLayoutVars>
      </dgm:prSet>
      <dgm:spPr/>
      <dgm:t>
        <a:bodyPr/>
        <a:lstStyle/>
        <a:p>
          <a:endParaRPr lang="en-US"/>
        </a:p>
      </dgm:t>
    </dgm:pt>
    <dgm:pt modelId="{1385E515-FCA2-4FAE-86DD-9B9E12FC00DF}" type="pres">
      <dgm:prSet presAssocID="{C5BD3BDA-F20B-4318-9053-124513675ED0}" presName="level3hierChild" presStyleCnt="0"/>
      <dgm:spPr/>
    </dgm:pt>
  </dgm:ptLst>
  <dgm:cxnLst>
    <dgm:cxn modelId="{D4868634-D657-41BA-9125-3B9825AD76A1}" type="presOf" srcId="{C5BD3BDA-F20B-4318-9053-124513675ED0}" destId="{4C7E9356-1CBA-44FF-97B9-0FF2FDE51897}" srcOrd="0" destOrd="0" presId="urn:microsoft.com/office/officeart/2005/8/layout/hierarchy2"/>
    <dgm:cxn modelId="{8C25732F-5284-4BF8-8CDC-8072C9B105D2}" type="presOf" srcId="{1F356C3F-9A72-4A08-AA57-FB1370F3D58A}" destId="{4DCD8C3E-69FB-4FFA-A202-47155F7565C6}" srcOrd="1" destOrd="0" presId="urn:microsoft.com/office/officeart/2005/8/layout/hierarchy2"/>
    <dgm:cxn modelId="{2667F6B0-298E-4D93-8132-3944030CE722}" type="presOf" srcId="{6E5888CC-BFE3-4A46-AF49-254FA6153D90}" destId="{8F935068-27E5-473A-AA92-CE3DF93D6EB2}" srcOrd="0" destOrd="0" presId="urn:microsoft.com/office/officeart/2005/8/layout/hierarchy2"/>
    <dgm:cxn modelId="{90EB188C-A1F8-43C4-9BF8-DEBA2FBB119D}" type="presOf" srcId="{7D0355F5-7DC0-41C0-87A8-7785640A7221}" destId="{AD7DA8B2-C803-4F19-8CA6-18E43E16D402}" srcOrd="0" destOrd="0" presId="urn:microsoft.com/office/officeart/2005/8/layout/hierarchy2"/>
    <dgm:cxn modelId="{9AF8511B-F490-4C2C-9D96-A009C2052942}" type="presOf" srcId="{4E7E001D-FB18-4E5A-95A0-5F49C4587872}" destId="{BABD4E9A-1F39-45E6-A643-CCDE532BC096}" srcOrd="0" destOrd="0" presId="urn:microsoft.com/office/officeart/2005/8/layout/hierarchy2"/>
    <dgm:cxn modelId="{CA20F461-0EA4-4848-BD90-B84B7A8903DB}" srcId="{7D0355F5-7DC0-41C0-87A8-7785640A7221}" destId="{68DAA6B3-EC70-447D-8BB1-9FA5993EF586}" srcOrd="0" destOrd="0" parTransId="{D4868B85-21A1-4AFE-82C5-BD6C2B40DD59}" sibTransId="{743F7490-98D5-495F-8EF6-E757BD466E45}"/>
    <dgm:cxn modelId="{26978C50-04C7-492D-8B73-D6A4A5E162B3}" srcId="{68DAA6B3-EC70-447D-8BB1-9FA5993EF586}" destId="{4E7E001D-FB18-4E5A-95A0-5F49C4587872}" srcOrd="2" destOrd="0" parTransId="{A47CF6BC-77A0-4961-A955-7B5FC3921BB0}" sibTransId="{12D1F32E-7D39-4DC6-9AE3-98E88BA42C98}"/>
    <dgm:cxn modelId="{F034F038-E4B8-4353-9FC2-FB99D6216283}" type="presOf" srcId="{A47CF6BC-77A0-4961-A955-7B5FC3921BB0}" destId="{1D89C43A-6153-4D33-BBBF-7F05E23654F1}" srcOrd="0" destOrd="0" presId="urn:microsoft.com/office/officeart/2005/8/layout/hierarchy2"/>
    <dgm:cxn modelId="{9D33F22E-E10D-45E7-892F-67D5EEBBFE59}" type="presOf" srcId="{262696EA-490B-44D1-BAF2-5346D04F4956}" destId="{432B9C9F-F8B0-4C8E-90B5-76CC93DE3A50}" srcOrd="0" destOrd="0" presId="urn:microsoft.com/office/officeart/2005/8/layout/hierarchy2"/>
    <dgm:cxn modelId="{AA982ACF-1BBA-4CDF-9741-4D37BD8FF116}" type="presOf" srcId="{68DAA6B3-EC70-447D-8BB1-9FA5993EF586}" destId="{13321EB9-F0E3-451F-8E16-679855683551}" srcOrd="0" destOrd="0" presId="urn:microsoft.com/office/officeart/2005/8/layout/hierarchy2"/>
    <dgm:cxn modelId="{1E3A9EFF-E332-46AD-9950-DF03DC537897}" type="presOf" srcId="{A47CF6BC-77A0-4961-A955-7B5FC3921BB0}" destId="{9526D81E-6ABA-47F0-AE5F-9ED3E90AFCDC}" srcOrd="1" destOrd="0" presId="urn:microsoft.com/office/officeart/2005/8/layout/hierarchy2"/>
    <dgm:cxn modelId="{5B00AB0E-805D-437F-BD4B-34382BA61B9B}" srcId="{68DAA6B3-EC70-447D-8BB1-9FA5993EF586}" destId="{6E5888CC-BFE3-4A46-AF49-254FA6153D90}" srcOrd="1" destOrd="0" parTransId="{1F356C3F-9A72-4A08-AA57-FB1370F3D58A}" sibTransId="{95C31C3E-A092-48E6-AB8C-8B37E0B8F367}"/>
    <dgm:cxn modelId="{75BEDF5B-E6BD-4385-ADC0-F28FD7E9E5AA}" type="presOf" srcId="{F934B8C9-AE1C-44F3-A6E6-F042ED6BD7B5}" destId="{0C44FE5A-25D4-44F1-A218-262A791ECE4E}" srcOrd="1" destOrd="0" presId="urn:microsoft.com/office/officeart/2005/8/layout/hierarchy2"/>
    <dgm:cxn modelId="{C07AAE39-2623-4E4D-819A-252B9BFA3B54}" type="presOf" srcId="{C5A0242C-B041-4B90-90A1-A94696D9A313}" destId="{4CA98B39-0D5F-4D8B-9950-9FEC99708ED3}" srcOrd="0" destOrd="0" presId="urn:microsoft.com/office/officeart/2005/8/layout/hierarchy2"/>
    <dgm:cxn modelId="{F12248FE-CB56-4C5D-B2FB-3EAB77A21974}" type="presOf" srcId="{1F356C3F-9A72-4A08-AA57-FB1370F3D58A}" destId="{D6E2A940-1DC1-4817-97E1-AB36FC7A1F7E}" srcOrd="0" destOrd="0" presId="urn:microsoft.com/office/officeart/2005/8/layout/hierarchy2"/>
    <dgm:cxn modelId="{64124B8F-6368-4AB1-9894-81D7C2D8AAA0}" type="presOf" srcId="{F934B8C9-AE1C-44F3-A6E6-F042ED6BD7B5}" destId="{4EB9B0A9-AE9D-4F5D-B75C-EF85C52C82B4}" srcOrd="0" destOrd="0" presId="urn:microsoft.com/office/officeart/2005/8/layout/hierarchy2"/>
    <dgm:cxn modelId="{73A2EF66-D801-408B-964D-BAB38CD52965}" srcId="{68DAA6B3-EC70-447D-8BB1-9FA5993EF586}" destId="{262696EA-490B-44D1-BAF2-5346D04F4956}" srcOrd="0" destOrd="0" parTransId="{C5A0242C-B041-4B90-90A1-A94696D9A313}" sibTransId="{1481B89A-7A20-4496-A3DB-05384802554C}"/>
    <dgm:cxn modelId="{2BA3B7E3-CFAF-465C-96C0-9623C5E4150B}" type="presOf" srcId="{C5A0242C-B041-4B90-90A1-A94696D9A313}" destId="{6620CABF-ED57-40CC-AA94-2E75756E6988}" srcOrd="1" destOrd="0" presId="urn:microsoft.com/office/officeart/2005/8/layout/hierarchy2"/>
    <dgm:cxn modelId="{D5F1E855-95D8-45EE-A060-7231F56C8BC2}" srcId="{68DAA6B3-EC70-447D-8BB1-9FA5993EF586}" destId="{C5BD3BDA-F20B-4318-9053-124513675ED0}" srcOrd="3" destOrd="0" parTransId="{F934B8C9-AE1C-44F3-A6E6-F042ED6BD7B5}" sibTransId="{B81971AB-9564-4407-800E-5812B2DBE8A2}"/>
    <dgm:cxn modelId="{DEEC0325-06B0-4774-AF7A-0A36B2C219DD}" type="presParOf" srcId="{AD7DA8B2-C803-4F19-8CA6-18E43E16D402}" destId="{C74A4C48-AD87-4DFB-8000-D07671EE62CD}" srcOrd="0" destOrd="0" presId="urn:microsoft.com/office/officeart/2005/8/layout/hierarchy2"/>
    <dgm:cxn modelId="{539A3A46-8C81-40C2-9077-43B29351B0CD}" type="presParOf" srcId="{C74A4C48-AD87-4DFB-8000-D07671EE62CD}" destId="{13321EB9-F0E3-451F-8E16-679855683551}" srcOrd="0" destOrd="0" presId="urn:microsoft.com/office/officeart/2005/8/layout/hierarchy2"/>
    <dgm:cxn modelId="{451A47DD-FA06-4F5D-9A64-8A70798E87F5}" type="presParOf" srcId="{C74A4C48-AD87-4DFB-8000-D07671EE62CD}" destId="{59BA832F-3672-405A-98C3-2E1E433E6321}" srcOrd="1" destOrd="0" presId="urn:microsoft.com/office/officeart/2005/8/layout/hierarchy2"/>
    <dgm:cxn modelId="{2D74900C-290C-4EE9-851C-EC5ED22E2C3F}" type="presParOf" srcId="{59BA832F-3672-405A-98C3-2E1E433E6321}" destId="{4CA98B39-0D5F-4D8B-9950-9FEC99708ED3}" srcOrd="0" destOrd="0" presId="urn:microsoft.com/office/officeart/2005/8/layout/hierarchy2"/>
    <dgm:cxn modelId="{95A01168-CE61-4F6C-AF45-9CD5F6D2D294}" type="presParOf" srcId="{4CA98B39-0D5F-4D8B-9950-9FEC99708ED3}" destId="{6620CABF-ED57-40CC-AA94-2E75756E6988}" srcOrd="0" destOrd="0" presId="urn:microsoft.com/office/officeart/2005/8/layout/hierarchy2"/>
    <dgm:cxn modelId="{F8E4ECD7-7F14-4470-BE9A-9677FDA1EDB6}" type="presParOf" srcId="{59BA832F-3672-405A-98C3-2E1E433E6321}" destId="{3F604C90-8EDA-4126-A9AB-A64D599027D9}" srcOrd="1" destOrd="0" presId="urn:microsoft.com/office/officeart/2005/8/layout/hierarchy2"/>
    <dgm:cxn modelId="{7214499A-2F33-4C32-B86E-D1E0998A7D01}" type="presParOf" srcId="{3F604C90-8EDA-4126-A9AB-A64D599027D9}" destId="{432B9C9F-F8B0-4C8E-90B5-76CC93DE3A50}" srcOrd="0" destOrd="0" presId="urn:microsoft.com/office/officeart/2005/8/layout/hierarchy2"/>
    <dgm:cxn modelId="{56173F1E-413D-49E1-8A96-8F16BE3148D4}" type="presParOf" srcId="{3F604C90-8EDA-4126-A9AB-A64D599027D9}" destId="{68DA1E85-3CBF-4AED-B627-5C220B7ABFCF}" srcOrd="1" destOrd="0" presId="urn:microsoft.com/office/officeart/2005/8/layout/hierarchy2"/>
    <dgm:cxn modelId="{8EBC17B7-C319-4619-9C0C-B3D1D999D334}" type="presParOf" srcId="{59BA832F-3672-405A-98C3-2E1E433E6321}" destId="{D6E2A940-1DC1-4817-97E1-AB36FC7A1F7E}" srcOrd="2" destOrd="0" presId="urn:microsoft.com/office/officeart/2005/8/layout/hierarchy2"/>
    <dgm:cxn modelId="{2A848C6B-475A-45D1-9146-C4344E5A57F1}" type="presParOf" srcId="{D6E2A940-1DC1-4817-97E1-AB36FC7A1F7E}" destId="{4DCD8C3E-69FB-4FFA-A202-47155F7565C6}" srcOrd="0" destOrd="0" presId="urn:microsoft.com/office/officeart/2005/8/layout/hierarchy2"/>
    <dgm:cxn modelId="{35108B6A-FB61-4AEE-BEF5-E1939AD9A994}" type="presParOf" srcId="{59BA832F-3672-405A-98C3-2E1E433E6321}" destId="{B78A6A98-0420-4717-8A8D-CF3C90BFDC46}" srcOrd="3" destOrd="0" presId="urn:microsoft.com/office/officeart/2005/8/layout/hierarchy2"/>
    <dgm:cxn modelId="{5EB3DB16-9B44-4F9E-9957-64F083288291}" type="presParOf" srcId="{B78A6A98-0420-4717-8A8D-CF3C90BFDC46}" destId="{8F935068-27E5-473A-AA92-CE3DF93D6EB2}" srcOrd="0" destOrd="0" presId="urn:microsoft.com/office/officeart/2005/8/layout/hierarchy2"/>
    <dgm:cxn modelId="{339D8B7C-BBF8-4ED8-964E-C8613BAB6BB5}" type="presParOf" srcId="{B78A6A98-0420-4717-8A8D-CF3C90BFDC46}" destId="{4AC4BBF3-8F36-4584-9390-724A9C8D45AC}" srcOrd="1" destOrd="0" presId="urn:microsoft.com/office/officeart/2005/8/layout/hierarchy2"/>
    <dgm:cxn modelId="{DB22E764-2DE5-4BC3-86AB-EAEC9A75FDF3}" type="presParOf" srcId="{59BA832F-3672-405A-98C3-2E1E433E6321}" destId="{1D89C43A-6153-4D33-BBBF-7F05E23654F1}" srcOrd="4" destOrd="0" presId="urn:microsoft.com/office/officeart/2005/8/layout/hierarchy2"/>
    <dgm:cxn modelId="{E9EC41EF-49A2-4CF3-954F-ACE2151725C9}" type="presParOf" srcId="{1D89C43A-6153-4D33-BBBF-7F05E23654F1}" destId="{9526D81E-6ABA-47F0-AE5F-9ED3E90AFCDC}" srcOrd="0" destOrd="0" presId="urn:microsoft.com/office/officeart/2005/8/layout/hierarchy2"/>
    <dgm:cxn modelId="{B98AEA9C-951A-4585-8DB4-971984D15A2B}" type="presParOf" srcId="{59BA832F-3672-405A-98C3-2E1E433E6321}" destId="{CB9344DE-038C-456E-8658-2254EDE46C28}" srcOrd="5" destOrd="0" presId="urn:microsoft.com/office/officeart/2005/8/layout/hierarchy2"/>
    <dgm:cxn modelId="{88719750-A9F2-45BC-A392-55D7DA9023E0}" type="presParOf" srcId="{CB9344DE-038C-456E-8658-2254EDE46C28}" destId="{BABD4E9A-1F39-45E6-A643-CCDE532BC096}" srcOrd="0" destOrd="0" presId="urn:microsoft.com/office/officeart/2005/8/layout/hierarchy2"/>
    <dgm:cxn modelId="{D0E5F8B3-71AF-4DCA-A642-A0D234F0F4BD}" type="presParOf" srcId="{CB9344DE-038C-456E-8658-2254EDE46C28}" destId="{BBB8FB2B-02B4-476F-A76C-FF2AC9E3F091}" srcOrd="1" destOrd="0" presId="urn:microsoft.com/office/officeart/2005/8/layout/hierarchy2"/>
    <dgm:cxn modelId="{F8D89390-C03D-40C7-9DC7-B12BB31057D4}" type="presParOf" srcId="{59BA832F-3672-405A-98C3-2E1E433E6321}" destId="{4EB9B0A9-AE9D-4F5D-B75C-EF85C52C82B4}" srcOrd="6" destOrd="0" presId="urn:microsoft.com/office/officeart/2005/8/layout/hierarchy2"/>
    <dgm:cxn modelId="{E5CE74A2-30AD-4205-8FCD-4E0253E311AF}" type="presParOf" srcId="{4EB9B0A9-AE9D-4F5D-B75C-EF85C52C82B4}" destId="{0C44FE5A-25D4-44F1-A218-262A791ECE4E}" srcOrd="0" destOrd="0" presId="urn:microsoft.com/office/officeart/2005/8/layout/hierarchy2"/>
    <dgm:cxn modelId="{24094012-F544-4CCA-A9B1-AF9D7D685D6E}" type="presParOf" srcId="{59BA832F-3672-405A-98C3-2E1E433E6321}" destId="{E6B4A3DC-C22A-4D92-B147-83E8F5554346}" srcOrd="7" destOrd="0" presId="urn:microsoft.com/office/officeart/2005/8/layout/hierarchy2"/>
    <dgm:cxn modelId="{3377F2D7-A50B-4992-B170-CCA707CE6557}" type="presParOf" srcId="{E6B4A3DC-C22A-4D92-B147-83E8F5554346}" destId="{4C7E9356-1CBA-44FF-97B9-0FF2FDE51897}" srcOrd="0" destOrd="0" presId="urn:microsoft.com/office/officeart/2005/8/layout/hierarchy2"/>
    <dgm:cxn modelId="{9529D516-7738-41CC-903B-5DFBCAE3386F}" type="presParOf" srcId="{E6B4A3DC-C22A-4D92-B147-83E8F5554346}" destId="{1385E515-FCA2-4FAE-86DD-9B9E12FC00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0355F5-7DC0-41C0-87A8-7785640A7221}" type="doc">
      <dgm:prSet loTypeId="urn:microsoft.com/office/officeart/2005/8/layout/hierarchy2" loCatId="hierarchy" qsTypeId="urn:microsoft.com/office/officeart/2005/8/quickstyle/simple3" qsCatId="simple" csTypeId="urn:microsoft.com/office/officeart/2005/8/colors/colorful1#10" csCatId="colorful" phldr="1"/>
      <dgm:spPr/>
      <dgm:t>
        <a:bodyPr/>
        <a:lstStyle/>
        <a:p>
          <a:endParaRPr lang="en-US"/>
        </a:p>
      </dgm:t>
    </dgm:pt>
    <dgm:pt modelId="{68DAA6B3-EC70-447D-8BB1-9FA5993EF586}">
      <dgm:prSet phldrT="[Text]" custT="1"/>
      <dgm:spPr/>
      <dgm:t>
        <a:bodyPr/>
        <a:lstStyle/>
        <a:p>
          <a:r>
            <a:rPr lang="fa-IR" sz="24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dirty="0">
            <a:effectLst>
              <a:outerShdw blurRad="38100" dist="38100" dir="2700000" algn="tl">
                <a:srgbClr val="000000">
                  <a:alpha val="43137"/>
                </a:srgbClr>
              </a:outerShdw>
            </a:effectLst>
            <a:cs typeface="B Roya" panose="00000400000000000000" pitchFamily="2" charset="-78"/>
          </a:endParaRPr>
        </a:p>
      </dgm:t>
    </dgm:pt>
    <dgm:pt modelId="{D4868B85-21A1-4AFE-82C5-BD6C2B40DD59}" type="parTrans" cxnId="{CA20F461-0EA4-4848-BD90-B84B7A8903DB}">
      <dgm:prSet/>
      <dgm:spPr/>
      <dgm:t>
        <a:bodyPr/>
        <a:lstStyle/>
        <a:p>
          <a:endParaRPr lang="en-US">
            <a:cs typeface="B Roya" panose="00000400000000000000" pitchFamily="2" charset="-78"/>
          </a:endParaRPr>
        </a:p>
      </dgm:t>
    </dgm:pt>
    <dgm:pt modelId="{743F7490-98D5-495F-8EF6-E757BD466E45}" type="sibTrans" cxnId="{CA20F461-0EA4-4848-BD90-B84B7A8903DB}">
      <dgm:prSet/>
      <dgm:spPr/>
      <dgm:t>
        <a:bodyPr/>
        <a:lstStyle/>
        <a:p>
          <a:endParaRPr lang="en-US">
            <a:cs typeface="B Roya" panose="00000400000000000000" pitchFamily="2" charset="-78"/>
          </a:endParaRPr>
        </a:p>
      </dgm:t>
    </dgm:pt>
    <dgm:pt modelId="{262696EA-490B-44D1-BAF2-5346D04F4956}">
      <dgm:prSet phldrT="[Text]" custT="1"/>
      <dgm:spPr/>
      <dgm:t>
        <a:bodyPr/>
        <a:lstStyle/>
        <a:p>
          <a:pPr>
            <a:lnSpc>
              <a:spcPct val="100000"/>
            </a:lnSpc>
            <a:spcAft>
              <a:spcPts val="0"/>
            </a:spcAft>
          </a:pPr>
          <a:r>
            <a:rPr lang="fa-IR" sz="2200" b="1" dirty="0" smtClean="0">
              <a:effectLst/>
              <a:latin typeface="Calibri" pitchFamily="34" charset="0"/>
              <a:cs typeface="B Roya" panose="00000400000000000000" pitchFamily="2" charset="-78"/>
            </a:rPr>
            <a:t>هزينه سرمايه گذاري</a:t>
          </a:r>
        </a:p>
        <a:p>
          <a:pPr>
            <a:lnSpc>
              <a:spcPct val="100000"/>
            </a:lnSpc>
            <a:spcAft>
              <a:spcPts val="0"/>
            </a:spcAft>
          </a:pPr>
          <a:r>
            <a:rPr lang="en-US" sz="2200" b="1" dirty="0" smtClean="0">
              <a:effectLst/>
              <a:latin typeface="Calibri" pitchFamily="34" charset="0"/>
              <a:cs typeface="B Roya" panose="00000400000000000000" pitchFamily="2" charset="-78"/>
            </a:rPr>
            <a:t>(Investment Cost)</a:t>
          </a:r>
          <a:endParaRPr lang="en-US" sz="2200" b="1" dirty="0">
            <a:effectLst/>
            <a:latin typeface="Calibri" pitchFamily="34" charset="0"/>
            <a:cs typeface="B Roya" panose="00000400000000000000" pitchFamily="2" charset="-78"/>
          </a:endParaRPr>
        </a:p>
      </dgm:t>
    </dgm:pt>
    <dgm:pt modelId="{C5A0242C-B041-4B90-90A1-A94696D9A313}" type="parTrans" cxnId="{73A2EF66-D801-408B-964D-BAB38CD52965}">
      <dgm:prSet/>
      <dgm:spPr/>
      <dgm:t>
        <a:bodyPr/>
        <a:lstStyle/>
        <a:p>
          <a:endParaRPr lang="en-US">
            <a:cs typeface="B Roya" panose="00000400000000000000" pitchFamily="2" charset="-78"/>
          </a:endParaRPr>
        </a:p>
      </dgm:t>
    </dgm:pt>
    <dgm:pt modelId="{1481B89A-7A20-4496-A3DB-05384802554C}" type="sibTrans" cxnId="{73A2EF66-D801-408B-964D-BAB38CD52965}">
      <dgm:prSet/>
      <dgm:spPr/>
      <dgm:t>
        <a:bodyPr/>
        <a:lstStyle/>
        <a:p>
          <a:endParaRPr lang="en-US">
            <a:cs typeface="B Roya" panose="00000400000000000000" pitchFamily="2" charset="-78"/>
          </a:endParaRPr>
        </a:p>
      </dgm:t>
    </dgm:pt>
    <dgm:pt modelId="{C5BD3BDA-F20B-4318-9053-124513675ED0}">
      <dgm:prSet phldrT="[Text]" custT="1"/>
      <dgm:spPr/>
      <dgm:t>
        <a:bodyPr/>
        <a:lstStyle/>
        <a:p>
          <a:pPr>
            <a:lnSpc>
              <a:spcPct val="100000"/>
            </a:lnSpc>
            <a:spcAft>
              <a:spcPts val="0"/>
            </a:spcAft>
          </a:pPr>
          <a:r>
            <a:rPr lang="fa-IR" sz="2200" b="1" dirty="0" smtClean="0">
              <a:effectLst/>
              <a:latin typeface="Calibri" pitchFamily="34" charset="0"/>
              <a:cs typeface="B Roya" panose="00000400000000000000" pitchFamily="2" charset="-78"/>
            </a:rPr>
            <a:t>تامين سرمايه</a:t>
          </a:r>
          <a:endParaRPr lang="en-US" sz="2200" b="1" dirty="0" smtClean="0">
            <a:effectLst/>
            <a:latin typeface="Calibri" pitchFamily="34" charset="0"/>
            <a:cs typeface="B Roya" panose="00000400000000000000" pitchFamily="2" charset="-78"/>
          </a:endParaRPr>
        </a:p>
      </dgm:t>
    </dgm:pt>
    <dgm:pt modelId="{F934B8C9-AE1C-44F3-A6E6-F042ED6BD7B5}" type="parTrans" cxnId="{D5F1E855-95D8-45EE-A060-7231F56C8BC2}">
      <dgm:prSet/>
      <dgm:spPr/>
      <dgm:t>
        <a:bodyPr/>
        <a:lstStyle/>
        <a:p>
          <a:endParaRPr lang="en-US">
            <a:cs typeface="B Roya" panose="00000400000000000000" pitchFamily="2" charset="-78"/>
          </a:endParaRPr>
        </a:p>
      </dgm:t>
    </dgm:pt>
    <dgm:pt modelId="{B81971AB-9564-4407-800E-5812B2DBE8A2}" type="sibTrans" cxnId="{D5F1E855-95D8-45EE-A060-7231F56C8BC2}">
      <dgm:prSet/>
      <dgm:spPr/>
      <dgm:t>
        <a:bodyPr/>
        <a:lstStyle/>
        <a:p>
          <a:endParaRPr lang="en-US">
            <a:cs typeface="B Roya" panose="00000400000000000000" pitchFamily="2" charset="-78"/>
          </a:endParaRPr>
        </a:p>
      </dgm:t>
    </dgm:pt>
    <dgm:pt modelId="{4E7E001D-FB18-4E5A-95A0-5F49C4587872}">
      <dgm:prSet/>
      <dgm:spPr/>
      <dgm:t>
        <a:bodyPr/>
        <a:lstStyle/>
        <a:p>
          <a:pPr>
            <a:lnSpc>
              <a:spcPct val="100000"/>
            </a:lnSpc>
            <a:spcAft>
              <a:spcPts val="0"/>
            </a:spcAft>
          </a:pPr>
          <a:r>
            <a:rPr lang="fa-IR" b="1" dirty="0" smtClean="0">
              <a:effectLst/>
              <a:latin typeface="Calibri" pitchFamily="34" charset="0"/>
              <a:cs typeface="B Roya" panose="00000400000000000000" pitchFamily="2" charset="-78"/>
            </a:rPr>
            <a:t>مدل درآمد</a:t>
          </a:r>
          <a:endParaRPr lang="en-US" b="1" dirty="0" smtClean="0">
            <a:effectLst/>
            <a:latin typeface="Calibri" pitchFamily="34" charset="0"/>
            <a:cs typeface="B Roya" panose="00000400000000000000" pitchFamily="2" charset="-78"/>
          </a:endParaRPr>
        </a:p>
        <a:p>
          <a:pPr>
            <a:lnSpc>
              <a:spcPct val="100000"/>
            </a:lnSpc>
            <a:spcAft>
              <a:spcPts val="0"/>
            </a:spcAft>
          </a:pPr>
          <a:r>
            <a:rPr lang="en-US" b="1" dirty="0" smtClean="0">
              <a:effectLst/>
              <a:latin typeface="Calibri" pitchFamily="34" charset="0"/>
              <a:cs typeface="B Roya" panose="00000400000000000000" pitchFamily="2" charset="-78"/>
            </a:rPr>
            <a:t>(Revenue Model)</a:t>
          </a:r>
        </a:p>
      </dgm:t>
    </dgm:pt>
    <dgm:pt modelId="{A47CF6BC-77A0-4961-A955-7B5FC3921BB0}" type="parTrans" cxnId="{26978C50-04C7-492D-8B73-D6A4A5E162B3}">
      <dgm:prSet/>
      <dgm:spPr/>
      <dgm:t>
        <a:bodyPr/>
        <a:lstStyle/>
        <a:p>
          <a:endParaRPr lang="en-US">
            <a:cs typeface="B Roya" panose="00000400000000000000" pitchFamily="2" charset="-78"/>
          </a:endParaRPr>
        </a:p>
      </dgm:t>
    </dgm:pt>
    <dgm:pt modelId="{12D1F32E-7D39-4DC6-9AE3-98E88BA42C98}" type="sibTrans" cxnId="{26978C50-04C7-492D-8B73-D6A4A5E162B3}">
      <dgm:prSet/>
      <dgm:spPr/>
      <dgm:t>
        <a:bodyPr/>
        <a:lstStyle/>
        <a:p>
          <a:endParaRPr lang="en-US">
            <a:cs typeface="B Roya" panose="00000400000000000000" pitchFamily="2" charset="-78"/>
          </a:endParaRPr>
        </a:p>
      </dgm:t>
    </dgm:pt>
    <dgm:pt modelId="{6E5888CC-BFE3-4A46-AF49-254FA6153D90}">
      <dgm:prSet/>
      <dgm:spPr/>
      <dgm:t>
        <a:bodyPr/>
        <a:lstStyle/>
        <a:p>
          <a:pPr>
            <a:lnSpc>
              <a:spcPct val="100000"/>
            </a:lnSpc>
            <a:spcAft>
              <a:spcPts val="0"/>
            </a:spcAft>
          </a:pPr>
          <a:r>
            <a:rPr lang="fa-IR" b="1" dirty="0" smtClean="0">
              <a:effectLst/>
              <a:latin typeface="Calibri" pitchFamily="34" charset="0"/>
              <a:cs typeface="B Roya" panose="00000400000000000000" pitchFamily="2" charset="-78"/>
            </a:rPr>
            <a:t>هزينه توليد</a:t>
          </a:r>
          <a:endParaRPr lang="en-US" b="1" dirty="0" smtClean="0">
            <a:effectLst/>
            <a:latin typeface="Calibri" pitchFamily="34" charset="0"/>
            <a:cs typeface="B Roya" panose="00000400000000000000" pitchFamily="2" charset="-78"/>
          </a:endParaRPr>
        </a:p>
        <a:p>
          <a:pPr>
            <a:lnSpc>
              <a:spcPct val="100000"/>
            </a:lnSpc>
            <a:spcAft>
              <a:spcPts val="0"/>
            </a:spcAft>
          </a:pPr>
          <a:r>
            <a:rPr lang="en-US" b="1" dirty="0" smtClean="0">
              <a:effectLst/>
              <a:latin typeface="Calibri" pitchFamily="34" charset="0"/>
              <a:cs typeface="B Roya" panose="00000400000000000000" pitchFamily="2" charset="-78"/>
            </a:rPr>
            <a:t>(Production Cost)</a:t>
          </a:r>
          <a:endParaRPr lang="en-US" dirty="0">
            <a:cs typeface="B Roya" panose="00000400000000000000" pitchFamily="2" charset="-78"/>
          </a:endParaRPr>
        </a:p>
      </dgm:t>
    </dgm:pt>
    <dgm:pt modelId="{1F356C3F-9A72-4A08-AA57-FB1370F3D58A}" type="parTrans" cxnId="{5B00AB0E-805D-437F-BD4B-34382BA61B9B}">
      <dgm:prSet/>
      <dgm:spPr/>
      <dgm:t>
        <a:bodyPr/>
        <a:lstStyle/>
        <a:p>
          <a:endParaRPr lang="en-US">
            <a:cs typeface="B Roya" panose="00000400000000000000" pitchFamily="2" charset="-78"/>
          </a:endParaRPr>
        </a:p>
      </dgm:t>
    </dgm:pt>
    <dgm:pt modelId="{95C31C3E-A092-48E6-AB8C-8B37E0B8F367}" type="sibTrans" cxnId="{5B00AB0E-805D-437F-BD4B-34382BA61B9B}">
      <dgm:prSet/>
      <dgm:spPr/>
      <dgm:t>
        <a:bodyPr/>
        <a:lstStyle/>
        <a:p>
          <a:endParaRPr lang="en-US">
            <a:cs typeface="B Roya" panose="00000400000000000000" pitchFamily="2" charset="-78"/>
          </a:endParaRPr>
        </a:p>
      </dgm:t>
    </dgm:pt>
    <dgm:pt modelId="{AD7DA8B2-C803-4F19-8CA6-18E43E16D402}" type="pres">
      <dgm:prSet presAssocID="{7D0355F5-7DC0-41C0-87A8-7785640A7221}" presName="diagram" presStyleCnt="0">
        <dgm:presLayoutVars>
          <dgm:chPref val="1"/>
          <dgm:dir val="rev"/>
          <dgm:animOne val="branch"/>
          <dgm:animLvl val="lvl"/>
          <dgm:resizeHandles val="exact"/>
        </dgm:presLayoutVars>
      </dgm:prSet>
      <dgm:spPr/>
      <dgm:t>
        <a:bodyPr/>
        <a:lstStyle/>
        <a:p>
          <a:endParaRPr lang="en-US"/>
        </a:p>
      </dgm:t>
    </dgm:pt>
    <dgm:pt modelId="{C74A4C48-AD87-4DFB-8000-D07671EE62CD}" type="pres">
      <dgm:prSet presAssocID="{68DAA6B3-EC70-447D-8BB1-9FA5993EF586}" presName="root1" presStyleCnt="0"/>
      <dgm:spPr/>
    </dgm:pt>
    <dgm:pt modelId="{13321EB9-F0E3-451F-8E16-679855683551}" type="pres">
      <dgm:prSet presAssocID="{68DAA6B3-EC70-447D-8BB1-9FA5993EF586}" presName="LevelOneTextNode" presStyleLbl="node0" presStyleIdx="0" presStyleCnt="1" custScaleX="90739" custScaleY="55331">
        <dgm:presLayoutVars>
          <dgm:chPref val="3"/>
        </dgm:presLayoutVars>
      </dgm:prSet>
      <dgm:spPr/>
      <dgm:t>
        <a:bodyPr/>
        <a:lstStyle/>
        <a:p>
          <a:endParaRPr lang="en-US"/>
        </a:p>
      </dgm:t>
    </dgm:pt>
    <dgm:pt modelId="{59BA832F-3672-405A-98C3-2E1E433E6321}" type="pres">
      <dgm:prSet presAssocID="{68DAA6B3-EC70-447D-8BB1-9FA5993EF586}" presName="level2hierChild" presStyleCnt="0"/>
      <dgm:spPr/>
    </dgm:pt>
    <dgm:pt modelId="{4CA98B39-0D5F-4D8B-9950-9FEC99708ED3}" type="pres">
      <dgm:prSet presAssocID="{C5A0242C-B041-4B90-90A1-A94696D9A313}" presName="conn2-1" presStyleLbl="parChTrans1D2" presStyleIdx="0" presStyleCnt="4"/>
      <dgm:spPr/>
      <dgm:t>
        <a:bodyPr/>
        <a:lstStyle/>
        <a:p>
          <a:endParaRPr lang="en-US"/>
        </a:p>
      </dgm:t>
    </dgm:pt>
    <dgm:pt modelId="{6620CABF-ED57-40CC-AA94-2E75756E6988}" type="pres">
      <dgm:prSet presAssocID="{C5A0242C-B041-4B90-90A1-A94696D9A313}" presName="connTx" presStyleLbl="parChTrans1D2" presStyleIdx="0" presStyleCnt="4"/>
      <dgm:spPr/>
      <dgm:t>
        <a:bodyPr/>
        <a:lstStyle/>
        <a:p>
          <a:endParaRPr lang="en-US"/>
        </a:p>
      </dgm:t>
    </dgm:pt>
    <dgm:pt modelId="{3F604C90-8EDA-4126-A9AB-A64D599027D9}" type="pres">
      <dgm:prSet presAssocID="{262696EA-490B-44D1-BAF2-5346D04F4956}" presName="root2" presStyleCnt="0"/>
      <dgm:spPr/>
    </dgm:pt>
    <dgm:pt modelId="{432B9C9F-F8B0-4C8E-90B5-76CC93DE3A50}" type="pres">
      <dgm:prSet presAssocID="{262696EA-490B-44D1-BAF2-5346D04F4956}" presName="LevelTwoTextNode" presStyleLbl="node2" presStyleIdx="0" presStyleCnt="4" custScaleX="80710" custScaleY="48596" custLinFactNeighborX="-760" custLinFactNeighborY="8692">
        <dgm:presLayoutVars>
          <dgm:chPref val="3"/>
        </dgm:presLayoutVars>
      </dgm:prSet>
      <dgm:spPr/>
      <dgm:t>
        <a:bodyPr/>
        <a:lstStyle/>
        <a:p>
          <a:endParaRPr lang="en-US"/>
        </a:p>
      </dgm:t>
    </dgm:pt>
    <dgm:pt modelId="{68DA1E85-3CBF-4AED-B627-5C220B7ABFCF}" type="pres">
      <dgm:prSet presAssocID="{262696EA-490B-44D1-BAF2-5346D04F4956}" presName="level3hierChild" presStyleCnt="0"/>
      <dgm:spPr/>
    </dgm:pt>
    <dgm:pt modelId="{D6E2A940-1DC1-4817-97E1-AB36FC7A1F7E}" type="pres">
      <dgm:prSet presAssocID="{1F356C3F-9A72-4A08-AA57-FB1370F3D58A}" presName="conn2-1" presStyleLbl="parChTrans1D2" presStyleIdx="1" presStyleCnt="4"/>
      <dgm:spPr/>
      <dgm:t>
        <a:bodyPr/>
        <a:lstStyle/>
        <a:p>
          <a:endParaRPr lang="en-US"/>
        </a:p>
      </dgm:t>
    </dgm:pt>
    <dgm:pt modelId="{4DCD8C3E-69FB-4FFA-A202-47155F7565C6}" type="pres">
      <dgm:prSet presAssocID="{1F356C3F-9A72-4A08-AA57-FB1370F3D58A}" presName="connTx" presStyleLbl="parChTrans1D2" presStyleIdx="1" presStyleCnt="4"/>
      <dgm:spPr/>
      <dgm:t>
        <a:bodyPr/>
        <a:lstStyle/>
        <a:p>
          <a:endParaRPr lang="en-US"/>
        </a:p>
      </dgm:t>
    </dgm:pt>
    <dgm:pt modelId="{B78A6A98-0420-4717-8A8D-CF3C90BFDC46}" type="pres">
      <dgm:prSet presAssocID="{6E5888CC-BFE3-4A46-AF49-254FA6153D90}" presName="root2" presStyleCnt="0"/>
      <dgm:spPr/>
    </dgm:pt>
    <dgm:pt modelId="{8F935068-27E5-473A-AA92-CE3DF93D6EB2}" type="pres">
      <dgm:prSet presAssocID="{6E5888CC-BFE3-4A46-AF49-254FA6153D90}" presName="LevelTwoTextNode" presStyleLbl="node2" presStyleIdx="1" presStyleCnt="4" custScaleX="80710" custScaleY="48596" custLinFactNeighborY="5504">
        <dgm:presLayoutVars>
          <dgm:chPref val="3"/>
        </dgm:presLayoutVars>
      </dgm:prSet>
      <dgm:spPr/>
      <dgm:t>
        <a:bodyPr/>
        <a:lstStyle/>
        <a:p>
          <a:endParaRPr lang="en-US"/>
        </a:p>
      </dgm:t>
    </dgm:pt>
    <dgm:pt modelId="{4AC4BBF3-8F36-4584-9390-724A9C8D45AC}" type="pres">
      <dgm:prSet presAssocID="{6E5888CC-BFE3-4A46-AF49-254FA6153D90}" presName="level3hierChild" presStyleCnt="0"/>
      <dgm:spPr/>
    </dgm:pt>
    <dgm:pt modelId="{1D89C43A-6153-4D33-BBBF-7F05E23654F1}" type="pres">
      <dgm:prSet presAssocID="{A47CF6BC-77A0-4961-A955-7B5FC3921BB0}" presName="conn2-1" presStyleLbl="parChTrans1D2" presStyleIdx="2" presStyleCnt="4"/>
      <dgm:spPr/>
      <dgm:t>
        <a:bodyPr/>
        <a:lstStyle/>
        <a:p>
          <a:endParaRPr lang="en-US"/>
        </a:p>
      </dgm:t>
    </dgm:pt>
    <dgm:pt modelId="{9526D81E-6ABA-47F0-AE5F-9ED3E90AFCDC}" type="pres">
      <dgm:prSet presAssocID="{A47CF6BC-77A0-4961-A955-7B5FC3921BB0}" presName="connTx" presStyleLbl="parChTrans1D2" presStyleIdx="2" presStyleCnt="4"/>
      <dgm:spPr/>
      <dgm:t>
        <a:bodyPr/>
        <a:lstStyle/>
        <a:p>
          <a:endParaRPr lang="en-US"/>
        </a:p>
      </dgm:t>
    </dgm:pt>
    <dgm:pt modelId="{CB9344DE-038C-456E-8658-2254EDE46C28}" type="pres">
      <dgm:prSet presAssocID="{4E7E001D-FB18-4E5A-95A0-5F49C4587872}" presName="root2" presStyleCnt="0"/>
      <dgm:spPr/>
    </dgm:pt>
    <dgm:pt modelId="{BABD4E9A-1F39-45E6-A643-CCDE532BC096}" type="pres">
      <dgm:prSet presAssocID="{4E7E001D-FB18-4E5A-95A0-5F49C4587872}" presName="LevelTwoTextNode" presStyleLbl="node2" presStyleIdx="2" presStyleCnt="4" custScaleX="80710" custScaleY="48596" custLinFactNeighborY="5504">
        <dgm:presLayoutVars>
          <dgm:chPref val="3"/>
        </dgm:presLayoutVars>
      </dgm:prSet>
      <dgm:spPr/>
      <dgm:t>
        <a:bodyPr/>
        <a:lstStyle/>
        <a:p>
          <a:endParaRPr lang="en-US"/>
        </a:p>
      </dgm:t>
    </dgm:pt>
    <dgm:pt modelId="{BBB8FB2B-02B4-476F-A76C-FF2AC9E3F091}" type="pres">
      <dgm:prSet presAssocID="{4E7E001D-FB18-4E5A-95A0-5F49C4587872}" presName="level3hierChild" presStyleCnt="0"/>
      <dgm:spPr/>
    </dgm:pt>
    <dgm:pt modelId="{4EB9B0A9-AE9D-4F5D-B75C-EF85C52C82B4}" type="pres">
      <dgm:prSet presAssocID="{F934B8C9-AE1C-44F3-A6E6-F042ED6BD7B5}" presName="conn2-1" presStyleLbl="parChTrans1D2" presStyleIdx="3" presStyleCnt="4"/>
      <dgm:spPr/>
      <dgm:t>
        <a:bodyPr/>
        <a:lstStyle/>
        <a:p>
          <a:endParaRPr lang="en-US"/>
        </a:p>
      </dgm:t>
    </dgm:pt>
    <dgm:pt modelId="{0C44FE5A-25D4-44F1-A218-262A791ECE4E}" type="pres">
      <dgm:prSet presAssocID="{F934B8C9-AE1C-44F3-A6E6-F042ED6BD7B5}" presName="connTx" presStyleLbl="parChTrans1D2" presStyleIdx="3" presStyleCnt="4"/>
      <dgm:spPr/>
      <dgm:t>
        <a:bodyPr/>
        <a:lstStyle/>
        <a:p>
          <a:endParaRPr lang="en-US"/>
        </a:p>
      </dgm:t>
    </dgm:pt>
    <dgm:pt modelId="{E6B4A3DC-C22A-4D92-B147-83E8F5554346}" type="pres">
      <dgm:prSet presAssocID="{C5BD3BDA-F20B-4318-9053-124513675ED0}" presName="root2" presStyleCnt="0"/>
      <dgm:spPr/>
    </dgm:pt>
    <dgm:pt modelId="{4C7E9356-1CBA-44FF-97B9-0FF2FDE51897}" type="pres">
      <dgm:prSet presAssocID="{C5BD3BDA-F20B-4318-9053-124513675ED0}" presName="LevelTwoTextNode" presStyleLbl="node2" presStyleIdx="3" presStyleCnt="4" custScaleX="80710" custScaleY="48596" custLinFactNeighborX="-760">
        <dgm:presLayoutVars>
          <dgm:chPref val="3"/>
        </dgm:presLayoutVars>
      </dgm:prSet>
      <dgm:spPr/>
      <dgm:t>
        <a:bodyPr/>
        <a:lstStyle/>
        <a:p>
          <a:endParaRPr lang="en-US"/>
        </a:p>
      </dgm:t>
    </dgm:pt>
    <dgm:pt modelId="{1385E515-FCA2-4FAE-86DD-9B9E12FC00DF}" type="pres">
      <dgm:prSet presAssocID="{C5BD3BDA-F20B-4318-9053-124513675ED0}" presName="level3hierChild" presStyleCnt="0"/>
      <dgm:spPr/>
    </dgm:pt>
  </dgm:ptLst>
  <dgm:cxnLst>
    <dgm:cxn modelId="{7E102BD7-414A-4806-8724-ECB2117884A9}" type="presOf" srcId="{6E5888CC-BFE3-4A46-AF49-254FA6153D90}" destId="{8F935068-27E5-473A-AA92-CE3DF93D6EB2}" srcOrd="0" destOrd="0" presId="urn:microsoft.com/office/officeart/2005/8/layout/hierarchy2"/>
    <dgm:cxn modelId="{4CA36A2B-43FD-4ED9-8F24-EBD4029CDC1D}" type="presOf" srcId="{A47CF6BC-77A0-4961-A955-7B5FC3921BB0}" destId="{1D89C43A-6153-4D33-BBBF-7F05E23654F1}" srcOrd="0" destOrd="0" presId="urn:microsoft.com/office/officeart/2005/8/layout/hierarchy2"/>
    <dgm:cxn modelId="{B31E88AD-3072-4DFE-93AF-23C1AB66AF44}" type="presOf" srcId="{1F356C3F-9A72-4A08-AA57-FB1370F3D58A}" destId="{4DCD8C3E-69FB-4FFA-A202-47155F7565C6}" srcOrd="1" destOrd="0" presId="urn:microsoft.com/office/officeart/2005/8/layout/hierarchy2"/>
    <dgm:cxn modelId="{CA20F461-0EA4-4848-BD90-B84B7A8903DB}" srcId="{7D0355F5-7DC0-41C0-87A8-7785640A7221}" destId="{68DAA6B3-EC70-447D-8BB1-9FA5993EF586}" srcOrd="0" destOrd="0" parTransId="{D4868B85-21A1-4AFE-82C5-BD6C2B40DD59}" sibTransId="{743F7490-98D5-495F-8EF6-E757BD466E45}"/>
    <dgm:cxn modelId="{26978C50-04C7-492D-8B73-D6A4A5E162B3}" srcId="{68DAA6B3-EC70-447D-8BB1-9FA5993EF586}" destId="{4E7E001D-FB18-4E5A-95A0-5F49C4587872}" srcOrd="2" destOrd="0" parTransId="{A47CF6BC-77A0-4961-A955-7B5FC3921BB0}" sibTransId="{12D1F32E-7D39-4DC6-9AE3-98E88BA42C98}"/>
    <dgm:cxn modelId="{4CDB4B70-F856-41B4-A701-3EC439DCEC88}" type="presOf" srcId="{C5BD3BDA-F20B-4318-9053-124513675ED0}" destId="{4C7E9356-1CBA-44FF-97B9-0FF2FDE51897}" srcOrd="0" destOrd="0" presId="urn:microsoft.com/office/officeart/2005/8/layout/hierarchy2"/>
    <dgm:cxn modelId="{E8A132A7-F41F-4A08-911D-F1BC2D92E7E5}" type="presOf" srcId="{F934B8C9-AE1C-44F3-A6E6-F042ED6BD7B5}" destId="{0C44FE5A-25D4-44F1-A218-262A791ECE4E}" srcOrd="1" destOrd="0" presId="urn:microsoft.com/office/officeart/2005/8/layout/hierarchy2"/>
    <dgm:cxn modelId="{F2C5EBAD-F7DC-4095-80BA-840227B693B8}" type="presOf" srcId="{262696EA-490B-44D1-BAF2-5346D04F4956}" destId="{432B9C9F-F8B0-4C8E-90B5-76CC93DE3A50}" srcOrd="0" destOrd="0" presId="urn:microsoft.com/office/officeart/2005/8/layout/hierarchy2"/>
    <dgm:cxn modelId="{B5CF9D31-D8D7-4900-B4C5-9C51EF3FC375}" type="presOf" srcId="{7D0355F5-7DC0-41C0-87A8-7785640A7221}" destId="{AD7DA8B2-C803-4F19-8CA6-18E43E16D402}" srcOrd="0" destOrd="0" presId="urn:microsoft.com/office/officeart/2005/8/layout/hierarchy2"/>
    <dgm:cxn modelId="{5B00AB0E-805D-437F-BD4B-34382BA61B9B}" srcId="{68DAA6B3-EC70-447D-8BB1-9FA5993EF586}" destId="{6E5888CC-BFE3-4A46-AF49-254FA6153D90}" srcOrd="1" destOrd="0" parTransId="{1F356C3F-9A72-4A08-AA57-FB1370F3D58A}" sibTransId="{95C31C3E-A092-48E6-AB8C-8B37E0B8F367}"/>
    <dgm:cxn modelId="{C7D8309E-04F4-43B4-A040-1B901F0BB920}" type="presOf" srcId="{C5A0242C-B041-4B90-90A1-A94696D9A313}" destId="{4CA98B39-0D5F-4D8B-9950-9FEC99708ED3}" srcOrd="0" destOrd="0" presId="urn:microsoft.com/office/officeart/2005/8/layout/hierarchy2"/>
    <dgm:cxn modelId="{0074AA9F-80A8-4934-8729-3850169B6409}" type="presOf" srcId="{A47CF6BC-77A0-4961-A955-7B5FC3921BB0}" destId="{9526D81E-6ABA-47F0-AE5F-9ED3E90AFCDC}" srcOrd="1" destOrd="0" presId="urn:microsoft.com/office/officeart/2005/8/layout/hierarchy2"/>
    <dgm:cxn modelId="{D1C08FE3-ED2B-4C3B-926E-091C006BEFEF}" type="presOf" srcId="{C5A0242C-B041-4B90-90A1-A94696D9A313}" destId="{6620CABF-ED57-40CC-AA94-2E75756E6988}" srcOrd="1" destOrd="0" presId="urn:microsoft.com/office/officeart/2005/8/layout/hierarchy2"/>
    <dgm:cxn modelId="{126E0707-85CD-4635-87F1-B25455A98A03}" type="presOf" srcId="{68DAA6B3-EC70-447D-8BB1-9FA5993EF586}" destId="{13321EB9-F0E3-451F-8E16-679855683551}" srcOrd="0" destOrd="0" presId="urn:microsoft.com/office/officeart/2005/8/layout/hierarchy2"/>
    <dgm:cxn modelId="{D939111F-1F97-4FB1-A67C-B54864D247EA}" type="presOf" srcId="{4E7E001D-FB18-4E5A-95A0-5F49C4587872}" destId="{BABD4E9A-1F39-45E6-A643-CCDE532BC096}" srcOrd="0" destOrd="0" presId="urn:microsoft.com/office/officeart/2005/8/layout/hierarchy2"/>
    <dgm:cxn modelId="{73A2EF66-D801-408B-964D-BAB38CD52965}" srcId="{68DAA6B3-EC70-447D-8BB1-9FA5993EF586}" destId="{262696EA-490B-44D1-BAF2-5346D04F4956}" srcOrd="0" destOrd="0" parTransId="{C5A0242C-B041-4B90-90A1-A94696D9A313}" sibTransId="{1481B89A-7A20-4496-A3DB-05384802554C}"/>
    <dgm:cxn modelId="{E588D4F9-C3A3-4C9A-B9CE-42722D26A1AC}" type="presOf" srcId="{1F356C3F-9A72-4A08-AA57-FB1370F3D58A}" destId="{D6E2A940-1DC1-4817-97E1-AB36FC7A1F7E}" srcOrd="0" destOrd="0" presId="urn:microsoft.com/office/officeart/2005/8/layout/hierarchy2"/>
    <dgm:cxn modelId="{D5F1E855-95D8-45EE-A060-7231F56C8BC2}" srcId="{68DAA6B3-EC70-447D-8BB1-9FA5993EF586}" destId="{C5BD3BDA-F20B-4318-9053-124513675ED0}" srcOrd="3" destOrd="0" parTransId="{F934B8C9-AE1C-44F3-A6E6-F042ED6BD7B5}" sibTransId="{B81971AB-9564-4407-800E-5812B2DBE8A2}"/>
    <dgm:cxn modelId="{8573C156-A1CC-4C80-BCC0-5E9C44FED8FE}" type="presOf" srcId="{F934B8C9-AE1C-44F3-A6E6-F042ED6BD7B5}" destId="{4EB9B0A9-AE9D-4F5D-B75C-EF85C52C82B4}" srcOrd="0" destOrd="0" presId="urn:microsoft.com/office/officeart/2005/8/layout/hierarchy2"/>
    <dgm:cxn modelId="{3B909FE0-AECA-4485-B57B-E18F3D22124A}" type="presParOf" srcId="{AD7DA8B2-C803-4F19-8CA6-18E43E16D402}" destId="{C74A4C48-AD87-4DFB-8000-D07671EE62CD}" srcOrd="0" destOrd="0" presId="urn:microsoft.com/office/officeart/2005/8/layout/hierarchy2"/>
    <dgm:cxn modelId="{88C813F6-1783-4F66-BCCD-2BE76080B86D}" type="presParOf" srcId="{C74A4C48-AD87-4DFB-8000-D07671EE62CD}" destId="{13321EB9-F0E3-451F-8E16-679855683551}" srcOrd="0" destOrd="0" presId="urn:microsoft.com/office/officeart/2005/8/layout/hierarchy2"/>
    <dgm:cxn modelId="{5FDC3386-E39B-471E-834D-ED9CF2E12582}" type="presParOf" srcId="{C74A4C48-AD87-4DFB-8000-D07671EE62CD}" destId="{59BA832F-3672-405A-98C3-2E1E433E6321}" srcOrd="1" destOrd="0" presId="urn:microsoft.com/office/officeart/2005/8/layout/hierarchy2"/>
    <dgm:cxn modelId="{AD1ECDD1-19AD-4E80-90CD-C396598EA0D4}" type="presParOf" srcId="{59BA832F-3672-405A-98C3-2E1E433E6321}" destId="{4CA98B39-0D5F-4D8B-9950-9FEC99708ED3}" srcOrd="0" destOrd="0" presId="urn:microsoft.com/office/officeart/2005/8/layout/hierarchy2"/>
    <dgm:cxn modelId="{5FE4BE64-AF49-4DD7-BDC7-7C6C827BF1EF}" type="presParOf" srcId="{4CA98B39-0D5F-4D8B-9950-9FEC99708ED3}" destId="{6620CABF-ED57-40CC-AA94-2E75756E6988}" srcOrd="0" destOrd="0" presId="urn:microsoft.com/office/officeart/2005/8/layout/hierarchy2"/>
    <dgm:cxn modelId="{04D8A2D9-D058-477D-87A1-0049655DF2E0}" type="presParOf" srcId="{59BA832F-3672-405A-98C3-2E1E433E6321}" destId="{3F604C90-8EDA-4126-A9AB-A64D599027D9}" srcOrd="1" destOrd="0" presId="urn:microsoft.com/office/officeart/2005/8/layout/hierarchy2"/>
    <dgm:cxn modelId="{2A878717-A756-4D51-88F8-29C05039C5F6}" type="presParOf" srcId="{3F604C90-8EDA-4126-A9AB-A64D599027D9}" destId="{432B9C9F-F8B0-4C8E-90B5-76CC93DE3A50}" srcOrd="0" destOrd="0" presId="urn:microsoft.com/office/officeart/2005/8/layout/hierarchy2"/>
    <dgm:cxn modelId="{F1C58173-325F-458E-9C50-A828D1130734}" type="presParOf" srcId="{3F604C90-8EDA-4126-A9AB-A64D599027D9}" destId="{68DA1E85-3CBF-4AED-B627-5C220B7ABFCF}" srcOrd="1" destOrd="0" presId="urn:microsoft.com/office/officeart/2005/8/layout/hierarchy2"/>
    <dgm:cxn modelId="{57FFF542-16C8-472F-BF6B-E556B2B49352}" type="presParOf" srcId="{59BA832F-3672-405A-98C3-2E1E433E6321}" destId="{D6E2A940-1DC1-4817-97E1-AB36FC7A1F7E}" srcOrd="2" destOrd="0" presId="urn:microsoft.com/office/officeart/2005/8/layout/hierarchy2"/>
    <dgm:cxn modelId="{15CC514C-D09E-40AE-BCDA-17163522FB0E}" type="presParOf" srcId="{D6E2A940-1DC1-4817-97E1-AB36FC7A1F7E}" destId="{4DCD8C3E-69FB-4FFA-A202-47155F7565C6}" srcOrd="0" destOrd="0" presId="urn:microsoft.com/office/officeart/2005/8/layout/hierarchy2"/>
    <dgm:cxn modelId="{55084D0E-E5C8-478D-8622-C0F44614662B}" type="presParOf" srcId="{59BA832F-3672-405A-98C3-2E1E433E6321}" destId="{B78A6A98-0420-4717-8A8D-CF3C90BFDC46}" srcOrd="3" destOrd="0" presId="urn:microsoft.com/office/officeart/2005/8/layout/hierarchy2"/>
    <dgm:cxn modelId="{5047FF66-3D32-4384-950B-B9EAB7BEC2BD}" type="presParOf" srcId="{B78A6A98-0420-4717-8A8D-CF3C90BFDC46}" destId="{8F935068-27E5-473A-AA92-CE3DF93D6EB2}" srcOrd="0" destOrd="0" presId="urn:microsoft.com/office/officeart/2005/8/layout/hierarchy2"/>
    <dgm:cxn modelId="{75994D41-91B6-486C-A4B8-CB2D9E55179F}" type="presParOf" srcId="{B78A6A98-0420-4717-8A8D-CF3C90BFDC46}" destId="{4AC4BBF3-8F36-4584-9390-724A9C8D45AC}" srcOrd="1" destOrd="0" presId="urn:microsoft.com/office/officeart/2005/8/layout/hierarchy2"/>
    <dgm:cxn modelId="{A926552C-2541-4E9E-9C83-BDD25DE1B289}" type="presParOf" srcId="{59BA832F-3672-405A-98C3-2E1E433E6321}" destId="{1D89C43A-6153-4D33-BBBF-7F05E23654F1}" srcOrd="4" destOrd="0" presId="urn:microsoft.com/office/officeart/2005/8/layout/hierarchy2"/>
    <dgm:cxn modelId="{A3EF0C19-5301-4A7D-9C0A-08C9B510DBE4}" type="presParOf" srcId="{1D89C43A-6153-4D33-BBBF-7F05E23654F1}" destId="{9526D81E-6ABA-47F0-AE5F-9ED3E90AFCDC}" srcOrd="0" destOrd="0" presId="urn:microsoft.com/office/officeart/2005/8/layout/hierarchy2"/>
    <dgm:cxn modelId="{3097B96F-5481-4438-97D7-437C7B637AC0}" type="presParOf" srcId="{59BA832F-3672-405A-98C3-2E1E433E6321}" destId="{CB9344DE-038C-456E-8658-2254EDE46C28}" srcOrd="5" destOrd="0" presId="urn:microsoft.com/office/officeart/2005/8/layout/hierarchy2"/>
    <dgm:cxn modelId="{A64204F0-0103-4041-9413-4F438D3C0336}" type="presParOf" srcId="{CB9344DE-038C-456E-8658-2254EDE46C28}" destId="{BABD4E9A-1F39-45E6-A643-CCDE532BC096}" srcOrd="0" destOrd="0" presId="urn:microsoft.com/office/officeart/2005/8/layout/hierarchy2"/>
    <dgm:cxn modelId="{22ED4708-6CE9-47E5-AAF6-E2232E1E6927}" type="presParOf" srcId="{CB9344DE-038C-456E-8658-2254EDE46C28}" destId="{BBB8FB2B-02B4-476F-A76C-FF2AC9E3F091}" srcOrd="1" destOrd="0" presId="urn:microsoft.com/office/officeart/2005/8/layout/hierarchy2"/>
    <dgm:cxn modelId="{9B162628-5F01-4FCF-B180-D1AF64DBD2E3}" type="presParOf" srcId="{59BA832F-3672-405A-98C3-2E1E433E6321}" destId="{4EB9B0A9-AE9D-4F5D-B75C-EF85C52C82B4}" srcOrd="6" destOrd="0" presId="urn:microsoft.com/office/officeart/2005/8/layout/hierarchy2"/>
    <dgm:cxn modelId="{EA8466F5-491D-4C77-95DD-157DEF460A0E}" type="presParOf" srcId="{4EB9B0A9-AE9D-4F5D-B75C-EF85C52C82B4}" destId="{0C44FE5A-25D4-44F1-A218-262A791ECE4E}" srcOrd="0" destOrd="0" presId="urn:microsoft.com/office/officeart/2005/8/layout/hierarchy2"/>
    <dgm:cxn modelId="{CC2E44DF-059D-4663-9DDD-98D0430CD7E9}" type="presParOf" srcId="{59BA832F-3672-405A-98C3-2E1E433E6321}" destId="{E6B4A3DC-C22A-4D92-B147-83E8F5554346}" srcOrd="7" destOrd="0" presId="urn:microsoft.com/office/officeart/2005/8/layout/hierarchy2"/>
    <dgm:cxn modelId="{7A72F9D2-C2B1-4E36-AD41-C8C7A6F93F99}" type="presParOf" srcId="{E6B4A3DC-C22A-4D92-B147-83E8F5554346}" destId="{4C7E9356-1CBA-44FF-97B9-0FF2FDE51897}" srcOrd="0" destOrd="0" presId="urn:microsoft.com/office/officeart/2005/8/layout/hierarchy2"/>
    <dgm:cxn modelId="{57FA42AD-A6FC-46BA-967C-F912ADD7732A}" type="presParOf" srcId="{E6B4A3DC-C22A-4D92-B147-83E8F5554346}" destId="{1385E515-FCA2-4FAE-86DD-9B9E12FC00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1EB9-F0E3-451F-8E16-679855683551}">
      <dsp:nvSpPr>
        <dsp:cNvPr id="0" name=""/>
        <dsp:cNvSpPr/>
      </dsp:nvSpPr>
      <dsp:spPr>
        <a:xfrm>
          <a:off x="4343887" y="1523550"/>
          <a:ext cx="3002053" cy="9152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kern="1200" dirty="0">
            <a:effectLst>
              <a:outerShdw blurRad="38100" dist="38100" dir="2700000" algn="tl">
                <a:srgbClr val="000000">
                  <a:alpha val="43137"/>
                </a:srgbClr>
              </a:outerShdw>
            </a:effectLst>
            <a:cs typeface="B Roya" panose="00000400000000000000" pitchFamily="2" charset="-78"/>
          </a:endParaRPr>
        </a:p>
      </dsp:txBody>
      <dsp:txXfrm>
        <a:off x="4370695" y="1550358"/>
        <a:ext cx="2948437" cy="861683"/>
      </dsp:txXfrm>
    </dsp:sp>
    <dsp:sp modelId="{4CA98B39-0D5F-4D8B-9950-9FEC99708ED3}">
      <dsp:nvSpPr>
        <dsp:cNvPr id="0" name=""/>
        <dsp:cNvSpPr/>
      </dsp:nvSpPr>
      <dsp:spPr>
        <a:xfrm rot="13605865">
          <a:off x="2685301" y="1226503"/>
          <a:ext cx="1968648" cy="75146"/>
        </a:xfrm>
        <a:custGeom>
          <a:avLst/>
          <a:gdLst/>
          <a:ahLst/>
          <a:cxnLst/>
          <a:rect l="0" t="0" r="0" b="0"/>
          <a:pathLst>
            <a:path>
              <a:moveTo>
                <a:pt x="0" y="37573"/>
              </a:moveTo>
              <a:lnTo>
                <a:pt x="1968648"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20409" y="1214860"/>
        <a:ext cx="98432" cy="98432"/>
      </dsp:txXfrm>
    </dsp:sp>
    <dsp:sp modelId="{432B9C9F-F8B0-4C8E-90B5-76CC93DE3A50}">
      <dsp:nvSpPr>
        <dsp:cNvPr id="0" name=""/>
        <dsp:cNvSpPr/>
      </dsp:nvSpPr>
      <dsp:spPr>
        <a:xfrm>
          <a:off x="325114" y="145010"/>
          <a:ext cx="2670249" cy="8038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fa-IR" sz="1800" b="1" kern="1200" dirty="0" smtClean="0">
              <a:effectLst/>
              <a:latin typeface="Calibri" pitchFamily="34" charset="0"/>
              <a:cs typeface="B Roya" panose="00000400000000000000" pitchFamily="2" charset="-78"/>
            </a:rPr>
            <a:t>هزينه سرمايه گذاري</a:t>
          </a:r>
        </a:p>
        <a:p>
          <a:pPr lvl="0" algn="ctr" defTabSz="800100">
            <a:lnSpc>
              <a:spcPct val="100000"/>
            </a:lnSpc>
            <a:spcBef>
              <a:spcPct val="0"/>
            </a:spcBef>
            <a:spcAft>
              <a:spcPts val="0"/>
            </a:spcAft>
          </a:pPr>
          <a:r>
            <a:rPr lang="en-US" sz="1800" b="1" kern="1200" dirty="0" smtClean="0">
              <a:effectLst/>
              <a:latin typeface="Calibri" pitchFamily="34" charset="0"/>
              <a:cs typeface="B Roya" panose="00000400000000000000" pitchFamily="2" charset="-78"/>
            </a:rPr>
            <a:t>(Investment Cost)</a:t>
          </a:r>
          <a:endParaRPr lang="en-US" sz="1800" b="1" kern="1200" dirty="0">
            <a:effectLst/>
            <a:latin typeface="Calibri" pitchFamily="34" charset="0"/>
            <a:cs typeface="B Roya" panose="00000400000000000000" pitchFamily="2" charset="-78"/>
          </a:endParaRPr>
        </a:p>
      </dsp:txBody>
      <dsp:txXfrm>
        <a:off x="348659" y="168555"/>
        <a:ext cx="2623159" cy="756796"/>
      </dsp:txXfrm>
    </dsp:sp>
    <dsp:sp modelId="{D6E2A940-1DC1-4817-97E1-AB36FC7A1F7E}">
      <dsp:nvSpPr>
        <dsp:cNvPr id="0" name=""/>
        <dsp:cNvSpPr/>
      </dsp:nvSpPr>
      <dsp:spPr>
        <a:xfrm rot="11891664">
          <a:off x="2985684" y="1726145"/>
          <a:ext cx="1393027" cy="75146"/>
        </a:xfrm>
        <a:custGeom>
          <a:avLst/>
          <a:gdLst/>
          <a:ahLst/>
          <a:cxnLst/>
          <a:rect l="0" t="0" r="0" b="0"/>
          <a:pathLst>
            <a:path>
              <a:moveTo>
                <a:pt x="0" y="37573"/>
              </a:moveTo>
              <a:lnTo>
                <a:pt x="1393027"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7372" y="1728893"/>
        <a:ext cx="69651" cy="69651"/>
      </dsp:txXfrm>
    </dsp:sp>
    <dsp:sp modelId="{8F935068-27E5-473A-AA92-CE3DF93D6EB2}">
      <dsp:nvSpPr>
        <dsp:cNvPr id="0" name=""/>
        <dsp:cNvSpPr/>
      </dsp:nvSpPr>
      <dsp:spPr>
        <a:xfrm>
          <a:off x="350258" y="1144294"/>
          <a:ext cx="2670249" cy="8038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effectLst/>
              <a:latin typeface="Calibri" pitchFamily="34" charset="0"/>
              <a:cs typeface="B Roya" panose="00000400000000000000" pitchFamily="2" charset="-78"/>
            </a:rPr>
            <a:t>هزينه توليد</a:t>
          </a:r>
          <a:endParaRPr lang="en-US" sz="1900" b="1" kern="1200" dirty="0" smtClean="0">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effectLst/>
              <a:latin typeface="Calibri" pitchFamily="34" charset="0"/>
              <a:cs typeface="B Roya" panose="00000400000000000000" pitchFamily="2" charset="-78"/>
            </a:rPr>
            <a:t>(Production Cost)</a:t>
          </a:r>
          <a:endParaRPr lang="en-US" sz="1900" kern="1200" dirty="0">
            <a:cs typeface="B Roya" panose="00000400000000000000" pitchFamily="2" charset="-78"/>
          </a:endParaRPr>
        </a:p>
      </dsp:txBody>
      <dsp:txXfrm>
        <a:off x="373803" y="1167839"/>
        <a:ext cx="2623159" cy="756796"/>
      </dsp:txXfrm>
    </dsp:sp>
    <dsp:sp modelId="{1D89C43A-6153-4D33-BBBF-7F05E23654F1}">
      <dsp:nvSpPr>
        <dsp:cNvPr id="0" name=""/>
        <dsp:cNvSpPr/>
      </dsp:nvSpPr>
      <dsp:spPr>
        <a:xfrm rot="9300092">
          <a:off x="2952112" y="2252156"/>
          <a:ext cx="1460169" cy="75146"/>
        </a:xfrm>
        <a:custGeom>
          <a:avLst/>
          <a:gdLst/>
          <a:ahLst/>
          <a:cxnLst/>
          <a:rect l="0" t="0" r="0" b="0"/>
          <a:pathLst>
            <a:path>
              <a:moveTo>
                <a:pt x="0" y="37573"/>
              </a:moveTo>
              <a:lnTo>
                <a:pt x="1460169"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5693" y="2253225"/>
        <a:ext cx="73008" cy="73008"/>
      </dsp:txXfrm>
    </dsp:sp>
    <dsp:sp modelId="{BABD4E9A-1F39-45E6-A643-CCDE532BC096}">
      <dsp:nvSpPr>
        <dsp:cNvPr id="0" name=""/>
        <dsp:cNvSpPr/>
      </dsp:nvSpPr>
      <dsp:spPr>
        <a:xfrm>
          <a:off x="350258" y="2196315"/>
          <a:ext cx="2670249" cy="8038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effectLst/>
              <a:latin typeface="Calibri" pitchFamily="34" charset="0"/>
              <a:cs typeface="B Roya" panose="00000400000000000000" pitchFamily="2" charset="-78"/>
            </a:rPr>
            <a:t>مدل درآمد</a:t>
          </a:r>
          <a:endParaRPr lang="en-US" sz="1900" b="1" kern="1200" dirty="0" smtClean="0">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effectLst/>
              <a:latin typeface="Calibri" pitchFamily="34" charset="0"/>
              <a:cs typeface="B Roya" panose="00000400000000000000" pitchFamily="2" charset="-78"/>
            </a:rPr>
            <a:t>(Revenue Model)</a:t>
          </a:r>
        </a:p>
      </dsp:txBody>
      <dsp:txXfrm>
        <a:off x="373803" y="2219860"/>
        <a:ext cx="2623159" cy="756796"/>
      </dsp:txXfrm>
    </dsp:sp>
    <dsp:sp modelId="{4EB9B0A9-AE9D-4F5D-B75C-EF85C52C82B4}">
      <dsp:nvSpPr>
        <dsp:cNvPr id="0" name=""/>
        <dsp:cNvSpPr/>
      </dsp:nvSpPr>
      <dsp:spPr>
        <a:xfrm rot="7830955">
          <a:off x="2631755" y="2732642"/>
          <a:ext cx="2075740" cy="75146"/>
        </a:xfrm>
        <a:custGeom>
          <a:avLst/>
          <a:gdLst/>
          <a:ahLst/>
          <a:cxnLst/>
          <a:rect l="0" t="0" r="0" b="0"/>
          <a:pathLst>
            <a:path>
              <a:moveTo>
                <a:pt x="0" y="37573"/>
              </a:moveTo>
              <a:lnTo>
                <a:pt x="2075740"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17732" y="2718321"/>
        <a:ext cx="103787" cy="103787"/>
      </dsp:txXfrm>
    </dsp:sp>
    <dsp:sp modelId="{4C7E9356-1CBA-44FF-97B9-0FF2FDE51897}">
      <dsp:nvSpPr>
        <dsp:cNvPr id="0" name=""/>
        <dsp:cNvSpPr/>
      </dsp:nvSpPr>
      <dsp:spPr>
        <a:xfrm>
          <a:off x="325114" y="3157287"/>
          <a:ext cx="2670249" cy="8038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effectLst/>
              <a:latin typeface="Calibri" pitchFamily="34" charset="0"/>
              <a:cs typeface="B Roya" panose="00000400000000000000" pitchFamily="2" charset="-78"/>
            </a:rPr>
            <a:t>تامين سرمايه</a:t>
          </a:r>
          <a:endParaRPr lang="en-US" sz="2200" b="1" kern="1200" dirty="0" smtClean="0">
            <a:effectLst/>
            <a:latin typeface="Calibri" pitchFamily="34" charset="0"/>
            <a:cs typeface="B Roya" panose="00000400000000000000" pitchFamily="2" charset="-78"/>
          </a:endParaRPr>
        </a:p>
      </dsp:txBody>
      <dsp:txXfrm>
        <a:off x="348659" y="3180832"/>
        <a:ext cx="2623159" cy="756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1EB9-F0E3-451F-8E16-679855683551}">
      <dsp:nvSpPr>
        <dsp:cNvPr id="0" name=""/>
        <dsp:cNvSpPr/>
      </dsp:nvSpPr>
      <dsp:spPr>
        <a:xfrm>
          <a:off x="4343887" y="1523550"/>
          <a:ext cx="3002053" cy="9152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effectLst>
                <a:outerShdw blurRad="38100" dist="38100" dir="2700000" algn="tl">
                  <a:srgbClr val="000000">
                    <a:alpha val="43137"/>
                  </a:srgbClr>
                </a:outerShdw>
              </a:effectLst>
              <a:cs typeface="B Roya" panose="00000400000000000000" pitchFamily="2" charset="-78"/>
            </a:rPr>
            <a:t>ساختار مالي طرح</a:t>
          </a:r>
          <a:endParaRPr lang="en-US" sz="2400" kern="1200" dirty="0">
            <a:effectLst>
              <a:outerShdw blurRad="38100" dist="38100" dir="2700000" algn="tl">
                <a:srgbClr val="000000">
                  <a:alpha val="43137"/>
                </a:srgbClr>
              </a:outerShdw>
            </a:effectLst>
            <a:cs typeface="B Roya" panose="00000400000000000000" pitchFamily="2" charset="-78"/>
          </a:endParaRPr>
        </a:p>
      </dsp:txBody>
      <dsp:txXfrm>
        <a:off x="4370695" y="1550358"/>
        <a:ext cx="2948437" cy="861683"/>
      </dsp:txXfrm>
    </dsp:sp>
    <dsp:sp modelId="{4CA98B39-0D5F-4D8B-9950-9FEC99708ED3}">
      <dsp:nvSpPr>
        <dsp:cNvPr id="0" name=""/>
        <dsp:cNvSpPr/>
      </dsp:nvSpPr>
      <dsp:spPr>
        <a:xfrm rot="13605865">
          <a:off x="2685301" y="1226503"/>
          <a:ext cx="1968648" cy="75146"/>
        </a:xfrm>
        <a:custGeom>
          <a:avLst/>
          <a:gdLst/>
          <a:ahLst/>
          <a:cxnLst/>
          <a:rect l="0" t="0" r="0" b="0"/>
          <a:pathLst>
            <a:path>
              <a:moveTo>
                <a:pt x="0" y="37573"/>
              </a:moveTo>
              <a:lnTo>
                <a:pt x="1968648"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cs typeface="B Roya" panose="00000400000000000000" pitchFamily="2" charset="-78"/>
          </a:endParaRPr>
        </a:p>
      </dsp:txBody>
      <dsp:txXfrm rot="10800000">
        <a:off x="3620409" y="1214860"/>
        <a:ext cx="98432" cy="98432"/>
      </dsp:txXfrm>
    </dsp:sp>
    <dsp:sp modelId="{432B9C9F-F8B0-4C8E-90B5-76CC93DE3A50}">
      <dsp:nvSpPr>
        <dsp:cNvPr id="0" name=""/>
        <dsp:cNvSpPr/>
      </dsp:nvSpPr>
      <dsp:spPr>
        <a:xfrm>
          <a:off x="325114" y="145010"/>
          <a:ext cx="2670249" cy="803886"/>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fa-IR" sz="1800" b="1" kern="1200" dirty="0" smtClean="0">
              <a:effectLst/>
              <a:latin typeface="Calibri" pitchFamily="34" charset="0"/>
              <a:cs typeface="B Roya" panose="00000400000000000000" pitchFamily="2" charset="-78"/>
            </a:rPr>
            <a:t>هزينه سرمايه گذاري</a:t>
          </a:r>
        </a:p>
        <a:p>
          <a:pPr lvl="0" algn="ctr" defTabSz="800100">
            <a:lnSpc>
              <a:spcPct val="100000"/>
            </a:lnSpc>
            <a:spcBef>
              <a:spcPct val="0"/>
            </a:spcBef>
            <a:spcAft>
              <a:spcPts val="0"/>
            </a:spcAft>
          </a:pPr>
          <a:r>
            <a:rPr lang="en-US" sz="1800" b="1" kern="1200" dirty="0" smtClean="0">
              <a:effectLst/>
              <a:latin typeface="Calibri" pitchFamily="34" charset="0"/>
              <a:cs typeface="B Roya" panose="00000400000000000000" pitchFamily="2" charset="-78"/>
            </a:rPr>
            <a:t>(Investment Cost)</a:t>
          </a:r>
          <a:endParaRPr lang="en-US" sz="1800" b="1" kern="1200" dirty="0">
            <a:effectLst/>
            <a:latin typeface="Calibri" pitchFamily="34" charset="0"/>
            <a:cs typeface="B Roya" panose="00000400000000000000" pitchFamily="2" charset="-78"/>
          </a:endParaRPr>
        </a:p>
      </dsp:txBody>
      <dsp:txXfrm>
        <a:off x="348659" y="168555"/>
        <a:ext cx="2623159" cy="756796"/>
      </dsp:txXfrm>
    </dsp:sp>
    <dsp:sp modelId="{D6E2A940-1DC1-4817-97E1-AB36FC7A1F7E}">
      <dsp:nvSpPr>
        <dsp:cNvPr id="0" name=""/>
        <dsp:cNvSpPr/>
      </dsp:nvSpPr>
      <dsp:spPr>
        <a:xfrm rot="11891664">
          <a:off x="2985684" y="1726145"/>
          <a:ext cx="1393027" cy="75146"/>
        </a:xfrm>
        <a:custGeom>
          <a:avLst/>
          <a:gdLst/>
          <a:ahLst/>
          <a:cxnLst/>
          <a:rect l="0" t="0" r="0" b="0"/>
          <a:pathLst>
            <a:path>
              <a:moveTo>
                <a:pt x="0" y="37573"/>
              </a:moveTo>
              <a:lnTo>
                <a:pt x="1393027"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cs typeface="B Roya" panose="00000400000000000000" pitchFamily="2" charset="-78"/>
          </a:endParaRPr>
        </a:p>
      </dsp:txBody>
      <dsp:txXfrm rot="10800000">
        <a:off x="3647372" y="1728893"/>
        <a:ext cx="69651" cy="69651"/>
      </dsp:txXfrm>
    </dsp:sp>
    <dsp:sp modelId="{8F935068-27E5-473A-AA92-CE3DF93D6EB2}">
      <dsp:nvSpPr>
        <dsp:cNvPr id="0" name=""/>
        <dsp:cNvSpPr/>
      </dsp:nvSpPr>
      <dsp:spPr>
        <a:xfrm>
          <a:off x="350258" y="1144294"/>
          <a:ext cx="2670249" cy="803886"/>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fa-IR" sz="1800" b="1" kern="1200" dirty="0" smtClean="0">
              <a:solidFill>
                <a:schemeClr val="bg1">
                  <a:lumMod val="50000"/>
                </a:schemeClr>
              </a:solidFill>
              <a:effectLst/>
              <a:latin typeface="Calibri" pitchFamily="34" charset="0"/>
              <a:cs typeface="B Roya" panose="00000400000000000000" pitchFamily="2" charset="-78"/>
            </a:rPr>
            <a:t>هزينه توليد</a:t>
          </a:r>
          <a:endParaRPr lang="en-US" sz="1800" b="1" kern="1200" dirty="0" smtClean="0">
            <a:solidFill>
              <a:schemeClr val="bg1">
                <a:lumMod val="50000"/>
              </a:schemeClr>
            </a:solidFill>
            <a:effectLst/>
            <a:latin typeface="Calibri" pitchFamily="34" charset="0"/>
            <a:cs typeface="B Roya" panose="00000400000000000000" pitchFamily="2" charset="-78"/>
          </a:endParaRPr>
        </a:p>
        <a:p>
          <a:pPr lvl="0" algn="ctr" defTabSz="800100">
            <a:lnSpc>
              <a:spcPct val="100000"/>
            </a:lnSpc>
            <a:spcBef>
              <a:spcPct val="0"/>
            </a:spcBef>
            <a:spcAft>
              <a:spcPts val="0"/>
            </a:spcAft>
          </a:pPr>
          <a:r>
            <a:rPr lang="en-US" sz="1800" b="1" kern="1200" dirty="0" smtClean="0">
              <a:solidFill>
                <a:schemeClr val="bg1">
                  <a:lumMod val="50000"/>
                </a:schemeClr>
              </a:solidFill>
              <a:effectLst/>
              <a:latin typeface="Calibri" pitchFamily="34" charset="0"/>
              <a:cs typeface="B Roya" panose="00000400000000000000" pitchFamily="2" charset="-78"/>
            </a:rPr>
            <a:t>(Production Cost)</a:t>
          </a:r>
          <a:endParaRPr lang="en-US" sz="1800" kern="1200" dirty="0">
            <a:solidFill>
              <a:schemeClr val="bg1">
                <a:lumMod val="50000"/>
              </a:schemeClr>
            </a:solidFill>
            <a:cs typeface="B Roya" panose="00000400000000000000" pitchFamily="2" charset="-78"/>
          </a:endParaRPr>
        </a:p>
      </dsp:txBody>
      <dsp:txXfrm>
        <a:off x="373803" y="1167839"/>
        <a:ext cx="2623159" cy="756796"/>
      </dsp:txXfrm>
    </dsp:sp>
    <dsp:sp modelId="{1D89C43A-6153-4D33-BBBF-7F05E23654F1}">
      <dsp:nvSpPr>
        <dsp:cNvPr id="0" name=""/>
        <dsp:cNvSpPr/>
      </dsp:nvSpPr>
      <dsp:spPr>
        <a:xfrm rot="9300092">
          <a:off x="2952112" y="2252156"/>
          <a:ext cx="1460169" cy="75146"/>
        </a:xfrm>
        <a:custGeom>
          <a:avLst/>
          <a:gdLst/>
          <a:ahLst/>
          <a:cxnLst/>
          <a:rect l="0" t="0" r="0" b="0"/>
          <a:pathLst>
            <a:path>
              <a:moveTo>
                <a:pt x="0" y="37573"/>
              </a:moveTo>
              <a:lnTo>
                <a:pt x="1460169"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cs typeface="B Roya" panose="00000400000000000000" pitchFamily="2" charset="-78"/>
          </a:endParaRPr>
        </a:p>
      </dsp:txBody>
      <dsp:txXfrm rot="10800000">
        <a:off x="3645693" y="2253225"/>
        <a:ext cx="73008" cy="73008"/>
      </dsp:txXfrm>
    </dsp:sp>
    <dsp:sp modelId="{BABD4E9A-1F39-45E6-A643-CCDE532BC096}">
      <dsp:nvSpPr>
        <dsp:cNvPr id="0" name=""/>
        <dsp:cNvSpPr/>
      </dsp:nvSpPr>
      <dsp:spPr>
        <a:xfrm>
          <a:off x="350258" y="2196315"/>
          <a:ext cx="2670249" cy="803886"/>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fa-IR" sz="1800" b="1" kern="1200" dirty="0" smtClean="0">
              <a:solidFill>
                <a:schemeClr val="bg1">
                  <a:lumMod val="50000"/>
                </a:schemeClr>
              </a:solidFill>
              <a:effectLst/>
              <a:latin typeface="Calibri" pitchFamily="34" charset="0"/>
              <a:cs typeface="B Roya" panose="00000400000000000000" pitchFamily="2" charset="-78"/>
            </a:rPr>
            <a:t>مدل درآمد</a:t>
          </a:r>
          <a:endParaRPr lang="en-US" sz="1800" b="1" kern="1200" dirty="0" smtClean="0">
            <a:solidFill>
              <a:schemeClr val="bg1">
                <a:lumMod val="50000"/>
              </a:schemeClr>
            </a:solidFill>
            <a:effectLst/>
            <a:latin typeface="Calibri" pitchFamily="34" charset="0"/>
            <a:cs typeface="B Roya" panose="00000400000000000000" pitchFamily="2" charset="-78"/>
          </a:endParaRPr>
        </a:p>
        <a:p>
          <a:pPr lvl="0" algn="ctr" defTabSz="800100">
            <a:lnSpc>
              <a:spcPct val="100000"/>
            </a:lnSpc>
            <a:spcBef>
              <a:spcPct val="0"/>
            </a:spcBef>
            <a:spcAft>
              <a:spcPts val="0"/>
            </a:spcAft>
          </a:pPr>
          <a:r>
            <a:rPr lang="en-US" sz="1800" b="1" kern="1200" dirty="0" smtClean="0">
              <a:solidFill>
                <a:schemeClr val="bg1">
                  <a:lumMod val="50000"/>
                </a:schemeClr>
              </a:solidFill>
              <a:effectLst/>
              <a:latin typeface="Calibri" pitchFamily="34" charset="0"/>
              <a:cs typeface="B Roya" panose="00000400000000000000" pitchFamily="2" charset="-78"/>
            </a:rPr>
            <a:t>(Revenue Model)</a:t>
          </a:r>
        </a:p>
      </dsp:txBody>
      <dsp:txXfrm>
        <a:off x="373803" y="2219860"/>
        <a:ext cx="2623159" cy="756796"/>
      </dsp:txXfrm>
    </dsp:sp>
    <dsp:sp modelId="{4EB9B0A9-AE9D-4F5D-B75C-EF85C52C82B4}">
      <dsp:nvSpPr>
        <dsp:cNvPr id="0" name=""/>
        <dsp:cNvSpPr/>
      </dsp:nvSpPr>
      <dsp:spPr>
        <a:xfrm rot="7830955">
          <a:off x="2631755" y="2732642"/>
          <a:ext cx="2075740" cy="75146"/>
        </a:xfrm>
        <a:custGeom>
          <a:avLst/>
          <a:gdLst/>
          <a:ahLst/>
          <a:cxnLst/>
          <a:rect l="0" t="0" r="0" b="0"/>
          <a:pathLst>
            <a:path>
              <a:moveTo>
                <a:pt x="0" y="37573"/>
              </a:moveTo>
              <a:lnTo>
                <a:pt x="2075740" y="3757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n-US" sz="1800" kern="1200">
            <a:cs typeface="B Roya" panose="00000400000000000000" pitchFamily="2" charset="-78"/>
          </a:endParaRPr>
        </a:p>
      </dsp:txBody>
      <dsp:txXfrm rot="10800000">
        <a:off x="3617732" y="2718321"/>
        <a:ext cx="103787" cy="103787"/>
      </dsp:txXfrm>
    </dsp:sp>
    <dsp:sp modelId="{4C7E9356-1CBA-44FF-97B9-0FF2FDE51897}">
      <dsp:nvSpPr>
        <dsp:cNvPr id="0" name=""/>
        <dsp:cNvSpPr/>
      </dsp:nvSpPr>
      <dsp:spPr>
        <a:xfrm>
          <a:off x="325114" y="3157287"/>
          <a:ext cx="2670249" cy="803886"/>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fa-IR" sz="1800" b="1" kern="1200" dirty="0" smtClean="0">
              <a:solidFill>
                <a:schemeClr val="bg1">
                  <a:lumMod val="50000"/>
                </a:schemeClr>
              </a:solidFill>
              <a:effectLst/>
              <a:latin typeface="Calibri" pitchFamily="34" charset="0"/>
              <a:cs typeface="B Roya" panose="00000400000000000000" pitchFamily="2" charset="-78"/>
            </a:rPr>
            <a:t>تامين سرمايه</a:t>
          </a:r>
          <a:endParaRPr lang="en-US" sz="1800" b="1" kern="1200" dirty="0" smtClean="0">
            <a:solidFill>
              <a:schemeClr val="bg1">
                <a:lumMod val="50000"/>
              </a:schemeClr>
            </a:solidFill>
            <a:effectLst/>
            <a:latin typeface="Calibri" pitchFamily="34" charset="0"/>
            <a:cs typeface="B Roya" panose="00000400000000000000" pitchFamily="2" charset="-78"/>
          </a:endParaRPr>
        </a:p>
      </dsp:txBody>
      <dsp:txXfrm>
        <a:off x="348659" y="3180832"/>
        <a:ext cx="2623159" cy="756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1EB9-F0E3-451F-8E16-679855683551}">
      <dsp:nvSpPr>
        <dsp:cNvPr id="0" name=""/>
        <dsp:cNvSpPr/>
      </dsp:nvSpPr>
      <dsp:spPr>
        <a:xfrm>
          <a:off x="4343403" y="1523997"/>
          <a:ext cx="2999122" cy="91440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kern="1200" dirty="0">
            <a:effectLst>
              <a:outerShdw blurRad="38100" dist="38100" dir="2700000" algn="tl">
                <a:srgbClr val="000000">
                  <a:alpha val="43137"/>
                </a:srgbClr>
              </a:outerShdw>
            </a:effectLst>
            <a:cs typeface="B Roya" panose="00000400000000000000" pitchFamily="2" charset="-78"/>
          </a:endParaRPr>
        </a:p>
      </dsp:txBody>
      <dsp:txXfrm>
        <a:off x="4370185" y="1550779"/>
        <a:ext cx="2945558" cy="860841"/>
      </dsp:txXfrm>
    </dsp:sp>
    <dsp:sp modelId="{4CA98B39-0D5F-4D8B-9950-9FEC99708ED3}">
      <dsp:nvSpPr>
        <dsp:cNvPr id="0" name=""/>
        <dsp:cNvSpPr/>
      </dsp:nvSpPr>
      <dsp:spPr>
        <a:xfrm rot="13605865">
          <a:off x="2686436" y="1227240"/>
          <a:ext cx="1966726" cy="75073"/>
        </a:xfrm>
        <a:custGeom>
          <a:avLst/>
          <a:gdLst/>
          <a:ahLst/>
          <a:cxnLst/>
          <a:rect l="0" t="0" r="0" b="0"/>
          <a:pathLst>
            <a:path>
              <a:moveTo>
                <a:pt x="0" y="37536"/>
              </a:moveTo>
              <a:lnTo>
                <a:pt x="1966726"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20631" y="1215609"/>
        <a:ext cx="98336" cy="98336"/>
      </dsp:txXfrm>
    </dsp:sp>
    <dsp:sp modelId="{432B9C9F-F8B0-4C8E-90B5-76CC93DE3A50}">
      <dsp:nvSpPr>
        <dsp:cNvPr id="0" name=""/>
        <dsp:cNvSpPr/>
      </dsp:nvSpPr>
      <dsp:spPr>
        <a:xfrm>
          <a:off x="328554" y="146803"/>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solidFill>
                <a:schemeClr val="bg1">
                  <a:lumMod val="50000"/>
                </a:schemeClr>
              </a:solidFill>
              <a:effectLst/>
              <a:latin typeface="Calibri" pitchFamily="34" charset="0"/>
              <a:cs typeface="B Roya" panose="00000400000000000000" pitchFamily="2" charset="-78"/>
            </a:rPr>
            <a:t>هزينه سرمايه گذاري</a:t>
          </a:r>
        </a:p>
        <a:p>
          <a:pPr lvl="0" algn="ctr" defTabSz="977900">
            <a:lnSpc>
              <a:spcPct val="100000"/>
            </a:lnSpc>
            <a:spcBef>
              <a:spcPct val="0"/>
            </a:spcBef>
            <a:spcAft>
              <a:spcPts val="0"/>
            </a:spcAft>
          </a:pPr>
          <a:r>
            <a:rPr lang="en-US" sz="2200" b="1" kern="1200" dirty="0" smtClean="0">
              <a:solidFill>
                <a:schemeClr val="bg1">
                  <a:lumMod val="50000"/>
                </a:schemeClr>
              </a:solidFill>
              <a:effectLst/>
              <a:latin typeface="Calibri" pitchFamily="34" charset="0"/>
              <a:cs typeface="B Roya" panose="00000400000000000000" pitchFamily="2" charset="-78"/>
            </a:rPr>
            <a:t>(Investment Cost)</a:t>
          </a:r>
          <a:endParaRPr lang="en-US" sz="2200" b="1" kern="1200" dirty="0">
            <a:solidFill>
              <a:schemeClr val="bg1">
                <a:lumMod val="50000"/>
              </a:schemeClr>
            </a:solidFill>
            <a:effectLst/>
            <a:latin typeface="Calibri" pitchFamily="34" charset="0"/>
            <a:cs typeface="B Roya" panose="00000400000000000000" pitchFamily="2" charset="-78"/>
          </a:endParaRPr>
        </a:p>
      </dsp:txBody>
      <dsp:txXfrm>
        <a:off x="352076" y="170325"/>
        <a:ext cx="2620597" cy="756057"/>
      </dsp:txXfrm>
    </dsp:sp>
    <dsp:sp modelId="{A7D90F50-D9B4-4671-AAB1-D9FB764BD9B3}">
      <dsp:nvSpPr>
        <dsp:cNvPr id="0" name=""/>
        <dsp:cNvSpPr/>
      </dsp:nvSpPr>
      <dsp:spPr>
        <a:xfrm rot="11749490">
          <a:off x="2969661" y="1752737"/>
          <a:ext cx="1400277" cy="75073"/>
        </a:xfrm>
        <a:custGeom>
          <a:avLst/>
          <a:gdLst/>
          <a:ahLst/>
          <a:cxnLst/>
          <a:rect l="0" t="0" r="0" b="0"/>
          <a:pathLst>
            <a:path>
              <a:moveTo>
                <a:pt x="0" y="37536"/>
              </a:moveTo>
              <a:lnTo>
                <a:pt x="1400277"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34793" y="1755267"/>
        <a:ext cx="70013" cy="70013"/>
      </dsp:txXfrm>
    </dsp:sp>
    <dsp:sp modelId="{73C431C8-33E1-4E2C-B58D-E49C8885043D}">
      <dsp:nvSpPr>
        <dsp:cNvPr id="0" name=""/>
        <dsp:cNvSpPr/>
      </dsp:nvSpPr>
      <dsp:spPr>
        <a:xfrm>
          <a:off x="328554" y="1197797"/>
          <a:ext cx="2667641" cy="8031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effectLst/>
              <a:latin typeface="Calibri" pitchFamily="34" charset="0"/>
              <a:cs typeface="B Roya" panose="00000400000000000000" pitchFamily="2" charset="-78"/>
            </a:rPr>
            <a:t>هزينه توليد</a:t>
          </a:r>
          <a:endParaRPr lang="en-US" sz="2200" b="1" kern="1200" dirty="0" smtClean="0">
            <a:effectLst/>
            <a:latin typeface="Calibri" pitchFamily="34" charset="0"/>
            <a:cs typeface="B Roya" panose="00000400000000000000" pitchFamily="2" charset="-78"/>
          </a:endParaRPr>
        </a:p>
        <a:p>
          <a:pPr lvl="0" algn="ctr" defTabSz="977900">
            <a:lnSpc>
              <a:spcPct val="100000"/>
            </a:lnSpc>
            <a:spcBef>
              <a:spcPct val="0"/>
            </a:spcBef>
            <a:spcAft>
              <a:spcPts val="0"/>
            </a:spcAft>
          </a:pPr>
          <a:r>
            <a:rPr lang="en-US" sz="2200" b="1" kern="1200" dirty="0" smtClean="0">
              <a:effectLst/>
              <a:latin typeface="Calibri" pitchFamily="34" charset="0"/>
              <a:cs typeface="B Roya" panose="00000400000000000000" pitchFamily="2" charset="-78"/>
            </a:rPr>
            <a:t>(Production Cost)</a:t>
          </a:r>
          <a:endParaRPr lang="en-US" sz="2200" b="1" kern="1200" dirty="0">
            <a:effectLst/>
            <a:latin typeface="Calibri" pitchFamily="34" charset="0"/>
            <a:cs typeface="B Roya" panose="00000400000000000000" pitchFamily="2" charset="-78"/>
          </a:endParaRPr>
        </a:p>
      </dsp:txBody>
      <dsp:txXfrm>
        <a:off x="352076" y="1221319"/>
        <a:ext cx="2620597" cy="756057"/>
      </dsp:txXfrm>
    </dsp:sp>
    <dsp:sp modelId="{1D89C43A-6153-4D33-BBBF-7F05E23654F1}">
      <dsp:nvSpPr>
        <dsp:cNvPr id="0" name=""/>
        <dsp:cNvSpPr/>
      </dsp:nvSpPr>
      <dsp:spPr>
        <a:xfrm rot="9300092">
          <a:off x="2952987" y="2251891"/>
          <a:ext cx="1458743" cy="75073"/>
        </a:xfrm>
        <a:custGeom>
          <a:avLst/>
          <a:gdLst/>
          <a:ahLst/>
          <a:cxnLst/>
          <a:rect l="0" t="0" r="0" b="0"/>
          <a:pathLst>
            <a:path>
              <a:moveTo>
                <a:pt x="0" y="37536"/>
              </a:moveTo>
              <a:lnTo>
                <a:pt x="145874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5891" y="2252959"/>
        <a:ext cx="72937" cy="72937"/>
      </dsp:txXfrm>
    </dsp:sp>
    <dsp:sp modelId="{BABD4E9A-1F39-45E6-A643-CCDE532BC096}">
      <dsp:nvSpPr>
        <dsp:cNvPr id="0" name=""/>
        <dsp:cNvSpPr/>
      </dsp:nvSpPr>
      <dsp:spPr>
        <a:xfrm>
          <a:off x="353674" y="2196105"/>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solidFill>
                <a:schemeClr val="bg1">
                  <a:lumMod val="50000"/>
                </a:schemeClr>
              </a:solidFill>
              <a:effectLst/>
              <a:latin typeface="Calibri" pitchFamily="34" charset="0"/>
              <a:cs typeface="B Roya" panose="00000400000000000000" pitchFamily="2" charset="-78"/>
            </a:rPr>
            <a:t>مدل درآمد</a:t>
          </a:r>
          <a:endParaRPr lang="en-US" sz="1900" b="1" kern="1200" dirty="0" smtClean="0">
            <a:solidFill>
              <a:schemeClr val="bg1">
                <a:lumMod val="50000"/>
              </a:schemeClr>
            </a:solidFill>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solidFill>
                <a:schemeClr val="bg1">
                  <a:lumMod val="50000"/>
                </a:schemeClr>
              </a:solidFill>
              <a:effectLst/>
              <a:latin typeface="Calibri" pitchFamily="34" charset="0"/>
              <a:cs typeface="B Roya" panose="00000400000000000000" pitchFamily="2" charset="-78"/>
            </a:rPr>
            <a:t>(Revenue Model)</a:t>
          </a:r>
        </a:p>
      </dsp:txBody>
      <dsp:txXfrm>
        <a:off x="377196" y="2219627"/>
        <a:ext cx="2620597" cy="756057"/>
      </dsp:txXfrm>
    </dsp:sp>
    <dsp:sp modelId="{4EB9B0A9-AE9D-4F5D-B75C-EF85C52C82B4}">
      <dsp:nvSpPr>
        <dsp:cNvPr id="0" name=""/>
        <dsp:cNvSpPr/>
      </dsp:nvSpPr>
      <dsp:spPr>
        <a:xfrm rot="7830955">
          <a:off x="2632943" y="2731908"/>
          <a:ext cx="2073713" cy="75073"/>
        </a:xfrm>
        <a:custGeom>
          <a:avLst/>
          <a:gdLst/>
          <a:ahLst/>
          <a:cxnLst/>
          <a:rect l="0" t="0" r="0" b="0"/>
          <a:pathLst>
            <a:path>
              <a:moveTo>
                <a:pt x="0" y="37536"/>
              </a:moveTo>
              <a:lnTo>
                <a:pt x="207371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17957" y="2717602"/>
        <a:ext cx="103685" cy="103685"/>
      </dsp:txXfrm>
    </dsp:sp>
    <dsp:sp modelId="{4C7E9356-1CBA-44FF-97B9-0FF2FDE51897}">
      <dsp:nvSpPr>
        <dsp:cNvPr id="0" name=""/>
        <dsp:cNvSpPr/>
      </dsp:nvSpPr>
      <dsp:spPr>
        <a:xfrm>
          <a:off x="328554" y="3156139"/>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solidFill>
                <a:schemeClr val="bg1">
                  <a:lumMod val="50000"/>
                </a:schemeClr>
              </a:solidFill>
              <a:effectLst/>
              <a:latin typeface="Calibri" pitchFamily="34" charset="0"/>
              <a:cs typeface="B Roya" panose="00000400000000000000" pitchFamily="2" charset="-78"/>
            </a:rPr>
            <a:t>تامين سرمايه</a:t>
          </a:r>
          <a:endParaRPr lang="en-US" sz="2200" b="1" kern="1200" dirty="0" smtClean="0">
            <a:solidFill>
              <a:schemeClr val="bg1">
                <a:lumMod val="50000"/>
              </a:schemeClr>
            </a:solidFill>
            <a:effectLst/>
            <a:latin typeface="Calibri" pitchFamily="34" charset="0"/>
            <a:cs typeface="B Roya" panose="00000400000000000000" pitchFamily="2" charset="-78"/>
          </a:endParaRPr>
        </a:p>
      </dsp:txBody>
      <dsp:txXfrm>
        <a:off x="352076" y="3179661"/>
        <a:ext cx="2620597" cy="756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1EB9-F0E3-451F-8E16-679855683551}">
      <dsp:nvSpPr>
        <dsp:cNvPr id="0" name=""/>
        <dsp:cNvSpPr/>
      </dsp:nvSpPr>
      <dsp:spPr>
        <a:xfrm>
          <a:off x="4343403" y="1523997"/>
          <a:ext cx="2999122" cy="91440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kern="1200" dirty="0">
            <a:effectLst>
              <a:outerShdw blurRad="38100" dist="38100" dir="2700000" algn="tl">
                <a:srgbClr val="000000">
                  <a:alpha val="43137"/>
                </a:srgbClr>
              </a:outerShdw>
            </a:effectLst>
            <a:cs typeface="B Roya" panose="00000400000000000000" pitchFamily="2" charset="-78"/>
          </a:endParaRPr>
        </a:p>
      </dsp:txBody>
      <dsp:txXfrm>
        <a:off x="4370185" y="1550779"/>
        <a:ext cx="2945558" cy="860841"/>
      </dsp:txXfrm>
    </dsp:sp>
    <dsp:sp modelId="{4CA98B39-0D5F-4D8B-9950-9FEC99708ED3}">
      <dsp:nvSpPr>
        <dsp:cNvPr id="0" name=""/>
        <dsp:cNvSpPr/>
      </dsp:nvSpPr>
      <dsp:spPr>
        <a:xfrm rot="13605865">
          <a:off x="2686436" y="1227240"/>
          <a:ext cx="1966726" cy="75073"/>
        </a:xfrm>
        <a:custGeom>
          <a:avLst/>
          <a:gdLst/>
          <a:ahLst/>
          <a:cxnLst/>
          <a:rect l="0" t="0" r="0" b="0"/>
          <a:pathLst>
            <a:path>
              <a:moveTo>
                <a:pt x="0" y="37536"/>
              </a:moveTo>
              <a:lnTo>
                <a:pt x="1966726"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20631" y="1215609"/>
        <a:ext cx="98336" cy="98336"/>
      </dsp:txXfrm>
    </dsp:sp>
    <dsp:sp modelId="{432B9C9F-F8B0-4C8E-90B5-76CC93DE3A50}">
      <dsp:nvSpPr>
        <dsp:cNvPr id="0" name=""/>
        <dsp:cNvSpPr/>
      </dsp:nvSpPr>
      <dsp:spPr>
        <a:xfrm>
          <a:off x="328554" y="146803"/>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solidFill>
                <a:schemeClr val="bg1">
                  <a:lumMod val="50000"/>
                </a:schemeClr>
              </a:solidFill>
              <a:effectLst/>
              <a:latin typeface="Calibri" pitchFamily="34" charset="0"/>
              <a:cs typeface="B Roya" panose="00000400000000000000" pitchFamily="2" charset="-78"/>
            </a:rPr>
            <a:t>هزينه سرمايه گذاري</a:t>
          </a:r>
        </a:p>
        <a:p>
          <a:pPr lvl="0" algn="ctr" defTabSz="977900">
            <a:lnSpc>
              <a:spcPct val="100000"/>
            </a:lnSpc>
            <a:spcBef>
              <a:spcPct val="0"/>
            </a:spcBef>
            <a:spcAft>
              <a:spcPts val="0"/>
            </a:spcAft>
          </a:pPr>
          <a:r>
            <a:rPr lang="en-US" sz="2200" b="1" kern="1200" dirty="0" smtClean="0">
              <a:solidFill>
                <a:schemeClr val="bg1">
                  <a:lumMod val="50000"/>
                </a:schemeClr>
              </a:solidFill>
              <a:effectLst/>
              <a:latin typeface="Calibri" pitchFamily="34" charset="0"/>
              <a:cs typeface="B Roya" panose="00000400000000000000" pitchFamily="2" charset="-78"/>
            </a:rPr>
            <a:t>(Investment Cost)</a:t>
          </a:r>
          <a:endParaRPr lang="en-US" sz="2200" b="1" kern="1200" dirty="0">
            <a:solidFill>
              <a:schemeClr val="bg1">
                <a:lumMod val="50000"/>
              </a:schemeClr>
            </a:solidFill>
            <a:effectLst/>
            <a:latin typeface="Calibri" pitchFamily="34" charset="0"/>
            <a:cs typeface="B Roya" panose="00000400000000000000" pitchFamily="2" charset="-78"/>
          </a:endParaRPr>
        </a:p>
      </dsp:txBody>
      <dsp:txXfrm>
        <a:off x="352076" y="170325"/>
        <a:ext cx="2620597" cy="756057"/>
      </dsp:txXfrm>
    </dsp:sp>
    <dsp:sp modelId="{D6E2A940-1DC1-4817-97E1-AB36FC7A1F7E}">
      <dsp:nvSpPr>
        <dsp:cNvPr id="0" name=""/>
        <dsp:cNvSpPr/>
      </dsp:nvSpPr>
      <dsp:spPr>
        <a:xfrm rot="11891664">
          <a:off x="2986526" y="1726394"/>
          <a:ext cx="1391667" cy="75073"/>
        </a:xfrm>
        <a:custGeom>
          <a:avLst/>
          <a:gdLst/>
          <a:ahLst/>
          <a:cxnLst/>
          <a:rect l="0" t="0" r="0" b="0"/>
          <a:pathLst>
            <a:path>
              <a:moveTo>
                <a:pt x="0" y="37536"/>
              </a:moveTo>
              <a:lnTo>
                <a:pt x="1391667"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7568" y="1729139"/>
        <a:ext cx="69583" cy="69583"/>
      </dsp:txXfrm>
    </dsp:sp>
    <dsp:sp modelId="{8F935068-27E5-473A-AA92-CE3DF93D6EB2}">
      <dsp:nvSpPr>
        <dsp:cNvPr id="0" name=""/>
        <dsp:cNvSpPr/>
      </dsp:nvSpPr>
      <dsp:spPr>
        <a:xfrm>
          <a:off x="353674" y="1145111"/>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solidFill>
                <a:schemeClr val="bg1">
                  <a:lumMod val="50000"/>
                </a:schemeClr>
              </a:solidFill>
              <a:effectLst/>
              <a:latin typeface="Calibri" pitchFamily="34" charset="0"/>
              <a:cs typeface="B Roya" panose="00000400000000000000" pitchFamily="2" charset="-78"/>
            </a:rPr>
            <a:t>هزينه توليد</a:t>
          </a:r>
          <a:endParaRPr lang="en-US" sz="1900" b="1" kern="1200" dirty="0" smtClean="0">
            <a:solidFill>
              <a:schemeClr val="bg1">
                <a:lumMod val="50000"/>
              </a:schemeClr>
            </a:solidFill>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solidFill>
                <a:schemeClr val="bg1">
                  <a:lumMod val="50000"/>
                </a:schemeClr>
              </a:solidFill>
              <a:effectLst/>
              <a:latin typeface="Calibri" pitchFamily="34" charset="0"/>
              <a:cs typeface="B Roya" panose="00000400000000000000" pitchFamily="2" charset="-78"/>
            </a:rPr>
            <a:t>(Production Cost)</a:t>
          </a:r>
          <a:endParaRPr lang="en-US" sz="1900" kern="1200" dirty="0">
            <a:solidFill>
              <a:schemeClr val="bg1">
                <a:lumMod val="50000"/>
              </a:schemeClr>
            </a:solidFill>
            <a:cs typeface="B Roya" panose="00000400000000000000" pitchFamily="2" charset="-78"/>
          </a:endParaRPr>
        </a:p>
      </dsp:txBody>
      <dsp:txXfrm>
        <a:off x="377196" y="1168633"/>
        <a:ext cx="2620597" cy="756057"/>
      </dsp:txXfrm>
    </dsp:sp>
    <dsp:sp modelId="{1D89C43A-6153-4D33-BBBF-7F05E23654F1}">
      <dsp:nvSpPr>
        <dsp:cNvPr id="0" name=""/>
        <dsp:cNvSpPr/>
      </dsp:nvSpPr>
      <dsp:spPr>
        <a:xfrm rot="9300092">
          <a:off x="2952987" y="2251891"/>
          <a:ext cx="1458743" cy="75073"/>
        </a:xfrm>
        <a:custGeom>
          <a:avLst/>
          <a:gdLst/>
          <a:ahLst/>
          <a:cxnLst/>
          <a:rect l="0" t="0" r="0" b="0"/>
          <a:pathLst>
            <a:path>
              <a:moveTo>
                <a:pt x="0" y="37536"/>
              </a:moveTo>
              <a:lnTo>
                <a:pt x="145874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5891" y="2252959"/>
        <a:ext cx="72937" cy="72937"/>
      </dsp:txXfrm>
    </dsp:sp>
    <dsp:sp modelId="{BABD4E9A-1F39-45E6-A643-CCDE532BC096}">
      <dsp:nvSpPr>
        <dsp:cNvPr id="0" name=""/>
        <dsp:cNvSpPr/>
      </dsp:nvSpPr>
      <dsp:spPr>
        <a:xfrm>
          <a:off x="353674" y="2196105"/>
          <a:ext cx="2667641" cy="8031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effectLst/>
              <a:latin typeface="Calibri" pitchFamily="34" charset="0"/>
              <a:cs typeface="B Roya" panose="00000400000000000000" pitchFamily="2" charset="-78"/>
            </a:rPr>
            <a:t>مدل درآمد</a:t>
          </a:r>
          <a:endParaRPr lang="en-US" sz="1900" b="1" kern="1200" dirty="0" smtClean="0">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effectLst/>
              <a:latin typeface="Calibri" pitchFamily="34" charset="0"/>
              <a:cs typeface="B Roya" panose="00000400000000000000" pitchFamily="2" charset="-78"/>
            </a:rPr>
            <a:t>(Revenue Model)</a:t>
          </a:r>
        </a:p>
      </dsp:txBody>
      <dsp:txXfrm>
        <a:off x="377196" y="2219627"/>
        <a:ext cx="2620597" cy="756057"/>
      </dsp:txXfrm>
    </dsp:sp>
    <dsp:sp modelId="{4EB9B0A9-AE9D-4F5D-B75C-EF85C52C82B4}">
      <dsp:nvSpPr>
        <dsp:cNvPr id="0" name=""/>
        <dsp:cNvSpPr/>
      </dsp:nvSpPr>
      <dsp:spPr>
        <a:xfrm rot="7830955">
          <a:off x="2632943" y="2731908"/>
          <a:ext cx="2073713" cy="75073"/>
        </a:xfrm>
        <a:custGeom>
          <a:avLst/>
          <a:gdLst/>
          <a:ahLst/>
          <a:cxnLst/>
          <a:rect l="0" t="0" r="0" b="0"/>
          <a:pathLst>
            <a:path>
              <a:moveTo>
                <a:pt x="0" y="37536"/>
              </a:moveTo>
              <a:lnTo>
                <a:pt x="207371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17957" y="2717602"/>
        <a:ext cx="103685" cy="103685"/>
      </dsp:txXfrm>
    </dsp:sp>
    <dsp:sp modelId="{4C7E9356-1CBA-44FF-97B9-0FF2FDE51897}">
      <dsp:nvSpPr>
        <dsp:cNvPr id="0" name=""/>
        <dsp:cNvSpPr/>
      </dsp:nvSpPr>
      <dsp:spPr>
        <a:xfrm>
          <a:off x="328554" y="3156139"/>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solidFill>
                <a:schemeClr val="bg1">
                  <a:lumMod val="50000"/>
                </a:schemeClr>
              </a:solidFill>
              <a:effectLst/>
              <a:latin typeface="Calibri" pitchFamily="34" charset="0"/>
              <a:cs typeface="B Roya" panose="00000400000000000000" pitchFamily="2" charset="-78"/>
            </a:rPr>
            <a:t>تامين سرمايه</a:t>
          </a:r>
          <a:endParaRPr lang="en-US" sz="2200" b="1" kern="1200" dirty="0" smtClean="0">
            <a:solidFill>
              <a:schemeClr val="bg1">
                <a:lumMod val="50000"/>
              </a:schemeClr>
            </a:solidFill>
            <a:effectLst/>
            <a:latin typeface="Calibri" pitchFamily="34" charset="0"/>
            <a:cs typeface="B Roya" panose="00000400000000000000" pitchFamily="2" charset="-78"/>
          </a:endParaRPr>
        </a:p>
      </dsp:txBody>
      <dsp:txXfrm>
        <a:off x="352076" y="3179661"/>
        <a:ext cx="2620597" cy="756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1EB9-F0E3-451F-8E16-679855683551}">
      <dsp:nvSpPr>
        <dsp:cNvPr id="0" name=""/>
        <dsp:cNvSpPr/>
      </dsp:nvSpPr>
      <dsp:spPr>
        <a:xfrm>
          <a:off x="4343403" y="1523997"/>
          <a:ext cx="2999122" cy="91440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kern="1200" dirty="0">
            <a:effectLst>
              <a:outerShdw blurRad="38100" dist="38100" dir="2700000" algn="tl">
                <a:srgbClr val="000000">
                  <a:alpha val="43137"/>
                </a:srgbClr>
              </a:outerShdw>
            </a:effectLst>
            <a:cs typeface="B Roya" panose="00000400000000000000" pitchFamily="2" charset="-78"/>
          </a:endParaRPr>
        </a:p>
      </dsp:txBody>
      <dsp:txXfrm>
        <a:off x="4370185" y="1550779"/>
        <a:ext cx="2945558" cy="860841"/>
      </dsp:txXfrm>
    </dsp:sp>
    <dsp:sp modelId="{4CA98B39-0D5F-4D8B-9950-9FEC99708ED3}">
      <dsp:nvSpPr>
        <dsp:cNvPr id="0" name=""/>
        <dsp:cNvSpPr/>
      </dsp:nvSpPr>
      <dsp:spPr>
        <a:xfrm rot="13605865">
          <a:off x="2686436" y="1227240"/>
          <a:ext cx="1966726" cy="75073"/>
        </a:xfrm>
        <a:custGeom>
          <a:avLst/>
          <a:gdLst/>
          <a:ahLst/>
          <a:cxnLst/>
          <a:rect l="0" t="0" r="0" b="0"/>
          <a:pathLst>
            <a:path>
              <a:moveTo>
                <a:pt x="0" y="37536"/>
              </a:moveTo>
              <a:lnTo>
                <a:pt x="1966726"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20631" y="1215609"/>
        <a:ext cx="98336" cy="98336"/>
      </dsp:txXfrm>
    </dsp:sp>
    <dsp:sp modelId="{432B9C9F-F8B0-4C8E-90B5-76CC93DE3A50}">
      <dsp:nvSpPr>
        <dsp:cNvPr id="0" name=""/>
        <dsp:cNvSpPr/>
      </dsp:nvSpPr>
      <dsp:spPr>
        <a:xfrm>
          <a:off x="328554" y="146803"/>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solidFill>
                <a:schemeClr val="bg1">
                  <a:lumMod val="50000"/>
                </a:schemeClr>
              </a:solidFill>
              <a:effectLst/>
              <a:latin typeface="Calibri" pitchFamily="34" charset="0"/>
              <a:cs typeface="B Roya" panose="00000400000000000000" pitchFamily="2" charset="-78"/>
            </a:rPr>
            <a:t>هزينه سرمايه گذاري</a:t>
          </a:r>
        </a:p>
        <a:p>
          <a:pPr lvl="0" algn="ctr" defTabSz="977900">
            <a:lnSpc>
              <a:spcPct val="100000"/>
            </a:lnSpc>
            <a:spcBef>
              <a:spcPct val="0"/>
            </a:spcBef>
            <a:spcAft>
              <a:spcPts val="0"/>
            </a:spcAft>
          </a:pPr>
          <a:r>
            <a:rPr lang="en-US" sz="2200" b="1" kern="1200" dirty="0" smtClean="0">
              <a:solidFill>
                <a:schemeClr val="bg1">
                  <a:lumMod val="50000"/>
                </a:schemeClr>
              </a:solidFill>
              <a:effectLst/>
              <a:latin typeface="Calibri" pitchFamily="34" charset="0"/>
              <a:cs typeface="B Roya" panose="00000400000000000000" pitchFamily="2" charset="-78"/>
            </a:rPr>
            <a:t>(Investment Cost)</a:t>
          </a:r>
          <a:endParaRPr lang="en-US" sz="2200" b="1" kern="1200" dirty="0">
            <a:solidFill>
              <a:schemeClr val="bg1">
                <a:lumMod val="50000"/>
              </a:schemeClr>
            </a:solidFill>
            <a:effectLst/>
            <a:latin typeface="Calibri" pitchFamily="34" charset="0"/>
            <a:cs typeface="B Roya" panose="00000400000000000000" pitchFamily="2" charset="-78"/>
          </a:endParaRPr>
        </a:p>
      </dsp:txBody>
      <dsp:txXfrm>
        <a:off x="352076" y="170325"/>
        <a:ext cx="2620597" cy="756057"/>
      </dsp:txXfrm>
    </dsp:sp>
    <dsp:sp modelId="{D6E2A940-1DC1-4817-97E1-AB36FC7A1F7E}">
      <dsp:nvSpPr>
        <dsp:cNvPr id="0" name=""/>
        <dsp:cNvSpPr/>
      </dsp:nvSpPr>
      <dsp:spPr>
        <a:xfrm rot="11891664">
          <a:off x="2986526" y="1726394"/>
          <a:ext cx="1391667" cy="75073"/>
        </a:xfrm>
        <a:custGeom>
          <a:avLst/>
          <a:gdLst/>
          <a:ahLst/>
          <a:cxnLst/>
          <a:rect l="0" t="0" r="0" b="0"/>
          <a:pathLst>
            <a:path>
              <a:moveTo>
                <a:pt x="0" y="37536"/>
              </a:moveTo>
              <a:lnTo>
                <a:pt x="1391667"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7568" y="1729139"/>
        <a:ext cx="69583" cy="69583"/>
      </dsp:txXfrm>
    </dsp:sp>
    <dsp:sp modelId="{8F935068-27E5-473A-AA92-CE3DF93D6EB2}">
      <dsp:nvSpPr>
        <dsp:cNvPr id="0" name=""/>
        <dsp:cNvSpPr/>
      </dsp:nvSpPr>
      <dsp:spPr>
        <a:xfrm>
          <a:off x="353674" y="1145111"/>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solidFill>
                <a:schemeClr val="bg1">
                  <a:lumMod val="50000"/>
                </a:schemeClr>
              </a:solidFill>
              <a:effectLst/>
              <a:latin typeface="Calibri" pitchFamily="34" charset="0"/>
              <a:cs typeface="B Roya" panose="00000400000000000000" pitchFamily="2" charset="-78"/>
            </a:rPr>
            <a:t>هزينه توليد</a:t>
          </a:r>
          <a:endParaRPr lang="en-US" sz="1900" b="1" kern="1200" dirty="0" smtClean="0">
            <a:solidFill>
              <a:schemeClr val="bg1">
                <a:lumMod val="50000"/>
              </a:schemeClr>
            </a:solidFill>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solidFill>
                <a:schemeClr val="bg1">
                  <a:lumMod val="50000"/>
                </a:schemeClr>
              </a:solidFill>
              <a:effectLst/>
              <a:latin typeface="Calibri" pitchFamily="34" charset="0"/>
              <a:cs typeface="B Roya" panose="00000400000000000000" pitchFamily="2" charset="-78"/>
            </a:rPr>
            <a:t>(Production Cost)</a:t>
          </a:r>
          <a:endParaRPr lang="en-US" sz="1900" kern="1200" dirty="0">
            <a:solidFill>
              <a:schemeClr val="bg1">
                <a:lumMod val="50000"/>
              </a:schemeClr>
            </a:solidFill>
            <a:cs typeface="B Roya" panose="00000400000000000000" pitchFamily="2" charset="-78"/>
          </a:endParaRPr>
        </a:p>
      </dsp:txBody>
      <dsp:txXfrm>
        <a:off x="377196" y="1168633"/>
        <a:ext cx="2620597" cy="756057"/>
      </dsp:txXfrm>
    </dsp:sp>
    <dsp:sp modelId="{1D89C43A-6153-4D33-BBBF-7F05E23654F1}">
      <dsp:nvSpPr>
        <dsp:cNvPr id="0" name=""/>
        <dsp:cNvSpPr/>
      </dsp:nvSpPr>
      <dsp:spPr>
        <a:xfrm rot="9300092">
          <a:off x="2952987" y="2251891"/>
          <a:ext cx="1458743" cy="75073"/>
        </a:xfrm>
        <a:custGeom>
          <a:avLst/>
          <a:gdLst/>
          <a:ahLst/>
          <a:cxnLst/>
          <a:rect l="0" t="0" r="0" b="0"/>
          <a:pathLst>
            <a:path>
              <a:moveTo>
                <a:pt x="0" y="37536"/>
              </a:moveTo>
              <a:lnTo>
                <a:pt x="145874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5891" y="2252959"/>
        <a:ext cx="72937" cy="72937"/>
      </dsp:txXfrm>
    </dsp:sp>
    <dsp:sp modelId="{BABD4E9A-1F39-45E6-A643-CCDE532BC096}">
      <dsp:nvSpPr>
        <dsp:cNvPr id="0" name=""/>
        <dsp:cNvSpPr/>
      </dsp:nvSpPr>
      <dsp:spPr>
        <a:xfrm>
          <a:off x="353674" y="2196105"/>
          <a:ext cx="2667641" cy="803101"/>
        </a:xfrm>
        <a:prstGeom prst="roundRect">
          <a:avLst>
            <a:gd name="adj" fmla="val 10000"/>
          </a:avLst>
        </a:prstGeom>
        <a:solidFill>
          <a:schemeClr val="bg1">
            <a:lumMod val="75000"/>
          </a:schemeClr>
        </a:solidFill>
        <a:ln>
          <a:solidFill>
            <a:schemeClr val="bg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solidFill>
                <a:schemeClr val="bg1">
                  <a:lumMod val="50000"/>
                </a:schemeClr>
              </a:solidFill>
              <a:effectLst/>
              <a:latin typeface="Calibri" pitchFamily="34" charset="0"/>
              <a:cs typeface="B Roya" panose="00000400000000000000" pitchFamily="2" charset="-78"/>
            </a:rPr>
            <a:t>مدل درآمد</a:t>
          </a:r>
          <a:endParaRPr lang="en-US" sz="1900" b="1" kern="1200" dirty="0" smtClean="0">
            <a:solidFill>
              <a:schemeClr val="bg1">
                <a:lumMod val="50000"/>
              </a:schemeClr>
            </a:solidFill>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solidFill>
                <a:schemeClr val="bg1">
                  <a:lumMod val="50000"/>
                </a:schemeClr>
              </a:solidFill>
              <a:effectLst/>
              <a:latin typeface="Calibri" pitchFamily="34" charset="0"/>
              <a:cs typeface="B Roya" panose="00000400000000000000" pitchFamily="2" charset="-78"/>
            </a:rPr>
            <a:t>(Revenue Model)</a:t>
          </a:r>
        </a:p>
      </dsp:txBody>
      <dsp:txXfrm>
        <a:off x="377196" y="2219627"/>
        <a:ext cx="2620597" cy="756057"/>
      </dsp:txXfrm>
    </dsp:sp>
    <dsp:sp modelId="{4EB9B0A9-AE9D-4F5D-B75C-EF85C52C82B4}">
      <dsp:nvSpPr>
        <dsp:cNvPr id="0" name=""/>
        <dsp:cNvSpPr/>
      </dsp:nvSpPr>
      <dsp:spPr>
        <a:xfrm rot="7830955">
          <a:off x="2632943" y="2731908"/>
          <a:ext cx="2073713" cy="75073"/>
        </a:xfrm>
        <a:custGeom>
          <a:avLst/>
          <a:gdLst/>
          <a:ahLst/>
          <a:cxnLst/>
          <a:rect l="0" t="0" r="0" b="0"/>
          <a:pathLst>
            <a:path>
              <a:moveTo>
                <a:pt x="0" y="37536"/>
              </a:moveTo>
              <a:lnTo>
                <a:pt x="207371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17957" y="2717602"/>
        <a:ext cx="103685" cy="103685"/>
      </dsp:txXfrm>
    </dsp:sp>
    <dsp:sp modelId="{4C7E9356-1CBA-44FF-97B9-0FF2FDE51897}">
      <dsp:nvSpPr>
        <dsp:cNvPr id="0" name=""/>
        <dsp:cNvSpPr/>
      </dsp:nvSpPr>
      <dsp:spPr>
        <a:xfrm>
          <a:off x="328554" y="3156139"/>
          <a:ext cx="2667641" cy="8031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effectLst/>
              <a:latin typeface="Calibri" pitchFamily="34" charset="0"/>
              <a:cs typeface="B Roya" panose="00000400000000000000" pitchFamily="2" charset="-78"/>
            </a:rPr>
            <a:t>تامين سرمايه</a:t>
          </a:r>
          <a:endParaRPr lang="en-US" sz="2200" b="1" kern="1200" dirty="0" smtClean="0">
            <a:effectLst/>
            <a:latin typeface="Calibri" pitchFamily="34" charset="0"/>
            <a:cs typeface="B Roya" panose="00000400000000000000" pitchFamily="2" charset="-78"/>
          </a:endParaRPr>
        </a:p>
      </dsp:txBody>
      <dsp:txXfrm>
        <a:off x="352076" y="3179661"/>
        <a:ext cx="2620597" cy="7560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21EB9-F0E3-451F-8E16-679855683551}">
      <dsp:nvSpPr>
        <dsp:cNvPr id="0" name=""/>
        <dsp:cNvSpPr/>
      </dsp:nvSpPr>
      <dsp:spPr>
        <a:xfrm>
          <a:off x="4343403" y="1523997"/>
          <a:ext cx="2999122" cy="91440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kern="1200" dirty="0" smtClean="0">
              <a:effectLst>
                <a:outerShdw blurRad="38100" dist="38100" dir="2700000" algn="tl">
                  <a:srgbClr val="000000">
                    <a:alpha val="43137"/>
                  </a:srgbClr>
                </a:outerShdw>
              </a:effectLst>
              <a:cs typeface="B Roya" panose="00000400000000000000" pitchFamily="2" charset="-78"/>
            </a:rPr>
            <a:t>ساختار مالي طرح </a:t>
          </a:r>
          <a:endParaRPr lang="en-US" sz="2400" kern="1200" dirty="0">
            <a:effectLst>
              <a:outerShdw blurRad="38100" dist="38100" dir="2700000" algn="tl">
                <a:srgbClr val="000000">
                  <a:alpha val="43137"/>
                </a:srgbClr>
              </a:outerShdw>
            </a:effectLst>
            <a:cs typeface="B Roya" panose="00000400000000000000" pitchFamily="2" charset="-78"/>
          </a:endParaRPr>
        </a:p>
      </dsp:txBody>
      <dsp:txXfrm>
        <a:off x="4370185" y="1550779"/>
        <a:ext cx="2945558" cy="860841"/>
      </dsp:txXfrm>
    </dsp:sp>
    <dsp:sp modelId="{4CA98B39-0D5F-4D8B-9950-9FEC99708ED3}">
      <dsp:nvSpPr>
        <dsp:cNvPr id="0" name=""/>
        <dsp:cNvSpPr/>
      </dsp:nvSpPr>
      <dsp:spPr>
        <a:xfrm rot="13605865">
          <a:off x="2686436" y="1227240"/>
          <a:ext cx="1966726" cy="75073"/>
        </a:xfrm>
        <a:custGeom>
          <a:avLst/>
          <a:gdLst/>
          <a:ahLst/>
          <a:cxnLst/>
          <a:rect l="0" t="0" r="0" b="0"/>
          <a:pathLst>
            <a:path>
              <a:moveTo>
                <a:pt x="0" y="37536"/>
              </a:moveTo>
              <a:lnTo>
                <a:pt x="1966726"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20631" y="1215609"/>
        <a:ext cx="98336" cy="98336"/>
      </dsp:txXfrm>
    </dsp:sp>
    <dsp:sp modelId="{432B9C9F-F8B0-4C8E-90B5-76CC93DE3A50}">
      <dsp:nvSpPr>
        <dsp:cNvPr id="0" name=""/>
        <dsp:cNvSpPr/>
      </dsp:nvSpPr>
      <dsp:spPr>
        <a:xfrm>
          <a:off x="328554" y="146803"/>
          <a:ext cx="2667641" cy="8031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effectLst/>
              <a:latin typeface="Calibri" pitchFamily="34" charset="0"/>
              <a:cs typeface="B Roya" panose="00000400000000000000" pitchFamily="2" charset="-78"/>
            </a:rPr>
            <a:t>هزينه سرمايه گذاري</a:t>
          </a:r>
        </a:p>
        <a:p>
          <a:pPr lvl="0" algn="ctr" defTabSz="977900">
            <a:lnSpc>
              <a:spcPct val="100000"/>
            </a:lnSpc>
            <a:spcBef>
              <a:spcPct val="0"/>
            </a:spcBef>
            <a:spcAft>
              <a:spcPts val="0"/>
            </a:spcAft>
          </a:pPr>
          <a:r>
            <a:rPr lang="en-US" sz="2200" b="1" kern="1200" dirty="0" smtClean="0">
              <a:effectLst/>
              <a:latin typeface="Calibri" pitchFamily="34" charset="0"/>
              <a:cs typeface="B Roya" panose="00000400000000000000" pitchFamily="2" charset="-78"/>
            </a:rPr>
            <a:t>(Investment Cost)</a:t>
          </a:r>
          <a:endParaRPr lang="en-US" sz="2200" b="1" kern="1200" dirty="0">
            <a:effectLst/>
            <a:latin typeface="Calibri" pitchFamily="34" charset="0"/>
            <a:cs typeface="B Roya" panose="00000400000000000000" pitchFamily="2" charset="-78"/>
          </a:endParaRPr>
        </a:p>
      </dsp:txBody>
      <dsp:txXfrm>
        <a:off x="352076" y="170325"/>
        <a:ext cx="2620597" cy="756057"/>
      </dsp:txXfrm>
    </dsp:sp>
    <dsp:sp modelId="{D6E2A940-1DC1-4817-97E1-AB36FC7A1F7E}">
      <dsp:nvSpPr>
        <dsp:cNvPr id="0" name=""/>
        <dsp:cNvSpPr/>
      </dsp:nvSpPr>
      <dsp:spPr>
        <a:xfrm rot="11891664">
          <a:off x="2986526" y="1726394"/>
          <a:ext cx="1391667" cy="75073"/>
        </a:xfrm>
        <a:custGeom>
          <a:avLst/>
          <a:gdLst/>
          <a:ahLst/>
          <a:cxnLst/>
          <a:rect l="0" t="0" r="0" b="0"/>
          <a:pathLst>
            <a:path>
              <a:moveTo>
                <a:pt x="0" y="37536"/>
              </a:moveTo>
              <a:lnTo>
                <a:pt x="1391667"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7568" y="1729139"/>
        <a:ext cx="69583" cy="69583"/>
      </dsp:txXfrm>
    </dsp:sp>
    <dsp:sp modelId="{8F935068-27E5-473A-AA92-CE3DF93D6EB2}">
      <dsp:nvSpPr>
        <dsp:cNvPr id="0" name=""/>
        <dsp:cNvSpPr/>
      </dsp:nvSpPr>
      <dsp:spPr>
        <a:xfrm>
          <a:off x="353674" y="1145111"/>
          <a:ext cx="2667641" cy="8031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effectLst/>
              <a:latin typeface="Calibri" pitchFamily="34" charset="0"/>
              <a:cs typeface="B Roya" panose="00000400000000000000" pitchFamily="2" charset="-78"/>
            </a:rPr>
            <a:t>هزينه توليد</a:t>
          </a:r>
          <a:endParaRPr lang="en-US" sz="1900" b="1" kern="1200" dirty="0" smtClean="0">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effectLst/>
              <a:latin typeface="Calibri" pitchFamily="34" charset="0"/>
              <a:cs typeface="B Roya" panose="00000400000000000000" pitchFamily="2" charset="-78"/>
            </a:rPr>
            <a:t>(Production Cost)</a:t>
          </a:r>
          <a:endParaRPr lang="en-US" sz="1900" kern="1200" dirty="0">
            <a:cs typeface="B Roya" panose="00000400000000000000" pitchFamily="2" charset="-78"/>
          </a:endParaRPr>
        </a:p>
      </dsp:txBody>
      <dsp:txXfrm>
        <a:off x="377196" y="1168633"/>
        <a:ext cx="2620597" cy="756057"/>
      </dsp:txXfrm>
    </dsp:sp>
    <dsp:sp modelId="{1D89C43A-6153-4D33-BBBF-7F05E23654F1}">
      <dsp:nvSpPr>
        <dsp:cNvPr id="0" name=""/>
        <dsp:cNvSpPr/>
      </dsp:nvSpPr>
      <dsp:spPr>
        <a:xfrm rot="9300092">
          <a:off x="2952987" y="2251891"/>
          <a:ext cx="1458743" cy="75073"/>
        </a:xfrm>
        <a:custGeom>
          <a:avLst/>
          <a:gdLst/>
          <a:ahLst/>
          <a:cxnLst/>
          <a:rect l="0" t="0" r="0" b="0"/>
          <a:pathLst>
            <a:path>
              <a:moveTo>
                <a:pt x="0" y="37536"/>
              </a:moveTo>
              <a:lnTo>
                <a:pt x="145874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cs typeface="B Roya" panose="00000400000000000000" pitchFamily="2" charset="-78"/>
          </a:endParaRPr>
        </a:p>
      </dsp:txBody>
      <dsp:txXfrm rot="10800000">
        <a:off x="3645891" y="2252959"/>
        <a:ext cx="72937" cy="72937"/>
      </dsp:txXfrm>
    </dsp:sp>
    <dsp:sp modelId="{BABD4E9A-1F39-45E6-A643-CCDE532BC096}">
      <dsp:nvSpPr>
        <dsp:cNvPr id="0" name=""/>
        <dsp:cNvSpPr/>
      </dsp:nvSpPr>
      <dsp:spPr>
        <a:xfrm>
          <a:off x="353674" y="2196105"/>
          <a:ext cx="2667641" cy="8031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fa-IR" sz="1900" b="1" kern="1200" dirty="0" smtClean="0">
              <a:effectLst/>
              <a:latin typeface="Calibri" pitchFamily="34" charset="0"/>
              <a:cs typeface="B Roya" panose="00000400000000000000" pitchFamily="2" charset="-78"/>
            </a:rPr>
            <a:t>مدل درآمد</a:t>
          </a:r>
          <a:endParaRPr lang="en-US" sz="1900" b="1" kern="1200" dirty="0" smtClean="0">
            <a:effectLst/>
            <a:latin typeface="Calibri" pitchFamily="34" charset="0"/>
            <a:cs typeface="B Roya" panose="00000400000000000000" pitchFamily="2" charset="-78"/>
          </a:endParaRPr>
        </a:p>
        <a:p>
          <a:pPr lvl="0" algn="ctr" defTabSz="844550">
            <a:lnSpc>
              <a:spcPct val="100000"/>
            </a:lnSpc>
            <a:spcBef>
              <a:spcPct val="0"/>
            </a:spcBef>
            <a:spcAft>
              <a:spcPts val="0"/>
            </a:spcAft>
          </a:pPr>
          <a:r>
            <a:rPr lang="en-US" sz="1900" b="1" kern="1200" dirty="0" smtClean="0">
              <a:effectLst/>
              <a:latin typeface="Calibri" pitchFamily="34" charset="0"/>
              <a:cs typeface="B Roya" panose="00000400000000000000" pitchFamily="2" charset="-78"/>
            </a:rPr>
            <a:t>(Revenue Model)</a:t>
          </a:r>
        </a:p>
      </dsp:txBody>
      <dsp:txXfrm>
        <a:off x="377196" y="2219627"/>
        <a:ext cx="2620597" cy="756057"/>
      </dsp:txXfrm>
    </dsp:sp>
    <dsp:sp modelId="{4EB9B0A9-AE9D-4F5D-B75C-EF85C52C82B4}">
      <dsp:nvSpPr>
        <dsp:cNvPr id="0" name=""/>
        <dsp:cNvSpPr/>
      </dsp:nvSpPr>
      <dsp:spPr>
        <a:xfrm rot="7830955">
          <a:off x="2632943" y="2731908"/>
          <a:ext cx="2073713" cy="75073"/>
        </a:xfrm>
        <a:custGeom>
          <a:avLst/>
          <a:gdLst/>
          <a:ahLst/>
          <a:cxnLst/>
          <a:rect l="0" t="0" r="0" b="0"/>
          <a:pathLst>
            <a:path>
              <a:moveTo>
                <a:pt x="0" y="37536"/>
              </a:moveTo>
              <a:lnTo>
                <a:pt x="2073713" y="3753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cs typeface="B Roya" panose="00000400000000000000" pitchFamily="2" charset="-78"/>
          </a:endParaRPr>
        </a:p>
      </dsp:txBody>
      <dsp:txXfrm rot="10800000">
        <a:off x="3617957" y="2717602"/>
        <a:ext cx="103685" cy="103685"/>
      </dsp:txXfrm>
    </dsp:sp>
    <dsp:sp modelId="{4C7E9356-1CBA-44FF-97B9-0FF2FDE51897}">
      <dsp:nvSpPr>
        <dsp:cNvPr id="0" name=""/>
        <dsp:cNvSpPr/>
      </dsp:nvSpPr>
      <dsp:spPr>
        <a:xfrm>
          <a:off x="328554" y="3156139"/>
          <a:ext cx="2667641" cy="80310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ts val="0"/>
            </a:spcAft>
          </a:pPr>
          <a:r>
            <a:rPr lang="fa-IR" sz="2200" b="1" kern="1200" dirty="0" smtClean="0">
              <a:effectLst/>
              <a:latin typeface="Calibri" pitchFamily="34" charset="0"/>
              <a:cs typeface="B Roya" panose="00000400000000000000" pitchFamily="2" charset="-78"/>
            </a:rPr>
            <a:t>تامين سرمايه</a:t>
          </a:r>
          <a:endParaRPr lang="en-US" sz="2200" b="1" kern="1200" dirty="0" smtClean="0">
            <a:effectLst/>
            <a:latin typeface="Calibri" pitchFamily="34" charset="0"/>
            <a:cs typeface="B Roya" panose="00000400000000000000" pitchFamily="2" charset="-78"/>
          </a:endParaRPr>
        </a:p>
      </dsp:txBody>
      <dsp:txXfrm>
        <a:off x="352076" y="3179661"/>
        <a:ext cx="2620597" cy="7560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69474" cy="479403"/>
          </a:xfrm>
          <a:prstGeom prst="rect">
            <a:avLst/>
          </a:prstGeom>
          <a:noFill/>
          <a:ln w="9525">
            <a:noFill/>
            <a:miter lim="800000"/>
            <a:headEnd/>
            <a:tailEnd/>
          </a:ln>
          <a:effectLst/>
        </p:spPr>
        <p:txBody>
          <a:bodyPr vert="horz" wrap="square" lIns="96652" tIns="48326" rIns="96652" bIns="48326" numCol="1" anchor="t" anchorCtr="0" compatLnSpc="1">
            <a:prstTxWarp prst="textNoShape">
              <a:avLst/>
            </a:prstTxWarp>
          </a:bodyPr>
          <a:lstStyle>
            <a:lvl1pPr defTabSz="966224">
              <a:defRPr sz="1300">
                <a:latin typeface="Arial" charset="0"/>
              </a:defRPr>
            </a:lvl1pPr>
          </a:lstStyle>
          <a:p>
            <a:endParaRPr lang="en-US"/>
          </a:p>
        </p:txBody>
      </p:sp>
      <p:sp>
        <p:nvSpPr>
          <p:cNvPr id="37891" name="Rectangle 3"/>
          <p:cNvSpPr>
            <a:spLocks noGrp="1" noChangeArrowheads="1"/>
          </p:cNvSpPr>
          <p:nvPr>
            <p:ph type="dt" sz="quarter" idx="1"/>
          </p:nvPr>
        </p:nvSpPr>
        <p:spPr bwMode="auto">
          <a:xfrm>
            <a:off x="4144055" y="0"/>
            <a:ext cx="3169474" cy="479403"/>
          </a:xfrm>
          <a:prstGeom prst="rect">
            <a:avLst/>
          </a:prstGeom>
          <a:noFill/>
          <a:ln w="9525">
            <a:noFill/>
            <a:miter lim="800000"/>
            <a:headEnd/>
            <a:tailEnd/>
          </a:ln>
          <a:effectLst/>
        </p:spPr>
        <p:txBody>
          <a:bodyPr vert="horz" wrap="square" lIns="96652" tIns="48326" rIns="96652" bIns="48326" numCol="1" anchor="t" anchorCtr="0" compatLnSpc="1">
            <a:prstTxWarp prst="textNoShape">
              <a:avLst/>
            </a:prstTxWarp>
          </a:bodyPr>
          <a:lstStyle>
            <a:lvl1pPr algn="r" defTabSz="966224">
              <a:defRPr sz="1300">
                <a:latin typeface="Arial" charset="0"/>
              </a:defRPr>
            </a:lvl1pPr>
          </a:lstStyle>
          <a:p>
            <a:endParaRPr lang="en-US"/>
          </a:p>
        </p:txBody>
      </p:sp>
      <p:sp>
        <p:nvSpPr>
          <p:cNvPr id="37892" name="Rectangle 4"/>
          <p:cNvSpPr>
            <a:spLocks noGrp="1" noChangeArrowheads="1"/>
          </p:cNvSpPr>
          <p:nvPr>
            <p:ph type="ftr" sz="quarter" idx="2"/>
          </p:nvPr>
        </p:nvSpPr>
        <p:spPr bwMode="auto">
          <a:xfrm>
            <a:off x="0" y="9120156"/>
            <a:ext cx="3169474" cy="479403"/>
          </a:xfrm>
          <a:prstGeom prst="rect">
            <a:avLst/>
          </a:prstGeom>
          <a:noFill/>
          <a:ln w="9525">
            <a:noFill/>
            <a:miter lim="800000"/>
            <a:headEnd/>
            <a:tailEnd/>
          </a:ln>
          <a:effectLst/>
        </p:spPr>
        <p:txBody>
          <a:bodyPr vert="horz" wrap="square" lIns="96652" tIns="48326" rIns="96652" bIns="48326" numCol="1" anchor="b" anchorCtr="0" compatLnSpc="1">
            <a:prstTxWarp prst="textNoShape">
              <a:avLst/>
            </a:prstTxWarp>
          </a:bodyPr>
          <a:lstStyle>
            <a:lvl1pPr defTabSz="966224">
              <a:defRPr sz="1300">
                <a:latin typeface="Arial" charset="0"/>
              </a:defRPr>
            </a:lvl1pPr>
          </a:lstStyle>
          <a:p>
            <a:endParaRPr lang="en-US"/>
          </a:p>
        </p:txBody>
      </p:sp>
      <p:sp>
        <p:nvSpPr>
          <p:cNvPr id="37893" name="Rectangle 5"/>
          <p:cNvSpPr>
            <a:spLocks noGrp="1" noChangeArrowheads="1"/>
          </p:cNvSpPr>
          <p:nvPr>
            <p:ph type="sldNum" sz="quarter" idx="3"/>
          </p:nvPr>
        </p:nvSpPr>
        <p:spPr bwMode="auto">
          <a:xfrm>
            <a:off x="4144055" y="9120156"/>
            <a:ext cx="3169474" cy="479403"/>
          </a:xfrm>
          <a:prstGeom prst="rect">
            <a:avLst/>
          </a:prstGeom>
          <a:noFill/>
          <a:ln w="9525">
            <a:noFill/>
            <a:miter lim="800000"/>
            <a:headEnd/>
            <a:tailEnd/>
          </a:ln>
          <a:effectLst/>
        </p:spPr>
        <p:txBody>
          <a:bodyPr vert="horz" wrap="square" lIns="96652" tIns="48326" rIns="96652" bIns="48326" numCol="1" anchor="b" anchorCtr="0" compatLnSpc="1">
            <a:prstTxWarp prst="textNoShape">
              <a:avLst/>
            </a:prstTxWarp>
          </a:bodyPr>
          <a:lstStyle>
            <a:lvl1pPr algn="r" defTabSz="966224">
              <a:defRPr sz="1300">
                <a:latin typeface="Arial" charset="0"/>
              </a:defRPr>
            </a:lvl1pPr>
          </a:lstStyle>
          <a:p>
            <a:fld id="{EBED7CD8-8276-44EC-8057-97C19B298477}" type="slidenum">
              <a:rPr lang="en-US"/>
              <a:pPr/>
              <a:t>‹#›</a:t>
            </a:fld>
            <a:endParaRPr lang="en-US"/>
          </a:p>
        </p:txBody>
      </p:sp>
    </p:spTree>
    <p:extLst>
      <p:ext uri="{BB962C8B-B14F-4D97-AF65-F5344CB8AC3E}">
        <p14:creationId xmlns:p14="http://schemas.microsoft.com/office/powerpoint/2010/main" val="1441467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474" cy="479403"/>
          </a:xfrm>
          <a:prstGeom prst="rect">
            <a:avLst/>
          </a:prstGeom>
        </p:spPr>
        <p:txBody>
          <a:bodyPr vert="horz" lIns="95299" tIns="47649" rIns="95299" bIns="47649" rtlCol="0"/>
          <a:lstStyle>
            <a:lvl1pPr algn="l">
              <a:defRPr sz="1300"/>
            </a:lvl1pPr>
          </a:lstStyle>
          <a:p>
            <a:endParaRPr lang="en-US"/>
          </a:p>
        </p:txBody>
      </p:sp>
      <p:sp>
        <p:nvSpPr>
          <p:cNvPr id="3" name="Date Placeholder 2"/>
          <p:cNvSpPr>
            <a:spLocks noGrp="1"/>
          </p:cNvSpPr>
          <p:nvPr>
            <p:ph type="dt" idx="1"/>
          </p:nvPr>
        </p:nvSpPr>
        <p:spPr>
          <a:xfrm>
            <a:off x="4144055" y="0"/>
            <a:ext cx="3169474" cy="479403"/>
          </a:xfrm>
          <a:prstGeom prst="rect">
            <a:avLst/>
          </a:prstGeom>
        </p:spPr>
        <p:txBody>
          <a:bodyPr vert="horz" lIns="95299" tIns="47649" rIns="95299" bIns="47649" rtlCol="0"/>
          <a:lstStyle>
            <a:lvl1pPr algn="r">
              <a:defRPr sz="1300"/>
            </a:lvl1pPr>
          </a:lstStyle>
          <a:p>
            <a:fld id="{20A6C1B1-E0FF-4918-8BAD-FAC34CAAEC6F}" type="datetimeFigureOut">
              <a:rPr lang="en-US" smtClean="0"/>
              <a:pPr/>
              <a:t>9/3/2017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299" tIns="47649" rIns="95299" bIns="47649" rtlCol="0" anchor="ctr"/>
          <a:lstStyle/>
          <a:p>
            <a:endParaRPr lang="en-US"/>
          </a:p>
        </p:txBody>
      </p:sp>
      <p:sp>
        <p:nvSpPr>
          <p:cNvPr id="5" name="Notes Placeholder 4"/>
          <p:cNvSpPr>
            <a:spLocks noGrp="1"/>
          </p:cNvSpPr>
          <p:nvPr>
            <p:ph type="body" sz="quarter" idx="3"/>
          </p:nvPr>
        </p:nvSpPr>
        <p:spPr>
          <a:xfrm>
            <a:off x="732189" y="4560899"/>
            <a:ext cx="5850823" cy="4319555"/>
          </a:xfrm>
          <a:prstGeom prst="rect">
            <a:avLst/>
          </a:prstGeom>
        </p:spPr>
        <p:txBody>
          <a:bodyPr vert="horz" lIns="95299" tIns="47649" rIns="95299" bIns="476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56"/>
            <a:ext cx="3169474" cy="479403"/>
          </a:xfrm>
          <a:prstGeom prst="rect">
            <a:avLst/>
          </a:prstGeom>
        </p:spPr>
        <p:txBody>
          <a:bodyPr vert="horz" lIns="95299" tIns="47649" rIns="95299" bIns="47649" rtlCol="0" anchor="b"/>
          <a:lstStyle>
            <a:lvl1pPr algn="l">
              <a:defRPr sz="1300"/>
            </a:lvl1pPr>
          </a:lstStyle>
          <a:p>
            <a:endParaRPr lang="en-US"/>
          </a:p>
        </p:txBody>
      </p:sp>
      <p:sp>
        <p:nvSpPr>
          <p:cNvPr id="7" name="Slide Number Placeholder 6"/>
          <p:cNvSpPr>
            <a:spLocks noGrp="1"/>
          </p:cNvSpPr>
          <p:nvPr>
            <p:ph type="sldNum" sz="quarter" idx="5"/>
          </p:nvPr>
        </p:nvSpPr>
        <p:spPr>
          <a:xfrm>
            <a:off x="4144055" y="9120156"/>
            <a:ext cx="3169474" cy="479403"/>
          </a:xfrm>
          <a:prstGeom prst="rect">
            <a:avLst/>
          </a:prstGeom>
        </p:spPr>
        <p:txBody>
          <a:bodyPr vert="horz" lIns="95299" tIns="47649" rIns="95299" bIns="47649" rtlCol="0" anchor="b"/>
          <a:lstStyle>
            <a:lvl1pPr algn="r">
              <a:defRPr sz="1300"/>
            </a:lvl1pPr>
          </a:lstStyle>
          <a:p>
            <a:fld id="{9CCB882E-DD12-4D69-AF0A-0ACE5E3CA564}" type="slidenum">
              <a:rPr lang="en-US" smtClean="0"/>
              <a:pPr/>
              <a:t>‹#›</a:t>
            </a:fld>
            <a:endParaRPr lang="en-US"/>
          </a:p>
        </p:txBody>
      </p:sp>
    </p:spTree>
    <p:extLst>
      <p:ext uri="{BB962C8B-B14F-4D97-AF65-F5344CB8AC3E}">
        <p14:creationId xmlns:p14="http://schemas.microsoft.com/office/powerpoint/2010/main" val="174402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CB882E-DD12-4D69-AF0A-0ACE5E3CA564}" type="slidenum">
              <a:rPr lang="en-US" smtClean="0"/>
              <a:pPr/>
              <a:t>1</a:t>
            </a:fld>
            <a:endParaRPr lang="en-US"/>
          </a:p>
        </p:txBody>
      </p:sp>
    </p:spTree>
    <p:extLst>
      <p:ext uri="{BB962C8B-B14F-4D97-AF65-F5344CB8AC3E}">
        <p14:creationId xmlns:p14="http://schemas.microsoft.com/office/powerpoint/2010/main" val="216824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CB882E-DD12-4D69-AF0A-0ACE5E3CA564}" type="slidenum">
              <a:rPr lang="en-US" smtClean="0"/>
              <a:pPr/>
              <a:t>2</a:t>
            </a:fld>
            <a:endParaRPr lang="en-US"/>
          </a:p>
        </p:txBody>
      </p:sp>
    </p:spTree>
    <p:extLst>
      <p:ext uri="{BB962C8B-B14F-4D97-AF65-F5344CB8AC3E}">
        <p14:creationId xmlns:p14="http://schemas.microsoft.com/office/powerpoint/2010/main" val="685387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36" name="Picture 16"/>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131" name="Rectangle 11"/>
          <p:cNvSpPr>
            <a:spLocks noGrp="1" noChangeArrowheads="1"/>
          </p:cNvSpPr>
          <p:nvPr>
            <p:ph type="ctrTitle"/>
          </p:nvPr>
        </p:nvSpPr>
        <p:spPr>
          <a:xfrm>
            <a:off x="1828800" y="3733800"/>
            <a:ext cx="7162800" cy="1600200"/>
          </a:xfrm>
        </p:spPr>
        <p:txBody>
          <a:bodyPr anchor="ctr"/>
          <a:lstStyle>
            <a:lvl1pPr algn="r" rtl="1">
              <a:defRPr sz="4000"/>
            </a:lvl1pPr>
          </a:lstStyle>
          <a:p>
            <a:r>
              <a:rPr lang="en-US" smtClean="0"/>
              <a:t>Click to edit Master title style</a:t>
            </a:r>
            <a:endParaRPr lang="en-US"/>
          </a:p>
        </p:txBody>
      </p:sp>
      <p:sp>
        <p:nvSpPr>
          <p:cNvPr id="5132" name="Rectangle 12"/>
          <p:cNvSpPr>
            <a:spLocks noGrp="1" noChangeArrowheads="1"/>
          </p:cNvSpPr>
          <p:nvPr>
            <p:ph type="subTitle" idx="1"/>
          </p:nvPr>
        </p:nvSpPr>
        <p:spPr>
          <a:xfrm>
            <a:off x="533400" y="5486400"/>
            <a:ext cx="7162800" cy="838200"/>
          </a:xfrm>
        </p:spPr>
        <p:txBody>
          <a:bodyPr anchor="b"/>
          <a:lstStyle>
            <a:lvl1pPr marL="0" indent="0">
              <a:buFontTx/>
              <a:buNone/>
              <a:defRPr sz="2000"/>
            </a:lvl1pPr>
          </a:lstStyle>
          <a:p>
            <a:r>
              <a:rPr lang="en-US" smtClean="0"/>
              <a:t>Click to edit Master subtitle style</a:t>
            </a:r>
            <a:endParaRPr lang="en-US"/>
          </a:p>
        </p:txBody>
      </p:sp>
      <p:sp>
        <p:nvSpPr>
          <p:cNvPr id="5133" name="Rectangle 13"/>
          <p:cNvSpPr>
            <a:spLocks noGrp="1" noChangeArrowheads="1"/>
          </p:cNvSpPr>
          <p:nvPr>
            <p:ph type="dt" sz="half" idx="2"/>
          </p:nvPr>
        </p:nvSpPr>
        <p:spPr>
          <a:xfrm>
            <a:off x="304800" y="6534150"/>
            <a:ext cx="2133600" cy="304800"/>
          </a:xfrm>
          <a:prstGeom prst="rect">
            <a:avLst/>
          </a:prstGeom>
        </p:spPr>
        <p:txBody>
          <a:bodyPr/>
          <a:lstStyle>
            <a:lvl1pPr>
              <a:defRPr/>
            </a:lvl1pPr>
          </a:lstStyle>
          <a:p>
            <a:endParaRPr lang="en-US" dirty="0"/>
          </a:p>
        </p:txBody>
      </p:sp>
      <p:sp>
        <p:nvSpPr>
          <p:cNvPr id="5134" name="Rectangle 14"/>
          <p:cNvSpPr>
            <a:spLocks noGrp="1" noChangeArrowheads="1"/>
          </p:cNvSpPr>
          <p:nvPr>
            <p:ph type="ftr" sz="quarter" idx="3"/>
          </p:nvPr>
        </p:nvSpPr>
        <p:spPr/>
        <p:txBody>
          <a:bodyPr/>
          <a:lstStyle>
            <a:lvl1pPr>
              <a:defRPr/>
            </a:lvl1pPr>
          </a:lstStyle>
          <a:p>
            <a:r>
              <a:rPr lang="fa-IR" smtClean="0"/>
              <a:t>آموزش محاسبات اقتصادی با استفاده از نرم افزار </a:t>
            </a:r>
            <a:r>
              <a:rPr lang="en-US" smtClean="0"/>
              <a:t>COMFAR</a:t>
            </a:r>
            <a:endParaRPr lang="en-US"/>
          </a:p>
        </p:txBody>
      </p:sp>
      <p:sp>
        <p:nvSpPr>
          <p:cNvPr id="5135" name="Rectangle 15"/>
          <p:cNvSpPr>
            <a:spLocks noGrp="1" noChangeArrowheads="1"/>
          </p:cNvSpPr>
          <p:nvPr>
            <p:ph type="sldNum" sz="quarter" idx="4"/>
          </p:nvPr>
        </p:nvSpPr>
        <p:spPr/>
        <p:txBody>
          <a:bodyPr/>
          <a:lstStyle>
            <a:lvl1pPr>
              <a:defRPr/>
            </a:lvl1pPr>
          </a:lstStyle>
          <a:p>
            <a:fld id="{90508EE8-93B1-421A-9109-96E7B72159C8}" type="slidenum">
              <a:rPr lang="en-US"/>
              <a:pPr/>
              <a:t>‹#›</a:t>
            </a:fld>
            <a:endParaRPr lang="en-US"/>
          </a:p>
        </p:txBody>
      </p:sp>
      <p:grpSp>
        <p:nvGrpSpPr>
          <p:cNvPr id="14" name="Group 13"/>
          <p:cNvGrpSpPr/>
          <p:nvPr userDrawn="1"/>
        </p:nvGrpSpPr>
        <p:grpSpPr>
          <a:xfrm>
            <a:off x="546100" y="1828800"/>
            <a:ext cx="2641600" cy="2603500"/>
            <a:chOff x="546100" y="1828800"/>
            <a:chExt cx="2641600" cy="2603500"/>
          </a:xfrm>
        </p:grpSpPr>
        <p:sp>
          <p:nvSpPr>
            <p:cNvPr id="8" name="Hexagon 7"/>
            <p:cNvSpPr/>
            <p:nvPr userDrawn="1"/>
          </p:nvSpPr>
          <p:spPr>
            <a:xfrm>
              <a:off x="550387" y="1828800"/>
              <a:ext cx="1426930" cy="1239253"/>
            </a:xfrm>
            <a:prstGeom prst="hexagon">
              <a:avLst/>
            </a:prstGeom>
            <a:blipFill>
              <a:blip r:embed="rId3"/>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userDrawn="1"/>
          </p:nvSpPr>
          <p:spPr>
            <a:xfrm>
              <a:off x="546100" y="3193047"/>
              <a:ext cx="1426930" cy="1239253"/>
            </a:xfrm>
            <a:prstGeom prst="hexagon">
              <a:avLst/>
            </a:prstGeom>
            <a:blipFill>
              <a:blip r:embed="rId4"/>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userDrawn="1"/>
          </p:nvSpPr>
          <p:spPr>
            <a:xfrm>
              <a:off x="1760770" y="2532647"/>
              <a:ext cx="1426930" cy="1239253"/>
            </a:xfrm>
            <a:prstGeom prst="hexagon">
              <a:avLst/>
            </a:prstGeom>
            <a:blipFill>
              <a:blip r:embed="rId5" cstate="print"/>
              <a:stretch>
                <a:fillRect/>
              </a:stretch>
            </a:blip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cs typeface="B Roya"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defRPr sz="1600">
                <a:cs typeface="B Roya" pitchFamily="2" charset="-78"/>
              </a:defRPr>
            </a:lvl1pPr>
            <a:lvl2pPr algn="just">
              <a:defRPr sz="1600">
                <a:cs typeface="B Roya" pitchFamily="2" charset="-78"/>
              </a:defRPr>
            </a:lvl2pPr>
            <a:lvl3pPr algn="just">
              <a:defRPr sz="1600">
                <a:cs typeface="B Roya" pitchFamily="2" charset="-78"/>
              </a:defRPr>
            </a:lvl3pPr>
            <a:lvl4pPr algn="just">
              <a:defRPr sz="1600">
                <a:cs typeface="B Roya" pitchFamily="2" charset="-78"/>
              </a:defRPr>
            </a:lvl4pPr>
            <a:lvl5pPr algn="just">
              <a:defRPr sz="1600">
                <a:cs typeface="B Roya" pitchFamily="2" charset="-7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b="1">
                <a:latin typeface="Calibri" pitchFamily="34" charset="0"/>
                <a:cs typeface="Calibri" pitchFamily="34" charset="0"/>
              </a:defRPr>
            </a:lvl1pPr>
          </a:lstStyle>
          <a:p>
            <a:fld id="{604A9F56-4CDF-46C5-BC77-56D996116471}" type="slidenum">
              <a:rPr lang="en-US" smtClean="0"/>
              <a:pPr/>
              <a:t>‹#›</a:t>
            </a:fld>
            <a:endParaRPr lang="en-US" dirty="0"/>
          </a:p>
        </p:txBody>
      </p:sp>
      <p:sp>
        <p:nvSpPr>
          <p:cNvPr id="5" name="Rectangle 15"/>
          <p:cNvSpPr>
            <a:spLocks noGrp="1" noChangeArrowheads="1"/>
          </p:cNvSpPr>
          <p:nvPr>
            <p:ph type="ftr" sz="quarter" idx="3"/>
          </p:nvPr>
        </p:nvSpPr>
        <p:spPr bwMode="auto">
          <a:xfrm>
            <a:off x="2552700" y="6530975"/>
            <a:ext cx="4038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900" b="1">
                <a:latin typeface="+mn-lt"/>
                <a:cs typeface="B Roya" pitchFamily="2" charset="-78"/>
              </a:defRPr>
            </a:lvl1pPr>
          </a:lstStyle>
          <a:p>
            <a:r>
              <a:rPr lang="fa-IR" smtClean="0"/>
              <a:t>آموزش محاسبات اقتصادی با استفاده از نرم افزار </a:t>
            </a:r>
            <a:r>
              <a:rPr lang="en-US" smtClean="0"/>
              <a:t>COMFAR</a:t>
            </a:r>
            <a:endParaRPr lang="en-US" dirty="0"/>
          </a:p>
        </p:txBody>
      </p:sp>
    </p:spTree>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34200" cy="1219200"/>
          </a:xfr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304800" y="6534150"/>
            <a:ext cx="2133600" cy="3048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2590800" y="6530975"/>
            <a:ext cx="4038600" cy="304800"/>
          </a:xfrm>
        </p:spPr>
        <p:txBody>
          <a:bodyPr/>
          <a:lstStyle>
            <a:lvl1pPr>
              <a:defRPr/>
            </a:lvl1pPr>
          </a:lstStyle>
          <a:p>
            <a:r>
              <a:rPr lang="fa-IR" smtClean="0"/>
              <a:t>آموزش محاسبات اقتصادی با استفاده از نرم افزار </a:t>
            </a:r>
            <a:r>
              <a:rPr lang="en-US" smtClean="0"/>
              <a:t>COMFAR</a:t>
            </a:r>
            <a:endParaRPr lang="en-US"/>
          </a:p>
        </p:txBody>
      </p:sp>
      <p:sp>
        <p:nvSpPr>
          <p:cNvPr id="6" name="Slide Number Placeholder 5"/>
          <p:cNvSpPr>
            <a:spLocks noGrp="1"/>
          </p:cNvSpPr>
          <p:nvPr>
            <p:ph type="sldNum" sz="quarter" idx="12"/>
          </p:nvPr>
        </p:nvSpPr>
        <p:spPr>
          <a:xfrm>
            <a:off x="6781800" y="6530975"/>
            <a:ext cx="2057400" cy="304800"/>
          </a:xfrm>
        </p:spPr>
        <p:txBody>
          <a:bodyPr/>
          <a:lstStyle>
            <a:lvl1pPr>
              <a:defRPr/>
            </a:lvl1pPr>
          </a:lstStyle>
          <a:p>
            <a:fld id="{E3843498-AAD2-4E3B-9133-3B9F8021EEFF}" type="slidenum">
              <a:rPr lang="en-US"/>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934200" cy="1219200"/>
          </a:xfrm>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304800" y="6534150"/>
            <a:ext cx="2133600" cy="3048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2590800" y="6530975"/>
            <a:ext cx="4038600" cy="304800"/>
          </a:xfrm>
        </p:spPr>
        <p:txBody>
          <a:bodyPr/>
          <a:lstStyle>
            <a:lvl1pPr>
              <a:defRPr/>
            </a:lvl1pPr>
          </a:lstStyle>
          <a:p>
            <a:r>
              <a:rPr lang="fa-IR" smtClean="0"/>
              <a:t>آموزش محاسبات اقتصادی با استفاده از نرم افزار </a:t>
            </a:r>
            <a:r>
              <a:rPr lang="en-US" smtClean="0"/>
              <a:t>COMFAR</a:t>
            </a:r>
            <a:endParaRPr lang="en-US"/>
          </a:p>
        </p:txBody>
      </p:sp>
      <p:sp>
        <p:nvSpPr>
          <p:cNvPr id="6" name="Slide Number Placeholder 5"/>
          <p:cNvSpPr>
            <a:spLocks noGrp="1"/>
          </p:cNvSpPr>
          <p:nvPr>
            <p:ph type="sldNum" sz="quarter" idx="12"/>
          </p:nvPr>
        </p:nvSpPr>
        <p:spPr>
          <a:xfrm>
            <a:off x="6781800" y="6530975"/>
            <a:ext cx="2057400" cy="304800"/>
          </a:xfrm>
        </p:spPr>
        <p:txBody>
          <a:bodyPr/>
          <a:lstStyle>
            <a:lvl1pPr>
              <a:defRPr/>
            </a:lvl1pPr>
          </a:lstStyle>
          <a:p>
            <a:fld id="{A10FFA62-AC8B-4666-98D7-223B52FA0BEF}" type="slidenum">
              <a:rPr lang="en-US"/>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9" name="Picture 13"/>
          <p:cNvPicPr>
            <a:picLocks noChangeAspect="1" noChangeArrowheads="1"/>
          </p:cNvPicPr>
          <p:nvPr/>
        </p:nvPicPr>
        <p:blipFill>
          <a:blip r:embed="rId6"/>
          <a:srcRect l="2500" t="3333" r="2500"/>
          <a:stretch>
            <a:fillRect/>
          </a:stretch>
        </p:blipFill>
        <p:spPr bwMode="auto">
          <a:xfrm>
            <a:off x="1" y="0"/>
            <a:ext cx="9144000" cy="6858000"/>
          </a:xfrm>
          <a:prstGeom prst="rect">
            <a:avLst/>
          </a:prstGeom>
          <a:noFill/>
          <a:ln w="9525">
            <a:noFill/>
            <a:miter lim="800000"/>
            <a:headEnd/>
            <a:tailEnd/>
          </a:ln>
          <a:effectLst/>
        </p:spPr>
      </p:pic>
      <p:sp>
        <p:nvSpPr>
          <p:cNvPr id="4103" name="Rectangle 7"/>
          <p:cNvSpPr>
            <a:spLocks noGrp="1" noChangeArrowheads="1"/>
          </p:cNvSpPr>
          <p:nvPr>
            <p:ph type="title"/>
          </p:nvPr>
        </p:nvSpPr>
        <p:spPr bwMode="auto">
          <a:xfrm>
            <a:off x="457200" y="381000"/>
            <a:ext cx="8305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104" name="Rectangle 8"/>
          <p:cNvSpPr>
            <a:spLocks noGrp="1" noChangeArrowheads="1"/>
          </p:cNvSpPr>
          <p:nvPr>
            <p:ph type="body" idx="1"/>
          </p:nvPr>
        </p:nvSpPr>
        <p:spPr bwMode="auto">
          <a:xfrm>
            <a:off x="609600" y="1752600"/>
            <a:ext cx="8001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11" name="Rectangle 15"/>
          <p:cNvSpPr>
            <a:spLocks noGrp="1" noChangeArrowheads="1"/>
          </p:cNvSpPr>
          <p:nvPr>
            <p:ph type="ftr" sz="quarter" idx="3"/>
          </p:nvPr>
        </p:nvSpPr>
        <p:spPr bwMode="auto">
          <a:xfrm>
            <a:off x="2590800" y="6552491"/>
            <a:ext cx="4038600" cy="273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000">
                <a:latin typeface="+mn-lt"/>
                <a:cs typeface="B Lotus" pitchFamily="2" charset="-78"/>
              </a:defRPr>
            </a:lvl1pPr>
          </a:lstStyle>
          <a:p>
            <a:r>
              <a:rPr lang="fa-IR" smtClean="0"/>
              <a:t>آموزش محاسبات اقتصادی با استفاده از نرم افزار </a:t>
            </a:r>
            <a:r>
              <a:rPr lang="en-US" smtClean="0"/>
              <a:t>COMFAR</a:t>
            </a:r>
            <a:endParaRPr lang="en-US" dirty="0"/>
          </a:p>
        </p:txBody>
      </p:sp>
      <p:sp>
        <p:nvSpPr>
          <p:cNvPr id="4112" name="Rectangle 16"/>
          <p:cNvSpPr>
            <a:spLocks noGrp="1" noChangeArrowheads="1"/>
          </p:cNvSpPr>
          <p:nvPr>
            <p:ph type="sldNum" sz="quarter" idx="4"/>
          </p:nvPr>
        </p:nvSpPr>
        <p:spPr bwMode="auto">
          <a:xfrm>
            <a:off x="7048500" y="6530975"/>
            <a:ext cx="17145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000">
                <a:effectLst>
                  <a:outerShdw blurRad="38100" dist="38100" dir="2700000" algn="tl">
                    <a:srgbClr val="000000">
                      <a:alpha val="43137"/>
                    </a:srgbClr>
                  </a:outerShdw>
                </a:effectLst>
                <a:latin typeface="+mn-lt"/>
                <a:cs typeface="B Koodak" pitchFamily="2" charset="-78"/>
              </a:defRPr>
            </a:lvl1pPr>
          </a:lstStyle>
          <a:p>
            <a:fld id="{0B492B5C-DC62-47AA-979B-16BA4E861C94}" type="slidenum">
              <a:rPr lang="en-US" smtClean="0"/>
              <a:pPr/>
              <a:t>‹#›</a:t>
            </a:fld>
            <a:endParaRPr lang="en-US" dirty="0"/>
          </a:p>
        </p:txBody>
      </p:sp>
      <p:grpSp>
        <p:nvGrpSpPr>
          <p:cNvPr id="20" name="Group 19"/>
          <p:cNvGrpSpPr/>
          <p:nvPr/>
        </p:nvGrpSpPr>
        <p:grpSpPr>
          <a:xfrm>
            <a:off x="177800" y="1155700"/>
            <a:ext cx="8318500" cy="901212"/>
            <a:chOff x="177800" y="1155700"/>
            <a:chExt cx="8318500" cy="901212"/>
          </a:xfrm>
        </p:grpSpPr>
        <p:sp>
          <p:nvSpPr>
            <p:cNvPr id="13" name="Rectangle 12"/>
            <p:cNvSpPr/>
            <p:nvPr userDrawn="1"/>
          </p:nvSpPr>
          <p:spPr>
            <a:xfrm>
              <a:off x="952500" y="1536700"/>
              <a:ext cx="7543800" cy="152400"/>
            </a:xfrm>
            <a:prstGeom prst="rect">
              <a:avLst/>
            </a:prstGeom>
            <a:gradFill flip="none" rotWithShape="1">
              <a:gsLst>
                <a:gs pos="81000">
                  <a:schemeClr val="bg1"/>
                </a:gs>
                <a:gs pos="100000">
                  <a:schemeClr val="accent1">
                    <a:shade val="100000"/>
                    <a:satMod val="115000"/>
                    <a:alpha val="0"/>
                  </a:schemeClr>
                </a:gs>
              </a:gsLst>
              <a:lin ang="0" scaled="1"/>
              <a:tileRect/>
            </a:gradFill>
            <a:ln w="12700">
              <a:gradFill flip="none" rotWithShape="1">
                <a:gsLst>
                  <a:gs pos="26000">
                    <a:schemeClr val="accent1">
                      <a:shade val="30000"/>
                      <a:satMod val="115000"/>
                    </a:schemeClr>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userDrawn="1"/>
          </p:nvGrpSpPr>
          <p:grpSpPr>
            <a:xfrm>
              <a:off x="177800" y="1155700"/>
              <a:ext cx="914400" cy="901212"/>
              <a:chOff x="838200" y="2362200"/>
              <a:chExt cx="786037" cy="774700"/>
            </a:xfrm>
          </p:grpSpPr>
          <p:sp>
            <p:nvSpPr>
              <p:cNvPr id="16" name="Hexagon 15"/>
              <p:cNvSpPr/>
              <p:nvPr userDrawn="1"/>
            </p:nvSpPr>
            <p:spPr>
              <a:xfrm>
                <a:off x="839476" y="2362200"/>
                <a:ext cx="424599" cy="368753"/>
              </a:xfrm>
              <a:prstGeom prst="hexagon">
                <a:avLst/>
              </a:prstGeom>
              <a:blipFill>
                <a:blip r:embed="rId7"/>
                <a:stretch>
                  <a:fillRect/>
                </a:stretch>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userDrawn="1"/>
            </p:nvSpPr>
            <p:spPr>
              <a:xfrm>
                <a:off x="838200" y="2768147"/>
                <a:ext cx="424599" cy="368753"/>
              </a:xfrm>
              <a:prstGeom prst="hexagon">
                <a:avLst/>
              </a:prstGeom>
              <a:blipFill>
                <a:blip r:embed="rId8" cstate="print"/>
                <a:stretch>
                  <a:fillRect/>
                </a:stretch>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userDrawn="1"/>
            </p:nvSpPr>
            <p:spPr>
              <a:xfrm>
                <a:off x="1199638" y="2571637"/>
                <a:ext cx="424599" cy="368753"/>
              </a:xfrm>
              <a:prstGeom prst="hexagon">
                <a:avLst/>
              </a:prstGeom>
              <a:blipFill>
                <a:blip r:embed="rId9" cstate="print"/>
                <a:stretch>
                  <a:fillRect/>
                </a:stretch>
              </a:blip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35679" y="6565815"/>
            <a:ext cx="732893" cy="253916"/>
          </a:xfrm>
          <a:prstGeom prst="rect">
            <a:avLst/>
          </a:prstGeom>
        </p:spPr>
        <p:txBody>
          <a:bodyPr wrap="none">
            <a:spAutoFit/>
          </a:bodyPr>
          <a:lstStyle/>
          <a:p>
            <a:pPr algn="l"/>
            <a:r>
              <a:rPr lang="fa-IR" sz="1050" b="1" dirty="0" smtClean="0">
                <a:effectLst/>
                <a:cs typeface="B Lotus" pitchFamily="2" charset="-78"/>
              </a:rPr>
              <a:t>مجيد عقلايي</a:t>
            </a:r>
          </a:p>
        </p:txBody>
      </p:sp>
      <p:pic>
        <p:nvPicPr>
          <p:cNvPr id="3" name="Picture 2"/>
          <p:cNvPicPr>
            <a:picLocks noChangeAspect="1"/>
          </p:cNvPicPr>
          <p:nvPr userDrawn="1"/>
        </p:nvPicPr>
        <p:blipFill rotWithShape="1">
          <a:blip r:embed="rId10" cstate="print">
            <a:extLst>
              <a:ext uri="{28A0092B-C50C-407E-A947-70E740481C1C}">
                <a14:useLocalDpi xmlns:a14="http://schemas.microsoft.com/office/drawing/2010/main" val="0"/>
              </a:ext>
            </a:extLst>
          </a:blip>
          <a:srcRect r="58333"/>
          <a:stretch/>
        </p:blipFill>
        <p:spPr>
          <a:xfrm>
            <a:off x="8794519" y="6508749"/>
            <a:ext cx="273281" cy="28694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61" r:id="rId3"/>
    <p:sldLayoutId id="2147483662" r:id="rId4"/>
  </p:sldLayoutIdLst>
  <p:transition spd="slow">
    <p:push dir="u"/>
  </p:transition>
  <p:timing>
    <p:tnLst>
      <p:par>
        <p:cTn id="1" dur="indefinite" restart="never" nodeType="tmRoot"/>
      </p:par>
    </p:tnLst>
  </p:timing>
  <p:hf hdr="0" dt="0"/>
  <p:txStyles>
    <p:titleStyle>
      <a:lvl1pPr algn="r" rtl="1" eaLnBrk="1" fontAlgn="base" hangingPunct="1">
        <a:spcBef>
          <a:spcPct val="0"/>
        </a:spcBef>
        <a:spcAft>
          <a:spcPct val="0"/>
        </a:spcAft>
        <a:defRPr sz="3600" b="1" cap="none" spc="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mj-lt"/>
          <a:ea typeface="+mj-ea"/>
          <a:cs typeface="Traffic" pitchFamily="2" charset="-78"/>
        </a:defRPr>
      </a:lvl1pPr>
      <a:lvl2pPr algn="l" rtl="0" eaLnBrk="1" fontAlgn="base" hangingPunct="1">
        <a:spcBef>
          <a:spcPct val="0"/>
        </a:spcBef>
        <a:spcAft>
          <a:spcPct val="0"/>
        </a:spcAft>
        <a:defRPr sz="3600">
          <a:solidFill>
            <a:schemeClr val="tx1"/>
          </a:solidFill>
          <a:latin typeface="Palatino Linotype" pitchFamily="18" charset="0"/>
        </a:defRPr>
      </a:lvl2pPr>
      <a:lvl3pPr algn="l" rtl="0" eaLnBrk="1" fontAlgn="base" hangingPunct="1">
        <a:spcBef>
          <a:spcPct val="0"/>
        </a:spcBef>
        <a:spcAft>
          <a:spcPct val="0"/>
        </a:spcAft>
        <a:defRPr sz="3600">
          <a:solidFill>
            <a:schemeClr val="tx1"/>
          </a:solidFill>
          <a:latin typeface="Palatino Linotype" pitchFamily="18" charset="0"/>
        </a:defRPr>
      </a:lvl3pPr>
      <a:lvl4pPr algn="l" rtl="0" eaLnBrk="1" fontAlgn="base" hangingPunct="1">
        <a:spcBef>
          <a:spcPct val="0"/>
        </a:spcBef>
        <a:spcAft>
          <a:spcPct val="0"/>
        </a:spcAft>
        <a:defRPr sz="3600">
          <a:solidFill>
            <a:schemeClr val="tx1"/>
          </a:solidFill>
          <a:latin typeface="Palatino Linotype" pitchFamily="18" charset="0"/>
        </a:defRPr>
      </a:lvl4pPr>
      <a:lvl5pPr algn="l" rtl="0" eaLnBrk="1" fontAlgn="base" hangingPunct="1">
        <a:spcBef>
          <a:spcPct val="0"/>
        </a:spcBef>
        <a:spcAft>
          <a:spcPct val="0"/>
        </a:spcAft>
        <a:defRPr sz="3600">
          <a:solidFill>
            <a:schemeClr val="tx1"/>
          </a:solidFill>
          <a:latin typeface="Palatino Linotype" pitchFamily="18" charset="0"/>
        </a:defRPr>
      </a:lvl5pPr>
      <a:lvl6pPr marL="457200" algn="l" rtl="0" eaLnBrk="1" fontAlgn="base" hangingPunct="1">
        <a:spcBef>
          <a:spcPct val="0"/>
        </a:spcBef>
        <a:spcAft>
          <a:spcPct val="0"/>
        </a:spcAft>
        <a:defRPr sz="3600">
          <a:solidFill>
            <a:schemeClr val="tx1"/>
          </a:solidFill>
          <a:latin typeface="Palatino Linotype" pitchFamily="18" charset="0"/>
        </a:defRPr>
      </a:lvl6pPr>
      <a:lvl7pPr marL="914400" algn="l" rtl="0" eaLnBrk="1" fontAlgn="base" hangingPunct="1">
        <a:spcBef>
          <a:spcPct val="0"/>
        </a:spcBef>
        <a:spcAft>
          <a:spcPct val="0"/>
        </a:spcAft>
        <a:defRPr sz="3600">
          <a:solidFill>
            <a:schemeClr val="tx1"/>
          </a:solidFill>
          <a:latin typeface="Palatino Linotype" pitchFamily="18" charset="0"/>
        </a:defRPr>
      </a:lvl7pPr>
      <a:lvl8pPr marL="1371600" algn="l" rtl="0" eaLnBrk="1" fontAlgn="base" hangingPunct="1">
        <a:spcBef>
          <a:spcPct val="0"/>
        </a:spcBef>
        <a:spcAft>
          <a:spcPct val="0"/>
        </a:spcAft>
        <a:defRPr sz="3600">
          <a:solidFill>
            <a:schemeClr val="tx1"/>
          </a:solidFill>
          <a:latin typeface="Palatino Linotype" pitchFamily="18" charset="0"/>
        </a:defRPr>
      </a:lvl8pPr>
      <a:lvl9pPr marL="1828800" algn="l" rtl="0" eaLnBrk="1" fontAlgn="base" hangingPunct="1">
        <a:spcBef>
          <a:spcPct val="0"/>
        </a:spcBef>
        <a:spcAft>
          <a:spcPct val="0"/>
        </a:spcAft>
        <a:defRPr sz="3600">
          <a:solidFill>
            <a:schemeClr val="tx1"/>
          </a:solidFill>
          <a:latin typeface="Palatino Linotype" pitchFamily="18" charset="0"/>
        </a:defRPr>
      </a:lvl9pPr>
    </p:titleStyle>
    <p:bodyStyle>
      <a:lvl1pPr marL="342900" indent="-342900" algn="r" rtl="1" eaLnBrk="1" fontAlgn="base" hangingPunct="1">
        <a:lnSpc>
          <a:spcPct val="120000"/>
        </a:lnSpc>
        <a:spcBef>
          <a:spcPts val="0"/>
        </a:spcBef>
        <a:spcAft>
          <a:spcPct val="0"/>
        </a:spcAft>
        <a:buClr>
          <a:schemeClr val="tx1"/>
        </a:buClr>
        <a:buSzPct val="80000"/>
        <a:buChar char="•"/>
        <a:defRPr sz="2400">
          <a:solidFill>
            <a:schemeClr val="tx1"/>
          </a:solidFill>
          <a:latin typeface="+mn-lt"/>
          <a:ea typeface="+mn-ea"/>
          <a:cs typeface="+mn-cs"/>
        </a:defRPr>
      </a:lvl1pPr>
      <a:lvl2pPr marL="742950" indent="-285750" algn="r" rtl="1" eaLnBrk="1" fontAlgn="base" hangingPunct="1">
        <a:lnSpc>
          <a:spcPct val="120000"/>
        </a:lnSpc>
        <a:spcBef>
          <a:spcPts val="0"/>
        </a:spcBef>
        <a:spcAft>
          <a:spcPct val="0"/>
        </a:spcAft>
        <a:buClr>
          <a:schemeClr val="tx1"/>
        </a:buClr>
        <a:buSzPct val="80000"/>
        <a:buFont typeface="Palatino Linotype" pitchFamily="18" charset="0"/>
        <a:buChar char="−"/>
        <a:defRPr sz="2200">
          <a:solidFill>
            <a:schemeClr val="tx1"/>
          </a:solidFill>
          <a:latin typeface="+mn-lt"/>
        </a:defRPr>
      </a:lvl2pPr>
      <a:lvl3pPr marL="1143000" indent="-228600" algn="r" rtl="1" eaLnBrk="1" fontAlgn="base" hangingPunct="1">
        <a:lnSpc>
          <a:spcPct val="120000"/>
        </a:lnSpc>
        <a:spcBef>
          <a:spcPts val="0"/>
        </a:spcBef>
        <a:spcAft>
          <a:spcPct val="0"/>
        </a:spcAft>
        <a:buClr>
          <a:schemeClr val="tx1"/>
        </a:buClr>
        <a:buSzPct val="80000"/>
        <a:buChar char="•"/>
        <a:defRPr sz="2000">
          <a:solidFill>
            <a:schemeClr val="tx1"/>
          </a:solidFill>
          <a:latin typeface="+mn-lt"/>
        </a:defRPr>
      </a:lvl3pPr>
      <a:lvl4pPr marL="1600200" indent="-228600" algn="r" rtl="1" eaLnBrk="1" fontAlgn="base" hangingPunct="1">
        <a:lnSpc>
          <a:spcPct val="120000"/>
        </a:lnSpc>
        <a:spcBef>
          <a:spcPts val="0"/>
        </a:spcBef>
        <a:spcAft>
          <a:spcPct val="0"/>
        </a:spcAft>
        <a:buClr>
          <a:schemeClr val="tx1"/>
        </a:buClr>
        <a:buSzPct val="80000"/>
        <a:buFont typeface="Palatino Linotype" pitchFamily="18" charset="0"/>
        <a:buChar char="−"/>
        <a:defRPr>
          <a:solidFill>
            <a:schemeClr val="tx1"/>
          </a:solidFill>
          <a:latin typeface="+mn-lt"/>
        </a:defRPr>
      </a:lvl4pPr>
      <a:lvl5pPr marL="2057400" indent="-228600" algn="r" rtl="1" eaLnBrk="1" fontAlgn="base" hangingPunct="1">
        <a:lnSpc>
          <a:spcPct val="120000"/>
        </a:lnSpc>
        <a:spcBef>
          <a:spcPts val="0"/>
        </a:spcBef>
        <a:spcAft>
          <a:spcPct val="0"/>
        </a:spcAft>
        <a:buClr>
          <a:schemeClr val="tx1"/>
        </a:buClr>
        <a:buSzPct val="80000"/>
        <a:buChar char="•"/>
        <a:defRPr>
          <a:solidFill>
            <a:schemeClr val="tx1"/>
          </a:solidFill>
          <a:latin typeface="+mn-lt"/>
        </a:defRPr>
      </a:lvl5pPr>
      <a:lvl6pPr marL="2514600" indent="-228600" algn="l" rtl="0" eaLnBrk="1" fontAlgn="base" hangingPunct="1">
        <a:spcBef>
          <a:spcPct val="20000"/>
        </a:spcBef>
        <a:spcAft>
          <a:spcPct val="0"/>
        </a:spcAft>
        <a:buClr>
          <a:schemeClr val="tx1"/>
        </a:buClr>
        <a:buSzPct val="80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0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0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wmf"/><Relationship Id="rId5" Type="http://schemas.openxmlformats.org/officeDocument/2006/relationships/oleObject" Target="../embeddings/oleObject7.bin"/><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png"/><Relationship Id="rId4" Type="http://schemas.openxmlformats.org/officeDocument/2006/relationships/image" Target="../media/image2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447800" y="3733800"/>
            <a:ext cx="7620000" cy="1600200"/>
          </a:xfrm>
        </p:spPr>
        <p:txBody>
          <a:bodyPr/>
          <a:lstStyle/>
          <a:p>
            <a:pPr algn="ctr">
              <a:lnSpc>
                <a:spcPct val="150000"/>
              </a:lnSpc>
            </a:pPr>
            <a:r>
              <a:rPr lang="fa-IR"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Roya" pitchFamily="2" charset="-78"/>
              </a:rPr>
              <a:t>محاسبات اقتصادی با استفاده از نرم افزار </a:t>
            </a:r>
            <a:r>
              <a:rPr lang="en-US" sz="360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Roya" pitchFamily="2" charset="-78"/>
              </a:rPr>
              <a:t>COMFAR III</a:t>
            </a:r>
            <a:endParaRPr lang="en-US" sz="360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2051" name="Rectangle 3"/>
          <p:cNvSpPr>
            <a:spLocks noGrp="1" noChangeArrowheads="1"/>
          </p:cNvSpPr>
          <p:nvPr>
            <p:ph type="subTitle" idx="1"/>
          </p:nvPr>
        </p:nvSpPr>
        <p:spPr>
          <a:xfrm>
            <a:off x="424542" y="5290460"/>
            <a:ext cx="4114800" cy="609600"/>
          </a:xfrm>
        </p:spPr>
        <p:txBody>
          <a:bodyPr/>
          <a:lstStyle/>
          <a:p>
            <a:pPr algn="l"/>
            <a:r>
              <a:rPr lang="fa-IR" sz="1400" b="1" dirty="0" smtClean="0">
                <a:effectLst>
                  <a:outerShdw blurRad="38100" dist="38100" dir="2700000" algn="tl">
                    <a:srgbClr val="000000">
                      <a:alpha val="43137"/>
                    </a:srgbClr>
                  </a:outerShdw>
                </a:effectLst>
                <a:cs typeface="B Lotus" pitchFamily="2" charset="-78"/>
              </a:rPr>
              <a:t>مجيد عقلايي</a:t>
            </a:r>
          </a:p>
        </p:txBody>
      </p:sp>
      <p:sp>
        <p:nvSpPr>
          <p:cNvPr id="4" name="Rectangle 3"/>
          <p:cNvSpPr/>
          <p:nvPr/>
        </p:nvSpPr>
        <p:spPr>
          <a:xfrm>
            <a:off x="5745044" y="2996625"/>
            <a:ext cx="2887329" cy="584775"/>
          </a:xfrm>
          <a:prstGeom prst="rect">
            <a:avLst/>
          </a:prstGeom>
        </p:spPr>
        <p:txBody>
          <a:bodyPr wrap="none">
            <a:spAutoFit/>
          </a:bodyPr>
          <a:lstStyle/>
          <a:p>
            <a:pPr algn="r" rtl="1"/>
            <a:r>
              <a:rPr lang="fa-IR" sz="3200" b="1" kern="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Palatino Linotype"/>
                <a:ea typeface="+mj-ea"/>
                <a:cs typeface="B Roya" pitchFamily="2" charset="-78"/>
              </a:rPr>
              <a:t>دوره آموزش جامع  </a:t>
            </a:r>
            <a:endPar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cs typeface="B Roya" pitchFamily="2" charset="-78"/>
            </a:endParaRPr>
          </a:p>
        </p:txBody>
      </p:sp>
      <p:pic>
        <p:nvPicPr>
          <p:cNvPr id="5" name="Picture 8" descr="Description: بسم ا"/>
          <p:cNvPicPr>
            <a:picLocks noChangeAspect="1" noChangeArrowheads="1"/>
          </p:cNvPicPr>
          <p:nvPr/>
        </p:nvPicPr>
        <p:blipFill>
          <a:blip r:embed="rId3" cstate="print"/>
          <a:srcRect/>
          <a:stretch>
            <a:fillRect/>
          </a:stretch>
        </p:blipFill>
        <p:spPr bwMode="auto">
          <a:xfrm>
            <a:off x="288969" y="228600"/>
            <a:ext cx="679861" cy="1066800"/>
          </a:xfrm>
          <a:prstGeom prst="rect">
            <a:avLst/>
          </a:prstGeom>
          <a:solidFill>
            <a:srgbClr val="FFFFFF">
              <a:shade val="85000"/>
            </a:srgbClr>
          </a:solidFill>
          <a:ln w="952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1" y="5943600"/>
            <a:ext cx="870858" cy="381000"/>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مالي طرح هاي اقتصادي</a:t>
            </a:r>
            <a:endParaRPr lang="en-US" dirty="0"/>
          </a:p>
        </p:txBody>
      </p:sp>
      <p:graphicFrame>
        <p:nvGraphicFramePr>
          <p:cNvPr id="15" name="Diagram 14"/>
          <p:cNvGraphicFramePr/>
          <p:nvPr>
            <p:extLst>
              <p:ext uri="{D42A27DB-BD31-4B8C-83A1-F6EECF244321}">
                <p14:modId xmlns:p14="http://schemas.microsoft.com/office/powerpoint/2010/main" val="892948277"/>
              </p:ext>
            </p:extLst>
          </p:nvPr>
        </p:nvGraphicFramePr>
        <p:xfrm>
          <a:off x="990600" y="1905000"/>
          <a:ext cx="7696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10</a:t>
            </a:fld>
            <a:endParaRPr lang="en-US" dirty="0"/>
          </a:p>
        </p:txBody>
      </p:sp>
    </p:spTree>
    <p:extLst>
      <p:ext uri="{BB962C8B-B14F-4D97-AF65-F5344CB8AC3E}">
        <p14:creationId xmlns:p14="http://schemas.microsoft.com/office/powerpoint/2010/main" val="165547115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fa-IR" dirty="0" smtClean="0"/>
              <a:t>هزينه هاي توليد </a:t>
            </a:r>
          </a:p>
        </p:txBody>
      </p:sp>
      <p:sp>
        <p:nvSpPr>
          <p:cNvPr id="10243" name="Rectangle 3"/>
          <p:cNvSpPr>
            <a:spLocks noGrp="1" noChangeArrowheads="1"/>
          </p:cNvSpPr>
          <p:nvPr>
            <p:ph type="body" idx="1"/>
          </p:nvPr>
        </p:nvSpPr>
        <p:spPr>
          <a:xfrm>
            <a:off x="381000" y="1752600"/>
            <a:ext cx="8229600" cy="4495800"/>
          </a:xfrm>
        </p:spPr>
        <p:txBody>
          <a:bodyPr/>
          <a:lstStyle/>
          <a:p>
            <a:pPr algn="r" rtl="1">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هاي بهره برداري</a:t>
            </a:r>
          </a:p>
          <a:p>
            <a:pPr algn="just">
              <a:lnSpc>
                <a:spcPct val="150000"/>
              </a:lnSpc>
              <a:spcAft>
                <a:spcPts val="0"/>
              </a:spcAft>
              <a:buNone/>
            </a:pPr>
            <a:r>
              <a:rPr lang="fa-IR" sz="2000" dirty="0" smtClean="0"/>
              <a:t>هزينه هاي دوره</a:t>
            </a:r>
            <a:r>
              <a:rPr lang="fa-IR" sz="2000" dirty="0"/>
              <a:t> بهره </a:t>
            </a:r>
            <a:r>
              <a:rPr lang="fa-IR" sz="2000" dirty="0" smtClean="0"/>
              <a:t>برداري </a:t>
            </a:r>
            <a:r>
              <a:rPr lang="fa-IR" sz="2000" dirty="0"/>
              <a:t>عبارتند از </a:t>
            </a:r>
            <a:r>
              <a:rPr lang="fa-IR" sz="2000" dirty="0" smtClean="0"/>
              <a:t>کليه هزينه هاي </a:t>
            </a:r>
            <a:r>
              <a:rPr lang="fa-IR" sz="2000" dirty="0"/>
              <a:t>صرف شده </a:t>
            </a:r>
            <a:r>
              <a:rPr lang="fa-IR" sz="2000" dirty="0" smtClean="0"/>
              <a:t>براي توليد </a:t>
            </a:r>
            <a:r>
              <a:rPr lang="fa-IR" sz="2000" dirty="0"/>
              <a:t>محصول</a:t>
            </a:r>
            <a:r>
              <a:rPr lang="fa-IR" sz="2000" dirty="0" smtClean="0"/>
              <a:t>.</a:t>
            </a:r>
          </a:p>
          <a:p>
            <a:pPr algn="just">
              <a:lnSpc>
                <a:spcPct val="150000"/>
              </a:lnSpc>
              <a:spcAft>
                <a:spcPts val="0"/>
              </a:spcAft>
              <a:buNone/>
            </a:pPr>
            <a:r>
              <a:rPr lang="fa-IR" sz="2000" b="1" dirty="0" smtClean="0">
                <a:effectLst>
                  <a:outerShdw blurRad="38100" dist="38100" dir="2700000" algn="tl">
                    <a:srgbClr val="000000">
                      <a:alpha val="43137"/>
                    </a:srgbClr>
                  </a:outerShdw>
                </a:effectLst>
              </a:rPr>
              <a:t>هزينه هاي ثابت: </a:t>
            </a:r>
            <a:r>
              <a:rPr lang="fa-IR" sz="2000" dirty="0" smtClean="0"/>
              <a:t>هزينه هايي هستند كه با تغيير سطح توليد تقريبا ثابت باقي مي مانند. از جمله بخشي از هزينه پرسنل، هزينه اجاره دفتر فروش، لوازم اداري و ...</a:t>
            </a:r>
          </a:p>
          <a:p>
            <a:pPr algn="just">
              <a:lnSpc>
                <a:spcPct val="150000"/>
              </a:lnSpc>
              <a:spcAft>
                <a:spcPts val="0"/>
              </a:spcAft>
              <a:buNone/>
            </a:pPr>
            <a:r>
              <a:rPr lang="fa-IR" sz="2000" b="1" dirty="0" smtClean="0">
                <a:effectLst>
                  <a:outerShdw blurRad="38100" dist="38100" dir="2700000" algn="tl">
                    <a:srgbClr val="000000">
                      <a:alpha val="43137"/>
                    </a:srgbClr>
                  </a:outerShdw>
                </a:effectLst>
              </a:rPr>
              <a:t>هزينه هاي متغير: </a:t>
            </a:r>
            <a:r>
              <a:rPr lang="fa-IR" sz="2000" dirty="0" smtClean="0"/>
              <a:t>هزينه هايي هستند كه با تغيير سطح توليد تغيير مي كنند. از جمله هزينه مواد اوليه و کمکي، انرژي مورد نياز توليد و ...</a:t>
            </a:r>
            <a:endParaRPr lang="fa-IR" sz="2000"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11</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158135018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cxnSp>
        <p:nvCxnSpPr>
          <p:cNvPr id="4" name="Straight Arrow Connector 3"/>
          <p:cNvCxnSpPr/>
          <p:nvPr/>
        </p:nvCxnSpPr>
        <p:spPr>
          <a:xfrm>
            <a:off x="2012424" y="5561012"/>
            <a:ext cx="5181600" cy="1588"/>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488424" y="4046770"/>
            <a:ext cx="3048794" cy="794"/>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194024" y="5334000"/>
            <a:ext cx="34977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Calibri" pitchFamily="34" charset="0"/>
                <a:cs typeface="Calibri" pitchFamily="34" charset="0"/>
              </a:rPr>
              <a:t>Q</a:t>
            </a:r>
            <a:endParaRPr lang="en-US" b="1"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7" name="Straight Connector 6"/>
          <p:cNvCxnSpPr/>
          <p:nvPr/>
        </p:nvCxnSpPr>
        <p:spPr>
          <a:xfrm>
            <a:off x="2012424" y="4572000"/>
            <a:ext cx="5669280" cy="1588"/>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12424" y="3505200"/>
            <a:ext cx="5105400" cy="1062317"/>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34000" y="4202668"/>
            <a:ext cx="1019831" cy="369332"/>
          </a:xfrm>
          <a:prstGeom prst="rect">
            <a:avLst/>
          </a:prstGeom>
          <a:noFill/>
        </p:spPr>
        <p:txBody>
          <a:bodyPr wrap="none" rtlCol="0">
            <a:spAutoFit/>
          </a:bodyPr>
          <a:lstStyle>
            <a:defPPr>
              <a:defRPr lang="en-US"/>
            </a:defPPr>
            <a:lvl1pPr>
              <a:defRPr b="1">
                <a:cs typeface="B Roya" panose="00000400000000000000" pitchFamily="2" charset="-78"/>
              </a:defRPr>
            </a:lvl1pPr>
          </a:lstStyle>
          <a:p>
            <a:r>
              <a:rPr lang="fa-IR" dirty="0"/>
              <a:t>هزينه ثابت</a:t>
            </a:r>
            <a:endParaRPr lang="en-US" dirty="0"/>
          </a:p>
        </p:txBody>
      </p:sp>
      <p:sp>
        <p:nvSpPr>
          <p:cNvPr id="12" name="TextBox 11"/>
          <p:cNvSpPr txBox="1"/>
          <p:nvPr/>
        </p:nvSpPr>
        <p:spPr>
          <a:xfrm>
            <a:off x="6355824" y="3581400"/>
            <a:ext cx="914033" cy="369332"/>
          </a:xfrm>
          <a:prstGeom prst="rect">
            <a:avLst/>
          </a:prstGeom>
          <a:noFill/>
        </p:spPr>
        <p:txBody>
          <a:bodyPr wrap="none" rtlCol="0">
            <a:spAutoFit/>
          </a:bodyPr>
          <a:lstStyle/>
          <a:p>
            <a:r>
              <a:rPr lang="fa-IR" b="1" dirty="0" smtClean="0">
                <a:cs typeface="B Roya" panose="00000400000000000000" pitchFamily="2" charset="-78"/>
              </a:rPr>
              <a:t>هزينه کل</a:t>
            </a:r>
            <a:endParaRPr lang="en-US" b="1" dirty="0">
              <a:cs typeface="B Roya" panose="00000400000000000000" pitchFamily="2" charset="-78"/>
            </a:endParaRPr>
          </a:p>
        </p:txBody>
      </p:sp>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9" name="Slide Number Placeholder 8"/>
          <p:cNvSpPr>
            <a:spLocks noGrp="1"/>
          </p:cNvSpPr>
          <p:nvPr>
            <p:ph type="sldNum" sz="quarter" idx="12"/>
          </p:nvPr>
        </p:nvSpPr>
        <p:spPr/>
        <p:txBody>
          <a:bodyPr/>
          <a:lstStyle/>
          <a:p>
            <a:fld id="{604A9F56-4CDF-46C5-BC77-56D996116471}" type="slidenum">
              <a:rPr lang="en-US" smtClean="0"/>
              <a:pPr/>
              <a:t>12</a:t>
            </a:fld>
            <a:endParaRPr lang="en-US" dirty="0"/>
          </a:p>
        </p:txBody>
      </p:sp>
      <p:sp>
        <p:nvSpPr>
          <p:cNvPr id="13" name="TextBox 12"/>
          <p:cNvSpPr txBox="1"/>
          <p:nvPr/>
        </p:nvSpPr>
        <p:spPr>
          <a:xfrm>
            <a:off x="4661506" y="4953000"/>
            <a:ext cx="1053494" cy="369332"/>
          </a:xfrm>
          <a:prstGeom prst="rect">
            <a:avLst/>
          </a:prstGeom>
          <a:noFill/>
        </p:spPr>
        <p:txBody>
          <a:bodyPr wrap="none" rtlCol="0">
            <a:spAutoFit/>
          </a:bodyPr>
          <a:lstStyle>
            <a:defPPr>
              <a:defRPr lang="en-US"/>
            </a:defPPr>
            <a:lvl1pPr>
              <a:defRPr b="1">
                <a:cs typeface="B Roya" panose="00000400000000000000" pitchFamily="2" charset="-78"/>
              </a:defRPr>
            </a:lvl1pPr>
          </a:lstStyle>
          <a:p>
            <a:r>
              <a:rPr lang="fa-IR" dirty="0"/>
              <a:t>هزينه متغير</a:t>
            </a:r>
            <a:endParaRPr lang="en-US" dirty="0"/>
          </a:p>
        </p:txBody>
      </p:sp>
      <p:cxnSp>
        <p:nvCxnSpPr>
          <p:cNvPr id="14" name="Straight Connector 13"/>
          <p:cNvCxnSpPr/>
          <p:nvPr/>
        </p:nvCxnSpPr>
        <p:spPr>
          <a:xfrm flipV="1">
            <a:off x="2057400" y="4500283"/>
            <a:ext cx="5105400" cy="1062317"/>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07544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fa-IR" dirty="0" smtClean="0"/>
              <a:t>اجزاي هزينه هاي توليد </a:t>
            </a:r>
            <a:endParaRPr lang="en-US" dirty="0"/>
          </a:p>
        </p:txBody>
      </p:sp>
      <p:sp>
        <p:nvSpPr>
          <p:cNvPr id="11267" name="Rectangle 3"/>
          <p:cNvSpPr>
            <a:spLocks noGrp="1" noChangeArrowheads="1"/>
          </p:cNvSpPr>
          <p:nvPr>
            <p:ph type="body" idx="1"/>
          </p:nvPr>
        </p:nvSpPr>
        <p:spPr/>
        <p:txBody>
          <a:bodyPr/>
          <a:lstStyle/>
          <a:p>
            <a:pPr>
              <a:buNone/>
            </a:pPr>
            <a:r>
              <a:rPr lang="fa-IR" sz="24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مواد</a:t>
            </a:r>
            <a:r>
              <a:rPr lang="fa-IR" sz="24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 </a:t>
            </a:r>
            <a:r>
              <a:rPr lang="fa-IR" sz="24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اوليه</a:t>
            </a:r>
            <a:endParaRPr lang="fa-IR" sz="24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a:p>
            <a:pPr marL="342900" lvl="1" indent="-342900" algn="just">
              <a:lnSpc>
                <a:spcPct val="130000"/>
              </a:lnSpc>
              <a:spcAft>
                <a:spcPts val="0"/>
              </a:spcAft>
              <a:buNone/>
            </a:pPr>
            <a:r>
              <a:rPr lang="fa-IR" sz="2000" b="1" dirty="0">
                <a:effectLst>
                  <a:outerShdw blurRad="38100" dist="38100" dir="2700000" algn="tl">
                    <a:srgbClr val="000000">
                      <a:alpha val="43137"/>
                    </a:srgbClr>
                  </a:outerShdw>
                </a:effectLst>
                <a:ea typeface="+mn-ea"/>
              </a:rPr>
              <a:t>مواد </a:t>
            </a:r>
            <a:r>
              <a:rPr lang="fa-IR" sz="2000" b="1" dirty="0" smtClean="0">
                <a:effectLst>
                  <a:outerShdw blurRad="38100" dist="38100" dir="2700000" algn="tl">
                    <a:srgbClr val="000000">
                      <a:alpha val="43137"/>
                    </a:srgbClr>
                  </a:outerShdw>
                </a:effectLst>
                <a:ea typeface="+mn-ea"/>
              </a:rPr>
              <a:t>اوليه توليد (مستقيم): </a:t>
            </a:r>
            <a:r>
              <a:rPr lang="fa-IR" sz="2000" dirty="0">
                <a:ea typeface="+mn-ea"/>
              </a:rPr>
              <a:t>که عبارت است از </a:t>
            </a:r>
            <a:r>
              <a:rPr lang="fa-IR" sz="2000" dirty="0" smtClean="0">
                <a:ea typeface="+mn-ea"/>
              </a:rPr>
              <a:t>کليه </a:t>
            </a:r>
            <a:r>
              <a:rPr lang="fa-IR" sz="2000" dirty="0">
                <a:ea typeface="+mn-ea"/>
              </a:rPr>
              <a:t>مواد و </a:t>
            </a:r>
            <a:r>
              <a:rPr lang="fa-IR" sz="2000" dirty="0" smtClean="0">
                <a:ea typeface="+mn-ea"/>
              </a:rPr>
              <a:t>کالاهايي </a:t>
            </a:r>
            <a:r>
              <a:rPr lang="fa-IR" sz="2000" dirty="0">
                <a:ea typeface="+mn-ea"/>
              </a:rPr>
              <a:t>که در </a:t>
            </a:r>
            <a:r>
              <a:rPr lang="fa-IR" sz="2000" dirty="0" smtClean="0">
                <a:ea typeface="+mn-ea"/>
              </a:rPr>
              <a:t>توليد </a:t>
            </a:r>
            <a:r>
              <a:rPr lang="fa-IR" sz="2000" dirty="0">
                <a:ea typeface="+mn-ea"/>
              </a:rPr>
              <a:t>محصول نقش </a:t>
            </a:r>
            <a:r>
              <a:rPr lang="fa-IR" sz="2000" dirty="0" smtClean="0">
                <a:ea typeface="+mn-ea"/>
              </a:rPr>
              <a:t>مستقيم </a:t>
            </a:r>
            <a:r>
              <a:rPr lang="fa-IR" sz="2000" dirty="0">
                <a:ea typeface="+mn-ea"/>
              </a:rPr>
              <a:t>داشته و </a:t>
            </a:r>
            <a:r>
              <a:rPr lang="fa-IR" sz="2000" dirty="0" smtClean="0">
                <a:ea typeface="+mn-ea"/>
              </a:rPr>
              <a:t>قسمتي </a:t>
            </a:r>
            <a:r>
              <a:rPr lang="fa-IR" sz="2000" dirty="0">
                <a:ea typeface="+mn-ea"/>
              </a:rPr>
              <a:t>از محصول </a:t>
            </a:r>
            <a:r>
              <a:rPr lang="fa-IR" sz="2000" dirty="0" smtClean="0">
                <a:ea typeface="+mn-ea"/>
              </a:rPr>
              <a:t>نهايي </a:t>
            </a:r>
            <a:r>
              <a:rPr lang="fa-IR" sz="2000" dirty="0">
                <a:ea typeface="+mn-ea"/>
              </a:rPr>
              <a:t>را </a:t>
            </a:r>
            <a:r>
              <a:rPr lang="fa-IR" sz="2000" dirty="0" smtClean="0">
                <a:ea typeface="+mn-ea"/>
              </a:rPr>
              <a:t>تشکيل مي </a:t>
            </a:r>
            <a:r>
              <a:rPr lang="fa-IR" sz="2000" dirty="0">
                <a:ea typeface="+mn-ea"/>
              </a:rPr>
              <a:t>دهد.</a:t>
            </a:r>
          </a:p>
          <a:p>
            <a:pPr marL="342900" lvl="1" indent="-342900" algn="just">
              <a:lnSpc>
                <a:spcPct val="130000"/>
              </a:lnSpc>
              <a:spcAft>
                <a:spcPts val="0"/>
              </a:spcAft>
              <a:buNone/>
            </a:pPr>
            <a:r>
              <a:rPr lang="fa-IR" sz="2000" b="1" dirty="0">
                <a:effectLst>
                  <a:outerShdw blurRad="38100" dist="38100" dir="2700000" algn="tl">
                    <a:srgbClr val="000000">
                      <a:alpha val="43137"/>
                    </a:srgbClr>
                  </a:outerShdw>
                </a:effectLst>
                <a:ea typeface="+mn-ea"/>
              </a:rPr>
              <a:t>مواد </a:t>
            </a:r>
            <a:r>
              <a:rPr lang="fa-IR" sz="2000" b="1" dirty="0" smtClean="0">
                <a:effectLst>
                  <a:outerShdw blurRad="38100" dist="38100" dir="2700000" algn="tl">
                    <a:srgbClr val="000000">
                      <a:alpha val="43137"/>
                    </a:srgbClr>
                  </a:outerShdw>
                </a:effectLst>
                <a:ea typeface="+mn-ea"/>
              </a:rPr>
              <a:t>غير مستقيم</a:t>
            </a:r>
            <a:r>
              <a:rPr lang="fa-IR" sz="2000" b="1" dirty="0">
                <a:effectLst>
                  <a:outerShdw blurRad="38100" dist="38100" dir="2700000" algn="tl">
                    <a:srgbClr val="000000">
                      <a:alpha val="43137"/>
                    </a:srgbClr>
                  </a:outerShdw>
                </a:effectLst>
                <a:ea typeface="+mn-ea"/>
              </a:rPr>
              <a:t>: </a:t>
            </a:r>
            <a:r>
              <a:rPr lang="fa-IR" sz="2000" dirty="0" smtClean="0">
                <a:ea typeface="+mn-ea"/>
              </a:rPr>
              <a:t>شامل</a:t>
            </a:r>
            <a:r>
              <a:rPr lang="fa-IR" sz="2000" dirty="0">
                <a:ea typeface="+mn-ea"/>
              </a:rPr>
              <a:t> مواد </a:t>
            </a:r>
            <a:r>
              <a:rPr lang="fa-IR" sz="2000" dirty="0" smtClean="0">
                <a:ea typeface="+mn-ea"/>
              </a:rPr>
              <a:t>کمکي </a:t>
            </a:r>
            <a:r>
              <a:rPr lang="fa-IR" sz="2000" dirty="0">
                <a:ea typeface="+mn-ea"/>
              </a:rPr>
              <a:t>از </a:t>
            </a:r>
            <a:r>
              <a:rPr lang="fa-IR" sz="2000" dirty="0" smtClean="0">
                <a:ea typeface="+mn-ea"/>
              </a:rPr>
              <a:t>قبيل </a:t>
            </a:r>
            <a:r>
              <a:rPr lang="fa-IR" sz="2000" dirty="0">
                <a:ea typeface="+mn-ea"/>
              </a:rPr>
              <a:t>مواد بسته </a:t>
            </a:r>
            <a:r>
              <a:rPr lang="fa-IR" sz="2000" dirty="0" smtClean="0">
                <a:ea typeface="+mn-ea"/>
              </a:rPr>
              <a:t>بندي</a:t>
            </a:r>
          </a:p>
          <a:p>
            <a:pPr marL="342900" lvl="1" indent="-342900" algn="just">
              <a:lnSpc>
                <a:spcPct val="130000"/>
              </a:lnSpc>
              <a:spcAft>
                <a:spcPts val="0"/>
              </a:spcAft>
              <a:buNone/>
            </a:pPr>
            <a:endParaRPr lang="fa-IR" sz="2000" dirty="0">
              <a:ea typeface="+mn-ea"/>
            </a:endParaRPr>
          </a:p>
          <a:p>
            <a:pPr>
              <a:buNone/>
            </a:pPr>
            <a:r>
              <a:rPr lang="fa-IR" sz="24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نيروي انساني</a:t>
            </a:r>
            <a:endParaRPr lang="fa-IR" sz="24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a:p>
            <a:pPr marL="342900" lvl="1" indent="-342900" algn="just">
              <a:lnSpc>
                <a:spcPct val="130000"/>
              </a:lnSpc>
              <a:spcAft>
                <a:spcPts val="0"/>
              </a:spcAft>
              <a:buNone/>
            </a:pPr>
            <a:r>
              <a:rPr lang="fa-IR" sz="2000" b="1" dirty="0" smtClean="0">
                <a:effectLst>
                  <a:outerShdw blurRad="38100" dist="38100" dir="2700000" algn="tl">
                    <a:srgbClr val="000000">
                      <a:alpha val="43137"/>
                    </a:srgbClr>
                  </a:outerShdw>
                </a:effectLst>
                <a:ea typeface="+mn-ea"/>
              </a:rPr>
              <a:t>هزينه </a:t>
            </a:r>
            <a:r>
              <a:rPr lang="fa-IR" sz="2000" b="1" dirty="0">
                <a:effectLst>
                  <a:outerShdw blurRad="38100" dist="38100" dir="2700000" algn="tl">
                    <a:srgbClr val="000000">
                      <a:alpha val="43137"/>
                    </a:srgbClr>
                  </a:outerShdw>
                </a:effectLst>
                <a:ea typeface="+mn-ea"/>
              </a:rPr>
              <a:t>کار </a:t>
            </a:r>
            <a:r>
              <a:rPr lang="fa-IR" sz="2000" b="1" dirty="0" smtClean="0">
                <a:effectLst>
                  <a:outerShdw blurRad="38100" dist="38100" dir="2700000" algn="tl">
                    <a:srgbClr val="000000">
                      <a:alpha val="43137"/>
                    </a:srgbClr>
                  </a:outerShdw>
                </a:effectLst>
                <a:ea typeface="+mn-ea"/>
              </a:rPr>
              <a:t>مستقيم</a:t>
            </a:r>
            <a:r>
              <a:rPr lang="fa-IR" sz="2000" b="1" dirty="0">
                <a:effectLst>
                  <a:outerShdw blurRad="38100" dist="38100" dir="2700000" algn="tl">
                    <a:srgbClr val="000000">
                      <a:alpha val="43137"/>
                    </a:srgbClr>
                  </a:outerShdw>
                </a:effectLst>
                <a:ea typeface="+mn-ea"/>
              </a:rPr>
              <a:t>: </a:t>
            </a:r>
            <a:r>
              <a:rPr lang="fa-IR" sz="2000" dirty="0" smtClean="0">
                <a:ea typeface="+mn-ea"/>
              </a:rPr>
              <a:t>حقوق</a:t>
            </a:r>
            <a:r>
              <a:rPr lang="fa-IR" sz="2000" dirty="0">
                <a:ea typeface="+mn-ea"/>
              </a:rPr>
              <a:t> و دستمزد و </a:t>
            </a:r>
            <a:r>
              <a:rPr lang="fa-IR" sz="2000" dirty="0" smtClean="0">
                <a:ea typeface="+mn-ea"/>
              </a:rPr>
              <a:t>ساير مزايا </a:t>
            </a:r>
            <a:r>
              <a:rPr lang="fa-IR" sz="2000" dirty="0">
                <a:ea typeface="+mn-ea"/>
              </a:rPr>
              <a:t>و </a:t>
            </a:r>
            <a:r>
              <a:rPr lang="fa-IR" sz="2000" dirty="0" smtClean="0">
                <a:ea typeface="+mn-ea"/>
              </a:rPr>
              <a:t>هزينه هاي </a:t>
            </a:r>
            <a:r>
              <a:rPr lang="fa-IR" sz="2000" dirty="0">
                <a:ea typeface="+mn-ea"/>
              </a:rPr>
              <a:t>مربوط به </a:t>
            </a:r>
            <a:r>
              <a:rPr lang="fa-IR" sz="2000" dirty="0" smtClean="0">
                <a:ea typeface="+mn-ea"/>
              </a:rPr>
              <a:t>کارکناني </a:t>
            </a:r>
            <a:r>
              <a:rPr lang="fa-IR" sz="2000" dirty="0">
                <a:ea typeface="+mn-ea"/>
              </a:rPr>
              <a:t>که به طور </a:t>
            </a:r>
            <a:r>
              <a:rPr lang="fa-IR" sz="2000" dirty="0" smtClean="0">
                <a:ea typeface="+mn-ea"/>
              </a:rPr>
              <a:t>مستقيم </a:t>
            </a:r>
            <a:r>
              <a:rPr lang="fa-IR" sz="2000" dirty="0">
                <a:ea typeface="+mn-ea"/>
              </a:rPr>
              <a:t>در </a:t>
            </a:r>
            <a:r>
              <a:rPr lang="fa-IR" sz="2000" dirty="0" smtClean="0">
                <a:ea typeface="+mn-ea"/>
              </a:rPr>
              <a:t>توليد </a:t>
            </a:r>
            <a:r>
              <a:rPr lang="fa-IR" sz="2000" dirty="0">
                <a:ea typeface="+mn-ea"/>
              </a:rPr>
              <a:t>نقش دارند.</a:t>
            </a:r>
          </a:p>
          <a:p>
            <a:pPr marL="342900" lvl="1" indent="-342900" algn="just">
              <a:lnSpc>
                <a:spcPct val="130000"/>
              </a:lnSpc>
              <a:spcAft>
                <a:spcPts val="0"/>
              </a:spcAft>
              <a:buNone/>
            </a:pPr>
            <a:r>
              <a:rPr lang="fa-IR" sz="2000" b="1" dirty="0" smtClean="0">
                <a:effectLst>
                  <a:outerShdw blurRad="38100" dist="38100" dir="2700000" algn="tl">
                    <a:srgbClr val="000000">
                      <a:alpha val="43137"/>
                    </a:srgbClr>
                  </a:outerShdw>
                </a:effectLst>
                <a:ea typeface="+mn-ea"/>
              </a:rPr>
              <a:t>هزينه </a:t>
            </a:r>
            <a:r>
              <a:rPr lang="fa-IR" sz="2000" b="1" dirty="0">
                <a:effectLst>
                  <a:outerShdw blurRad="38100" dist="38100" dir="2700000" algn="tl">
                    <a:srgbClr val="000000">
                      <a:alpha val="43137"/>
                    </a:srgbClr>
                  </a:outerShdw>
                </a:effectLst>
                <a:ea typeface="+mn-ea"/>
              </a:rPr>
              <a:t>کار </a:t>
            </a:r>
            <a:r>
              <a:rPr lang="fa-IR" sz="2000" b="1" dirty="0" smtClean="0">
                <a:effectLst>
                  <a:outerShdw blurRad="38100" dist="38100" dir="2700000" algn="tl">
                    <a:srgbClr val="000000">
                      <a:alpha val="43137"/>
                    </a:srgbClr>
                  </a:outerShdw>
                </a:effectLst>
                <a:ea typeface="+mn-ea"/>
              </a:rPr>
              <a:t>غيرمستقيم</a:t>
            </a:r>
            <a:r>
              <a:rPr lang="fa-IR" sz="2000" b="1" dirty="0">
                <a:effectLst>
                  <a:outerShdw blurRad="38100" dist="38100" dir="2700000" algn="tl">
                    <a:srgbClr val="000000">
                      <a:alpha val="43137"/>
                    </a:srgbClr>
                  </a:outerShdw>
                </a:effectLst>
                <a:ea typeface="+mn-ea"/>
              </a:rPr>
              <a:t>: </a:t>
            </a:r>
            <a:r>
              <a:rPr lang="fa-IR" sz="2000" dirty="0" smtClean="0">
                <a:ea typeface="+mn-ea"/>
              </a:rPr>
              <a:t>حقوق</a:t>
            </a:r>
            <a:r>
              <a:rPr lang="fa-IR" sz="2000" dirty="0">
                <a:ea typeface="+mn-ea"/>
              </a:rPr>
              <a:t> و دستمزد و </a:t>
            </a:r>
            <a:r>
              <a:rPr lang="fa-IR" sz="2000" dirty="0" smtClean="0">
                <a:ea typeface="+mn-ea"/>
              </a:rPr>
              <a:t>ساير مزايا </a:t>
            </a:r>
            <a:r>
              <a:rPr lang="fa-IR" sz="2000" dirty="0">
                <a:ea typeface="+mn-ea"/>
              </a:rPr>
              <a:t>و </a:t>
            </a:r>
            <a:r>
              <a:rPr lang="fa-IR" sz="2000" dirty="0" smtClean="0">
                <a:ea typeface="+mn-ea"/>
              </a:rPr>
              <a:t>هزينه هاي </a:t>
            </a:r>
            <a:r>
              <a:rPr lang="fa-IR" sz="2000" dirty="0">
                <a:ea typeface="+mn-ea"/>
              </a:rPr>
              <a:t>مربوط به </a:t>
            </a:r>
            <a:r>
              <a:rPr lang="fa-IR" sz="2000" dirty="0" smtClean="0">
                <a:ea typeface="+mn-ea"/>
              </a:rPr>
              <a:t>نيروي </a:t>
            </a:r>
            <a:r>
              <a:rPr lang="fa-IR" sz="2000" dirty="0">
                <a:ea typeface="+mn-ea"/>
              </a:rPr>
              <a:t>کار </a:t>
            </a:r>
            <a:r>
              <a:rPr lang="fa-IR" sz="2000" dirty="0" smtClean="0">
                <a:ea typeface="+mn-ea"/>
              </a:rPr>
              <a:t>غيرمستقيم </a:t>
            </a:r>
            <a:r>
              <a:rPr lang="fa-IR" sz="2000" dirty="0">
                <a:ea typeface="+mn-ea"/>
              </a:rPr>
              <a:t>از </a:t>
            </a:r>
            <a:r>
              <a:rPr lang="fa-IR" sz="2000" dirty="0" smtClean="0">
                <a:ea typeface="+mn-ea"/>
              </a:rPr>
              <a:t>قبيل هزينه نيروهاي پشتيباني </a:t>
            </a:r>
            <a:r>
              <a:rPr lang="fa-IR" sz="2000" dirty="0">
                <a:ea typeface="+mn-ea"/>
              </a:rPr>
              <a:t>و فروش</a:t>
            </a:r>
            <a:endParaRPr lang="en-US" sz="2000" dirty="0">
              <a:ea typeface="+mn-ea"/>
            </a:endParaRPr>
          </a:p>
        </p:txBody>
      </p:sp>
      <p:sp>
        <p:nvSpPr>
          <p:cNvPr id="4" name="Slide Number Placeholder 3"/>
          <p:cNvSpPr>
            <a:spLocks noGrp="1"/>
          </p:cNvSpPr>
          <p:nvPr>
            <p:ph type="sldNum" sz="quarter" idx="12"/>
          </p:nvPr>
        </p:nvSpPr>
        <p:spPr/>
        <p:txBody>
          <a:bodyPr/>
          <a:lstStyle/>
          <a:p>
            <a:fld id="{604A9F56-4CDF-46C5-BC77-56D996116471}" type="slidenum">
              <a:rPr lang="en-US" smtClean="0"/>
              <a:pPr/>
              <a:t>13</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3195674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2000"/>
                                        <p:tgtEl>
                                          <p:spTgt spid="112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fade">
                                      <p:cBhvr>
                                        <p:cTn id="13" dur="20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fade">
                                      <p:cBhvr>
                                        <p:cTn id="18" dur="2000"/>
                                        <p:tgtEl>
                                          <p:spTgt spid="1126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fade">
                                      <p:cBhvr>
                                        <p:cTn id="21" dur="2000"/>
                                        <p:tgtEl>
                                          <p:spTgt spid="1126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267">
                                            <p:txEl>
                                              <p:pRg st="6" end="6"/>
                                            </p:txEl>
                                          </p:spTgt>
                                        </p:tgtEl>
                                        <p:attrNameLst>
                                          <p:attrName>style.visibility</p:attrName>
                                        </p:attrNameLst>
                                      </p:cBhvr>
                                      <p:to>
                                        <p:strVal val="visible"/>
                                      </p:to>
                                    </p:set>
                                    <p:animEffect transition="in" filter="fade">
                                      <p:cBhvr>
                                        <p:cTn id="24" dur="20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r>
              <a:rPr lang="fa-IR" dirty="0" smtClean="0"/>
              <a:t>اجزاي هزينه هاي توليد ...</a:t>
            </a:r>
            <a:endParaRPr lang="en-US" dirty="0"/>
          </a:p>
        </p:txBody>
      </p:sp>
      <p:sp>
        <p:nvSpPr>
          <p:cNvPr id="12291" name="Rectangle 3"/>
          <p:cNvSpPr>
            <a:spLocks noGrp="1" noChangeArrowheads="1"/>
          </p:cNvSpPr>
          <p:nvPr>
            <p:ph type="body" idx="1"/>
          </p:nvPr>
        </p:nvSpPr>
        <p:spPr/>
        <p:txBody>
          <a:bodyPr/>
          <a:lstStyle/>
          <a:p>
            <a:pPr algn="just" rtl="1">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a:t>
            </a:r>
            <a:r>
              <a:rPr lang="fa-IR" sz="20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آب، برق و </a:t>
            </a: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سوخت</a:t>
            </a:r>
          </a:p>
          <a:p>
            <a:pPr algn="just" rtl="1">
              <a:buNone/>
            </a:pPr>
            <a:r>
              <a:rPr lang="fa-IR" sz="1800" dirty="0" smtClean="0"/>
              <a:t>هزينه هاي </a:t>
            </a:r>
            <a:r>
              <a:rPr lang="fa-IR" sz="1800" dirty="0"/>
              <a:t>مربوط به مصرف آب، </a:t>
            </a:r>
            <a:r>
              <a:rPr lang="fa-IR" sz="1800" dirty="0" smtClean="0"/>
              <a:t>برق، گاز، </a:t>
            </a:r>
            <a:r>
              <a:rPr lang="fa-IR" sz="1800" dirty="0"/>
              <a:t>سوخت و ...</a:t>
            </a:r>
          </a:p>
          <a:p>
            <a:pPr algn="just" rtl="1">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تعميرات </a:t>
            </a:r>
            <a:r>
              <a:rPr lang="fa-IR" sz="20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و </a:t>
            </a: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نگهداري</a:t>
            </a:r>
          </a:p>
          <a:p>
            <a:pPr algn="just" rtl="1">
              <a:buNone/>
            </a:pPr>
            <a:r>
              <a:rPr lang="fa-IR" sz="1800" dirty="0" smtClean="0"/>
              <a:t>هزينه هاي </a:t>
            </a:r>
            <a:r>
              <a:rPr lang="fa-IR" sz="1800" dirty="0"/>
              <a:t>صرف شده </a:t>
            </a:r>
            <a:r>
              <a:rPr lang="fa-IR" sz="1800" dirty="0" smtClean="0"/>
              <a:t>براي تعمير </a:t>
            </a:r>
            <a:r>
              <a:rPr lang="fa-IR" sz="1800" dirty="0"/>
              <a:t>و </a:t>
            </a:r>
            <a:r>
              <a:rPr lang="fa-IR" sz="1800" dirty="0" smtClean="0"/>
              <a:t>نگهداري کليه ماشين </a:t>
            </a:r>
            <a:r>
              <a:rPr lang="fa-IR" sz="1800" dirty="0"/>
              <a:t>آلات و </a:t>
            </a:r>
            <a:r>
              <a:rPr lang="fa-IR" sz="1800" dirty="0" smtClean="0"/>
              <a:t>تجهيزات</a:t>
            </a:r>
            <a:r>
              <a:rPr lang="fa-IR" sz="1800" dirty="0"/>
              <a:t>. </a:t>
            </a:r>
            <a:r>
              <a:rPr lang="fa-IR" sz="1800" dirty="0" smtClean="0"/>
              <a:t>هزينه </a:t>
            </a:r>
            <a:r>
              <a:rPr lang="fa-IR" sz="1800" dirty="0"/>
              <a:t>پرسنل </a:t>
            </a:r>
            <a:r>
              <a:rPr lang="fa-IR" sz="1800" dirty="0" smtClean="0"/>
              <a:t>تعمير </a:t>
            </a:r>
            <a:r>
              <a:rPr lang="fa-IR" sz="1800" dirty="0"/>
              <a:t>و </a:t>
            </a:r>
            <a:r>
              <a:rPr lang="fa-IR" sz="1800" dirty="0" smtClean="0"/>
              <a:t>نگهداري </a:t>
            </a:r>
            <a:r>
              <a:rPr lang="fa-IR" sz="1800" dirty="0"/>
              <a:t>در </a:t>
            </a:r>
            <a:r>
              <a:rPr lang="fa-IR" sz="1800" dirty="0" smtClean="0"/>
              <a:t>صورتيکه </a:t>
            </a:r>
            <a:r>
              <a:rPr lang="fa-IR" sz="1800" dirty="0"/>
              <a:t>جزو کارکنان طرح باشند در قسمت </a:t>
            </a:r>
            <a:r>
              <a:rPr lang="fa-IR" sz="1800" dirty="0" smtClean="0"/>
              <a:t>هزينه نيروي انساني </a:t>
            </a:r>
            <a:r>
              <a:rPr lang="fa-IR" sz="1800" dirty="0"/>
              <a:t>محاسبه </a:t>
            </a:r>
            <a:r>
              <a:rPr lang="fa-IR" sz="1800" dirty="0" smtClean="0"/>
              <a:t>گرديده </a:t>
            </a:r>
            <a:r>
              <a:rPr lang="fa-IR" sz="1800" dirty="0"/>
              <a:t>است.</a:t>
            </a:r>
          </a:p>
          <a:p>
            <a:pPr algn="just" rtl="1">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بيمه، ماليات </a:t>
            </a:r>
            <a:r>
              <a:rPr lang="fa-IR" sz="20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و اجاره</a:t>
            </a:r>
          </a:p>
          <a:p>
            <a:pPr algn="just" rtl="1">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ارتباطات</a:t>
            </a:r>
          </a:p>
          <a:p>
            <a:pPr algn="just">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هاي مالي</a:t>
            </a:r>
          </a:p>
          <a:p>
            <a:pPr algn="just">
              <a:buNone/>
            </a:pPr>
            <a:r>
              <a:rPr lang="fa-IR" sz="1800" dirty="0" smtClean="0"/>
              <a:t>هزينه هاي مربوط به بهره بانکی و ساير هزينه هاي بانکي</a:t>
            </a:r>
          </a:p>
          <a:p>
            <a:pPr algn="just" rtl="1">
              <a:buNone/>
            </a:pPr>
            <a:endParaRPr lang="en-US" sz="20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p:txBody>
      </p:sp>
      <p:sp>
        <p:nvSpPr>
          <p:cNvPr id="4" name="Slide Number Placeholder 3"/>
          <p:cNvSpPr>
            <a:spLocks noGrp="1"/>
          </p:cNvSpPr>
          <p:nvPr>
            <p:ph type="sldNum" sz="quarter" idx="12"/>
          </p:nvPr>
        </p:nvSpPr>
        <p:spPr/>
        <p:txBody>
          <a:bodyPr/>
          <a:lstStyle/>
          <a:p>
            <a:fld id="{604A9F56-4CDF-46C5-BC77-56D996116471}" type="slidenum">
              <a:rPr lang="en-US" smtClean="0"/>
              <a:pPr/>
              <a:t>14</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grpSp>
        <p:nvGrpSpPr>
          <p:cNvPr id="6" name="Group 5"/>
          <p:cNvGrpSpPr/>
          <p:nvPr/>
        </p:nvGrpSpPr>
        <p:grpSpPr>
          <a:xfrm>
            <a:off x="685800" y="3352800"/>
            <a:ext cx="3124200" cy="2815416"/>
            <a:chOff x="3200400" y="1866122"/>
            <a:chExt cx="3429000" cy="3120216"/>
          </a:xfrm>
        </p:grpSpPr>
        <p:pic>
          <p:nvPicPr>
            <p:cNvPr id="7" name="Picture 1"/>
            <p:cNvPicPr>
              <a:picLocks noChangeAspect="1" noChangeArrowheads="1"/>
            </p:cNvPicPr>
            <p:nvPr/>
          </p:nvPicPr>
          <p:blipFill>
            <a:blip r:embed="rId2" cstate="print"/>
            <a:srcRect l="52735" r="13077"/>
            <a:stretch>
              <a:fillRect/>
            </a:stretch>
          </p:blipFill>
          <p:spPr bwMode="auto">
            <a:xfrm>
              <a:off x="4724400" y="1871663"/>
              <a:ext cx="1905000" cy="3114675"/>
            </a:xfrm>
            <a:prstGeom prst="rect">
              <a:avLst/>
            </a:prstGeom>
            <a:noFill/>
            <a:ln w="9525">
              <a:noFill/>
              <a:miter lim="800000"/>
              <a:headEnd/>
              <a:tailEnd/>
            </a:ln>
            <a:effectLst/>
          </p:spPr>
        </p:pic>
        <p:pic>
          <p:nvPicPr>
            <p:cNvPr id="8" name="Picture 1"/>
            <p:cNvPicPr>
              <a:picLocks noChangeAspect="1" noChangeArrowheads="1"/>
            </p:cNvPicPr>
            <p:nvPr/>
          </p:nvPicPr>
          <p:blipFill>
            <a:blip r:embed="rId2" cstate="print"/>
            <a:srcRect r="71282"/>
            <a:stretch>
              <a:fillRect/>
            </a:stretch>
          </p:blipFill>
          <p:spPr bwMode="auto">
            <a:xfrm>
              <a:off x="3200400" y="1866122"/>
              <a:ext cx="1600200" cy="3114675"/>
            </a:xfrm>
            <a:prstGeom prst="rect">
              <a:avLst/>
            </a:prstGeom>
            <a:noFill/>
            <a:ln w="9525">
              <a:noFill/>
              <a:miter lim="800000"/>
              <a:headEnd/>
              <a:tailEnd/>
            </a:ln>
            <a:effectLst/>
          </p:spPr>
        </p:pic>
      </p:grpSp>
    </p:spTree>
    <p:extLst>
      <p:ext uri="{BB962C8B-B14F-4D97-AF65-F5344CB8AC3E}">
        <p14:creationId xmlns:p14="http://schemas.microsoft.com/office/powerpoint/2010/main" val="3661231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2000"/>
                                        <p:tgtEl>
                                          <p:spTgt spid="122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animEffect transition="in" filter="fade">
                                      <p:cBhvr>
                                        <p:cTn id="15" dur="2000"/>
                                        <p:tgtEl>
                                          <p:spTgt spid="1229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1">
                                            <p:txEl>
                                              <p:pRg st="3" end="3"/>
                                            </p:txEl>
                                          </p:spTgt>
                                        </p:tgtEl>
                                        <p:attrNameLst>
                                          <p:attrName>style.visibility</p:attrName>
                                        </p:attrNameLst>
                                      </p:cBhvr>
                                      <p:to>
                                        <p:strVal val="visible"/>
                                      </p:to>
                                    </p:set>
                                    <p:animEffect transition="in" filter="fade">
                                      <p:cBhvr>
                                        <p:cTn id="18" dur="2000"/>
                                        <p:tgtEl>
                                          <p:spTgt spid="1229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291">
                                            <p:txEl>
                                              <p:pRg st="4" end="4"/>
                                            </p:txEl>
                                          </p:spTgt>
                                        </p:tgtEl>
                                        <p:attrNameLst>
                                          <p:attrName>style.visibility</p:attrName>
                                        </p:attrNameLst>
                                      </p:cBhvr>
                                      <p:to>
                                        <p:strVal val="visible"/>
                                      </p:to>
                                    </p:set>
                                    <p:animEffect transition="in" filter="fade">
                                      <p:cBhvr>
                                        <p:cTn id="33" dur="2000"/>
                                        <p:tgtEl>
                                          <p:spTgt spid="1229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291">
                                            <p:txEl>
                                              <p:pRg st="5" end="5"/>
                                            </p:txEl>
                                          </p:spTgt>
                                        </p:tgtEl>
                                        <p:attrNameLst>
                                          <p:attrName>style.visibility</p:attrName>
                                        </p:attrNameLst>
                                      </p:cBhvr>
                                      <p:to>
                                        <p:strVal val="visible"/>
                                      </p:to>
                                    </p:set>
                                    <p:animEffect transition="in" filter="fade">
                                      <p:cBhvr>
                                        <p:cTn id="38" dur="2000"/>
                                        <p:tgtEl>
                                          <p:spTgt spid="1229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291">
                                            <p:txEl>
                                              <p:pRg st="6" end="6"/>
                                            </p:txEl>
                                          </p:spTgt>
                                        </p:tgtEl>
                                        <p:attrNameLst>
                                          <p:attrName>style.visibility</p:attrName>
                                        </p:attrNameLst>
                                      </p:cBhvr>
                                      <p:to>
                                        <p:strVal val="visible"/>
                                      </p:to>
                                    </p:set>
                                    <p:animEffect transition="in" filter="fade">
                                      <p:cBhvr>
                                        <p:cTn id="43" dur="2000"/>
                                        <p:tgtEl>
                                          <p:spTgt spid="12291">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2291">
                                            <p:txEl>
                                              <p:pRg st="7" end="7"/>
                                            </p:txEl>
                                          </p:spTgt>
                                        </p:tgtEl>
                                        <p:attrNameLst>
                                          <p:attrName>style.visibility</p:attrName>
                                        </p:attrNameLst>
                                      </p:cBhvr>
                                      <p:to>
                                        <p:strVal val="visible"/>
                                      </p:to>
                                    </p:set>
                                    <p:animEffect transition="in" filter="fade">
                                      <p:cBhvr>
                                        <p:cTn id="46" dur="20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fa-IR" dirty="0" smtClean="0"/>
              <a:t>اجزاي هزينه هاي توليد ...</a:t>
            </a:r>
            <a:endParaRPr lang="en-US" dirty="0"/>
          </a:p>
        </p:txBody>
      </p:sp>
      <p:sp>
        <p:nvSpPr>
          <p:cNvPr id="13315" name="Rectangle 3"/>
          <p:cNvSpPr>
            <a:spLocks noGrp="1" noChangeArrowheads="1"/>
          </p:cNvSpPr>
          <p:nvPr>
            <p:ph type="body" idx="1"/>
          </p:nvPr>
        </p:nvSpPr>
        <p:spPr/>
        <p:txBody>
          <a:bodyPr/>
          <a:lstStyle/>
          <a:p>
            <a:pPr algn="just" rtl="1">
              <a:lnSpc>
                <a:spcPct val="150000"/>
              </a:lnSpc>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استهلاک</a:t>
            </a:r>
          </a:p>
          <a:p>
            <a:pPr algn="just" rtl="1">
              <a:lnSpc>
                <a:spcPct val="150000"/>
              </a:lnSpc>
              <a:buNone/>
            </a:pPr>
            <a:r>
              <a:rPr lang="fa-IR" sz="1800" dirty="0" smtClean="0"/>
              <a:t>هزينه هايي </a:t>
            </a:r>
            <a:r>
              <a:rPr lang="fa-IR" sz="1800" dirty="0"/>
              <a:t>که به علت </a:t>
            </a:r>
            <a:r>
              <a:rPr lang="fa-IR" sz="1800" dirty="0" smtClean="0"/>
              <a:t>فرسودگي </a:t>
            </a:r>
            <a:r>
              <a:rPr lang="fa-IR" sz="1800" dirty="0"/>
              <a:t>و </a:t>
            </a:r>
            <a:r>
              <a:rPr lang="fa-IR" sz="1800" dirty="0" smtClean="0"/>
              <a:t>کهنگي ماشين </a:t>
            </a:r>
            <a:r>
              <a:rPr lang="fa-IR" sz="1800" dirty="0"/>
              <a:t>آلات و </a:t>
            </a:r>
            <a:r>
              <a:rPr lang="fa-IR" sz="1800" dirty="0" smtClean="0"/>
              <a:t>ساختمان ها </a:t>
            </a:r>
            <a:r>
              <a:rPr lang="fa-IR" sz="1800" dirty="0"/>
              <a:t>به منظور </a:t>
            </a:r>
            <a:r>
              <a:rPr lang="fa-IR" sz="1800" dirty="0" smtClean="0"/>
              <a:t>نوسازي </a:t>
            </a:r>
            <a:r>
              <a:rPr lang="fa-IR" sz="1800" dirty="0"/>
              <a:t>صرف </a:t>
            </a:r>
            <a:r>
              <a:rPr lang="fa-IR" sz="1800" dirty="0" smtClean="0"/>
              <a:t>مي </a:t>
            </a:r>
            <a:r>
              <a:rPr lang="fa-IR" sz="1800" dirty="0"/>
              <a:t>شود.</a:t>
            </a:r>
          </a:p>
          <a:p>
            <a:pPr algn="just" rtl="1">
              <a:lnSpc>
                <a:spcPct val="150000"/>
              </a:lnSpc>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هاي پيش بيني نشده</a:t>
            </a:r>
          </a:p>
          <a:p>
            <a:pPr algn="just" rtl="1">
              <a:lnSpc>
                <a:spcPct val="150000"/>
              </a:lnSpc>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های سربار</a:t>
            </a:r>
          </a:p>
          <a:p>
            <a:pPr algn="just" rtl="1">
              <a:lnSpc>
                <a:spcPct val="150000"/>
              </a:lnSpc>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های بازاريابی و تبليغات</a:t>
            </a:r>
            <a:endParaRPr lang="en-US" sz="20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p:txBody>
      </p:sp>
      <p:sp>
        <p:nvSpPr>
          <p:cNvPr id="4" name="Slide Number Placeholder 3"/>
          <p:cNvSpPr>
            <a:spLocks noGrp="1"/>
          </p:cNvSpPr>
          <p:nvPr>
            <p:ph type="sldNum" sz="quarter" idx="12"/>
          </p:nvPr>
        </p:nvSpPr>
        <p:spPr/>
        <p:txBody>
          <a:bodyPr/>
          <a:lstStyle/>
          <a:p>
            <a:fld id="{604A9F56-4CDF-46C5-BC77-56D996116471}" type="slidenum">
              <a:rPr lang="en-US" smtClean="0"/>
              <a:pPr/>
              <a:t>15</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grpSp>
        <p:nvGrpSpPr>
          <p:cNvPr id="6" name="Group 5"/>
          <p:cNvGrpSpPr/>
          <p:nvPr/>
        </p:nvGrpSpPr>
        <p:grpSpPr>
          <a:xfrm>
            <a:off x="990600" y="3028950"/>
            <a:ext cx="3733800" cy="3067439"/>
            <a:chOff x="990600" y="3028950"/>
            <a:chExt cx="3733800" cy="3067439"/>
          </a:xfrm>
        </p:grpSpPr>
        <p:pic>
          <p:nvPicPr>
            <p:cNvPr id="7" name="Picture 1"/>
            <p:cNvPicPr>
              <a:picLocks noChangeAspect="1" noChangeArrowheads="1"/>
            </p:cNvPicPr>
            <p:nvPr/>
          </p:nvPicPr>
          <p:blipFill>
            <a:blip r:embed="rId2" cstate="print"/>
            <a:srcRect l="57576"/>
            <a:stretch>
              <a:fillRect/>
            </a:stretch>
          </p:blipFill>
          <p:spPr bwMode="auto">
            <a:xfrm>
              <a:off x="2590800" y="3029339"/>
              <a:ext cx="2133600" cy="3067050"/>
            </a:xfrm>
            <a:prstGeom prst="rect">
              <a:avLst/>
            </a:prstGeom>
            <a:noFill/>
            <a:ln w="9525">
              <a:noFill/>
              <a:miter lim="800000"/>
              <a:headEnd/>
              <a:tailEnd/>
            </a:ln>
            <a:effectLst/>
          </p:spPr>
        </p:pic>
        <p:pic>
          <p:nvPicPr>
            <p:cNvPr id="8" name="Picture 1"/>
            <p:cNvPicPr>
              <a:picLocks noChangeAspect="1" noChangeArrowheads="1"/>
            </p:cNvPicPr>
            <p:nvPr/>
          </p:nvPicPr>
          <p:blipFill>
            <a:blip r:embed="rId2" cstate="print"/>
            <a:srcRect r="65152"/>
            <a:stretch>
              <a:fillRect/>
            </a:stretch>
          </p:blipFill>
          <p:spPr bwMode="auto">
            <a:xfrm>
              <a:off x="990600" y="3028950"/>
              <a:ext cx="1752600" cy="3067050"/>
            </a:xfrm>
            <a:prstGeom prst="rect">
              <a:avLst/>
            </a:prstGeom>
            <a:noFill/>
            <a:ln w="9525">
              <a:noFill/>
              <a:miter lim="800000"/>
              <a:headEnd/>
              <a:tailEnd/>
            </a:ln>
            <a:effectLst/>
          </p:spPr>
        </p:pic>
      </p:grpSp>
    </p:spTree>
    <p:extLst>
      <p:ext uri="{BB962C8B-B14F-4D97-AF65-F5344CB8AC3E}">
        <p14:creationId xmlns:p14="http://schemas.microsoft.com/office/powerpoint/2010/main" val="44997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20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Effect transition="in" filter="fade">
                                      <p:cBhvr>
                                        <p:cTn id="25" dur="2000"/>
                                        <p:tgtEl>
                                          <p:spTgt spid="133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315">
                                            <p:txEl>
                                              <p:pRg st="3" end="3"/>
                                            </p:txEl>
                                          </p:spTgt>
                                        </p:tgtEl>
                                        <p:attrNameLst>
                                          <p:attrName>style.visibility</p:attrName>
                                        </p:attrNameLst>
                                      </p:cBhvr>
                                      <p:to>
                                        <p:strVal val="visible"/>
                                      </p:to>
                                    </p:set>
                                    <p:animEffect transition="in" filter="fade">
                                      <p:cBhvr>
                                        <p:cTn id="30" dur="2000"/>
                                        <p:tgtEl>
                                          <p:spTgt spid="133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315">
                                            <p:txEl>
                                              <p:pRg st="4" end="4"/>
                                            </p:txEl>
                                          </p:spTgt>
                                        </p:tgtEl>
                                        <p:attrNameLst>
                                          <p:attrName>style.visibility</p:attrName>
                                        </p:attrNameLst>
                                      </p:cBhvr>
                                      <p:to>
                                        <p:strVal val="visible"/>
                                      </p:to>
                                    </p:set>
                                    <p:animEffect transition="in" filter="fade">
                                      <p:cBhvr>
                                        <p:cTn id="35"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fa-IR" dirty="0" smtClean="0"/>
              <a:t>هزينه استهلاک</a:t>
            </a:r>
            <a:endParaRPr lang="en-US" dirty="0"/>
          </a:p>
        </p:txBody>
      </p:sp>
      <p:sp>
        <p:nvSpPr>
          <p:cNvPr id="14339" name="Rectangle 3"/>
          <p:cNvSpPr>
            <a:spLocks noGrp="1" noChangeArrowheads="1"/>
          </p:cNvSpPr>
          <p:nvPr>
            <p:ph type="body" idx="1"/>
          </p:nvPr>
        </p:nvSpPr>
        <p:spPr/>
        <p:txBody>
          <a:bodyPr/>
          <a:lstStyle/>
          <a:p>
            <a:pPr algn="just">
              <a:buNone/>
            </a:pPr>
            <a:r>
              <a:rPr lang="fa-IR" sz="1800" dirty="0" smtClean="0"/>
              <a:t>هزينه </a:t>
            </a:r>
            <a:r>
              <a:rPr lang="fa-IR" sz="1800" dirty="0"/>
              <a:t>استهلاک </a:t>
            </a:r>
            <a:r>
              <a:rPr lang="fa-IR" sz="1800" dirty="0" smtClean="0"/>
              <a:t>هزينه غير نقدي </a:t>
            </a:r>
            <a:r>
              <a:rPr lang="fa-IR" sz="1800" dirty="0"/>
              <a:t>است که </a:t>
            </a:r>
            <a:r>
              <a:rPr lang="fa-IR" sz="1800" dirty="0" smtClean="0"/>
              <a:t>روي جريانهاي نقدي </a:t>
            </a:r>
            <a:r>
              <a:rPr lang="fa-IR" sz="1800" dirty="0"/>
              <a:t>از </a:t>
            </a:r>
            <a:r>
              <a:rPr lang="fa-IR" sz="1800" dirty="0" smtClean="0"/>
              <a:t>طريق اثرات</a:t>
            </a:r>
            <a:r>
              <a:rPr lang="fa-IR" sz="1800" dirty="0"/>
              <a:t> آن </a:t>
            </a:r>
            <a:r>
              <a:rPr lang="fa-IR" sz="1800" dirty="0" smtClean="0"/>
              <a:t>روي ماليات </a:t>
            </a:r>
            <a:r>
              <a:rPr lang="fa-IR" sz="1800" dirty="0"/>
              <a:t>بر درآمد موثر بوده و ممکن است در </a:t>
            </a:r>
            <a:r>
              <a:rPr lang="fa-IR" sz="1800" dirty="0" smtClean="0"/>
              <a:t>تصميم گيري تغييراتي </a:t>
            </a:r>
            <a:r>
              <a:rPr lang="fa-IR" sz="1800" dirty="0"/>
              <a:t>را بوجود آورد</a:t>
            </a:r>
            <a:r>
              <a:rPr lang="fa-IR" sz="1800" dirty="0" smtClean="0"/>
              <a:t>.</a:t>
            </a:r>
          </a:p>
          <a:p>
            <a:pPr algn="just">
              <a:buNone/>
            </a:pPr>
            <a:endParaRPr lang="fa-IR" sz="1800" dirty="0"/>
          </a:p>
          <a:p>
            <a:pPr algn="just">
              <a:buNone/>
            </a:pPr>
            <a:r>
              <a:rPr lang="fa-IR" sz="24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عوامل موثر در </a:t>
            </a:r>
            <a:r>
              <a:rPr lang="fa-IR" sz="24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هزينه استهلاک</a:t>
            </a:r>
            <a:endParaRPr lang="fa-IR" sz="2400" b="1" dirty="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a:p>
            <a:pPr marL="684213" lvl="1" indent="-342900" algn="just">
              <a:spcAft>
                <a:spcPts val="600"/>
              </a:spcAft>
              <a:buNone/>
            </a:pPr>
            <a:r>
              <a:rPr lang="fa-IR" sz="1800" b="1" dirty="0" smtClean="0">
                <a:effectLst>
                  <a:outerShdw blurRad="38100" dist="38100" dir="2700000" algn="tl">
                    <a:srgbClr val="000000">
                      <a:alpha val="43137"/>
                    </a:srgbClr>
                  </a:outerShdw>
                </a:effectLst>
                <a:ea typeface="+mn-ea"/>
              </a:rPr>
              <a:t>هزينه اوليه: </a:t>
            </a:r>
            <a:r>
              <a:rPr lang="fa-IR" sz="1800" dirty="0" smtClean="0">
                <a:ea typeface="+mn-ea"/>
              </a:rPr>
              <a:t>هزينه موقع خريد دارايي</a:t>
            </a:r>
          </a:p>
          <a:p>
            <a:pPr marL="684213" lvl="1" indent="-342900" algn="just">
              <a:spcAft>
                <a:spcPts val="600"/>
              </a:spcAft>
              <a:buNone/>
            </a:pPr>
            <a:r>
              <a:rPr lang="fa-IR" sz="1800" b="1" dirty="0" smtClean="0">
                <a:effectLst>
                  <a:outerShdw blurRad="38100" dist="38100" dir="2700000" algn="tl">
                    <a:srgbClr val="000000">
                      <a:alpha val="43137"/>
                    </a:srgbClr>
                  </a:outerShdw>
                </a:effectLst>
                <a:ea typeface="+mn-ea"/>
              </a:rPr>
              <a:t>ارزش بازار: </a:t>
            </a:r>
            <a:r>
              <a:rPr lang="fa-IR" sz="1800" dirty="0" smtClean="0">
                <a:ea typeface="+mn-ea"/>
              </a:rPr>
              <a:t>ارزشي که صاحب دارايي با فروش آن مي تواند در بازار کسب کند.</a:t>
            </a:r>
          </a:p>
          <a:p>
            <a:pPr marL="684213" lvl="1" indent="-342900" algn="just">
              <a:spcAft>
                <a:spcPts val="600"/>
              </a:spcAft>
              <a:buNone/>
            </a:pPr>
            <a:r>
              <a:rPr lang="fa-IR" sz="1800" b="1" dirty="0" smtClean="0">
                <a:effectLst>
                  <a:outerShdw blurRad="38100" dist="38100" dir="2700000" algn="tl">
                    <a:srgbClr val="000000">
                      <a:alpha val="43137"/>
                    </a:srgbClr>
                  </a:outerShdw>
                </a:effectLst>
                <a:ea typeface="+mn-ea"/>
              </a:rPr>
              <a:t>ارزش دفتري: </a:t>
            </a:r>
            <a:r>
              <a:rPr lang="fa-IR" sz="1800" dirty="0">
                <a:ea typeface="+mn-ea"/>
              </a:rPr>
              <a:t>آن قسمت از </a:t>
            </a:r>
            <a:r>
              <a:rPr lang="fa-IR" sz="1800" dirty="0" smtClean="0">
                <a:ea typeface="+mn-ea"/>
              </a:rPr>
              <a:t>دارايي </a:t>
            </a:r>
            <a:r>
              <a:rPr lang="fa-IR" sz="1800" dirty="0">
                <a:ea typeface="+mn-ea"/>
              </a:rPr>
              <a:t>که در دفاتر ثبت </a:t>
            </a:r>
            <a:r>
              <a:rPr lang="fa-IR" sz="1800" dirty="0" smtClean="0">
                <a:ea typeface="+mn-ea"/>
              </a:rPr>
              <a:t>مي </a:t>
            </a:r>
            <a:r>
              <a:rPr lang="fa-IR" sz="1800" dirty="0">
                <a:ea typeface="+mn-ea"/>
              </a:rPr>
              <a:t>شود</a:t>
            </a:r>
            <a:r>
              <a:rPr lang="fa-IR" sz="1800" dirty="0" smtClean="0">
                <a:ea typeface="+mn-ea"/>
              </a:rPr>
              <a:t>.</a:t>
            </a:r>
            <a:endParaRPr lang="fa-IR" sz="1800" dirty="0">
              <a:ea typeface="+mn-ea"/>
            </a:endParaRPr>
          </a:p>
          <a:p>
            <a:pPr marL="684213" lvl="1" indent="-342900" algn="just">
              <a:spcAft>
                <a:spcPts val="600"/>
              </a:spcAft>
              <a:buNone/>
            </a:pPr>
            <a:r>
              <a:rPr lang="fa-IR" sz="1800" b="1" dirty="0" smtClean="0">
                <a:effectLst>
                  <a:outerShdw blurRad="38100" dist="38100" dir="2700000" algn="tl">
                    <a:srgbClr val="000000">
                      <a:alpha val="43137"/>
                    </a:srgbClr>
                  </a:outerShdw>
                </a:effectLst>
                <a:ea typeface="+mn-ea"/>
              </a:rPr>
              <a:t>ارزش اسقاط: </a:t>
            </a:r>
            <a:r>
              <a:rPr lang="fa-IR" sz="1800" dirty="0">
                <a:ea typeface="+mn-ea"/>
              </a:rPr>
              <a:t>ارزش بازار </a:t>
            </a:r>
            <a:r>
              <a:rPr lang="fa-IR" sz="1800" dirty="0" smtClean="0">
                <a:ea typeface="+mn-ea"/>
              </a:rPr>
              <a:t>دارايي </a:t>
            </a:r>
            <a:r>
              <a:rPr lang="fa-IR" sz="1800" dirty="0">
                <a:ea typeface="+mn-ea"/>
              </a:rPr>
              <a:t>بعد از اسقاط شدن</a:t>
            </a:r>
          </a:p>
          <a:p>
            <a:pPr marL="684213" lvl="1" indent="-342900" algn="just">
              <a:spcAft>
                <a:spcPts val="600"/>
              </a:spcAft>
              <a:buNone/>
            </a:pPr>
            <a:r>
              <a:rPr lang="fa-IR" sz="1800" b="1" dirty="0" smtClean="0">
                <a:effectLst>
                  <a:outerShdw blurRad="38100" dist="38100" dir="2700000" algn="tl">
                    <a:srgbClr val="000000">
                      <a:alpha val="43137"/>
                    </a:srgbClr>
                  </a:outerShdw>
                </a:effectLst>
                <a:ea typeface="+mn-ea"/>
              </a:rPr>
              <a:t>عمر مفيد دارايي: </a:t>
            </a:r>
            <a:r>
              <a:rPr lang="fa-IR" sz="1800" dirty="0">
                <a:ea typeface="+mn-ea"/>
              </a:rPr>
              <a:t>مدت زمان استفاده </a:t>
            </a:r>
            <a:r>
              <a:rPr lang="fa-IR" sz="1800" dirty="0" smtClean="0">
                <a:ea typeface="+mn-ea"/>
              </a:rPr>
              <a:t>اقتصادي </a:t>
            </a:r>
            <a:r>
              <a:rPr lang="fa-IR" sz="1800" dirty="0">
                <a:ea typeface="+mn-ea"/>
              </a:rPr>
              <a:t>از </a:t>
            </a:r>
            <a:r>
              <a:rPr lang="fa-IR" sz="1800" dirty="0" smtClean="0">
                <a:ea typeface="+mn-ea"/>
              </a:rPr>
              <a:t>دارايي</a:t>
            </a:r>
            <a:endParaRPr lang="en-US" sz="1800" dirty="0">
              <a:ea typeface="+mn-ea"/>
            </a:endParaRPr>
          </a:p>
        </p:txBody>
      </p:sp>
      <p:sp>
        <p:nvSpPr>
          <p:cNvPr id="4" name="Slide Number Placeholder 3"/>
          <p:cNvSpPr>
            <a:spLocks noGrp="1"/>
          </p:cNvSpPr>
          <p:nvPr>
            <p:ph type="sldNum" sz="quarter" idx="12"/>
          </p:nvPr>
        </p:nvSpPr>
        <p:spPr/>
        <p:txBody>
          <a:bodyPr/>
          <a:lstStyle/>
          <a:p>
            <a:fld id="{604A9F56-4CDF-46C5-BC77-56D996116471}" type="slidenum">
              <a:rPr lang="en-US" smtClean="0"/>
              <a:pPr/>
              <a:t>16</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395452936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fa-IR" dirty="0" smtClean="0"/>
              <a:t>هزينه استهلاک ...</a:t>
            </a:r>
            <a:endParaRPr lang="en-US" dirty="0"/>
          </a:p>
        </p:txBody>
      </p:sp>
      <p:sp>
        <p:nvSpPr>
          <p:cNvPr id="15363" name="Rectangle 3"/>
          <p:cNvSpPr>
            <a:spLocks noGrp="1" noChangeArrowheads="1"/>
          </p:cNvSpPr>
          <p:nvPr>
            <p:ph type="body" idx="1"/>
          </p:nvPr>
        </p:nvSpPr>
        <p:spPr/>
        <p:txBody>
          <a:bodyPr/>
          <a:lstStyle/>
          <a:p>
            <a:pPr algn="just" rtl="0">
              <a:buNone/>
            </a:pPr>
            <a:r>
              <a:rPr lang="fa-IR" sz="2000" b="1" dirty="0">
                <a:effectLst>
                  <a:outerShdw blurRad="38100" dist="38100" dir="2700000" algn="tl">
                    <a:srgbClr val="000000">
                      <a:alpha val="43137"/>
                    </a:srgbClr>
                  </a:outerShdw>
                </a:effectLst>
              </a:rPr>
              <a:t>ارزش </a:t>
            </a:r>
            <a:r>
              <a:rPr lang="fa-IR" sz="2000" b="1" dirty="0" smtClean="0">
                <a:effectLst>
                  <a:outerShdw blurRad="38100" dist="38100" dir="2700000" algn="tl">
                    <a:srgbClr val="000000">
                      <a:alpha val="43137"/>
                    </a:srgbClr>
                  </a:outerShdw>
                </a:effectLst>
              </a:rPr>
              <a:t>اسقاطي </a:t>
            </a:r>
            <a:r>
              <a:rPr lang="ar-SA" sz="2000" b="1" dirty="0">
                <a:effectLst>
                  <a:outerShdw blurRad="38100" dist="38100" dir="2700000" algn="tl">
                    <a:srgbClr val="000000">
                      <a:alpha val="43137"/>
                    </a:srgbClr>
                  </a:outerShdw>
                </a:effectLst>
              </a:rPr>
              <a:t>–</a:t>
            </a:r>
            <a:r>
              <a:rPr lang="fa-IR" sz="2000" b="1" dirty="0">
                <a:effectLst>
                  <a:outerShdw blurRad="38100" dist="38100" dir="2700000" algn="tl">
                    <a:srgbClr val="000000">
                      <a:alpha val="43137"/>
                    </a:srgbClr>
                  </a:outerShdw>
                </a:effectLst>
              </a:rPr>
              <a:t> ارزش </a:t>
            </a:r>
            <a:r>
              <a:rPr lang="fa-IR" sz="2000" b="1" dirty="0" smtClean="0">
                <a:effectLst>
                  <a:outerShdw blurRad="38100" dist="38100" dir="2700000" algn="tl">
                    <a:srgbClr val="000000">
                      <a:alpha val="43137"/>
                    </a:srgbClr>
                  </a:outerShdw>
                </a:effectLst>
              </a:rPr>
              <a:t>اصلي= </a:t>
            </a:r>
            <a:r>
              <a:rPr lang="fa-IR" sz="2000" b="1" dirty="0">
                <a:effectLst>
                  <a:outerShdw blurRad="38100" dist="38100" dir="2700000" algn="tl">
                    <a:srgbClr val="000000">
                      <a:alpha val="43137"/>
                    </a:srgbClr>
                  </a:outerShdw>
                </a:effectLst>
              </a:rPr>
              <a:t>مقدار مستهلک شده</a:t>
            </a:r>
          </a:p>
          <a:p>
            <a:pPr algn="just" rtl="0">
              <a:buNone/>
            </a:pPr>
            <a:r>
              <a:rPr lang="fa-IR" sz="2000" b="1" dirty="0">
                <a:effectLst>
                  <a:outerShdw blurRad="38100" dist="38100" dir="2700000" algn="tl">
                    <a:srgbClr val="000000">
                      <a:alpha val="43137"/>
                    </a:srgbClr>
                  </a:outerShdw>
                </a:effectLst>
              </a:rPr>
              <a:t>مقدارکل </a:t>
            </a:r>
            <a:r>
              <a:rPr lang="fa-IR" sz="2000" b="1" dirty="0" smtClean="0">
                <a:effectLst>
                  <a:outerShdw blurRad="38100" dist="38100" dir="2700000" algn="tl">
                    <a:srgbClr val="000000">
                      <a:alpha val="43137"/>
                    </a:srgbClr>
                  </a:outerShdw>
                </a:effectLst>
              </a:rPr>
              <a:t>هزينه </a:t>
            </a:r>
            <a:r>
              <a:rPr lang="fa-IR" sz="2000" b="1" dirty="0">
                <a:effectLst>
                  <a:outerShdw blurRad="38100" dist="38100" dir="2700000" algn="tl">
                    <a:srgbClr val="000000">
                      <a:alpha val="43137"/>
                    </a:srgbClr>
                  </a:outerShdw>
                </a:effectLst>
              </a:rPr>
              <a:t>استهلاک تازمان مشخص- ارزش </a:t>
            </a:r>
            <a:r>
              <a:rPr lang="fa-IR" sz="2000" b="1" dirty="0" smtClean="0">
                <a:effectLst>
                  <a:outerShdw blurRad="38100" dist="38100" dir="2700000" algn="tl">
                    <a:srgbClr val="000000">
                      <a:alpha val="43137"/>
                    </a:srgbClr>
                  </a:outerShdw>
                </a:effectLst>
              </a:rPr>
              <a:t>اصلي= </a:t>
            </a:r>
            <a:r>
              <a:rPr lang="fa-IR" sz="2000" b="1" dirty="0">
                <a:effectLst>
                  <a:outerShdw blurRad="38100" dist="38100" dir="2700000" algn="tl">
                    <a:srgbClr val="000000">
                      <a:alpha val="43137"/>
                    </a:srgbClr>
                  </a:outerShdw>
                </a:effectLst>
              </a:rPr>
              <a:t>ارزش </a:t>
            </a:r>
            <a:r>
              <a:rPr lang="fa-IR" sz="2000" b="1" dirty="0" smtClean="0">
                <a:effectLst>
                  <a:outerShdw blurRad="38100" dist="38100" dir="2700000" algn="tl">
                    <a:srgbClr val="000000">
                      <a:alpha val="43137"/>
                    </a:srgbClr>
                  </a:outerShdw>
                </a:effectLst>
              </a:rPr>
              <a:t>دفتري </a:t>
            </a:r>
            <a:r>
              <a:rPr lang="fa-IR" sz="2000" b="1" dirty="0">
                <a:effectLst>
                  <a:outerShdw blurRad="38100" dist="38100" dir="2700000" algn="tl">
                    <a:srgbClr val="000000">
                      <a:alpha val="43137"/>
                    </a:srgbClr>
                  </a:outerShdw>
                </a:effectLst>
              </a:rPr>
              <a:t>در </a:t>
            </a:r>
            <a:r>
              <a:rPr lang="fa-IR" sz="2000" b="1" dirty="0" smtClean="0">
                <a:effectLst>
                  <a:outerShdw blurRad="38100" dist="38100" dir="2700000" algn="tl">
                    <a:srgbClr val="000000">
                      <a:alpha val="43137"/>
                    </a:srgbClr>
                  </a:outerShdw>
                </a:effectLst>
              </a:rPr>
              <a:t>هرسال</a:t>
            </a:r>
          </a:p>
          <a:p>
            <a:pPr algn="just">
              <a:buNone/>
            </a:pPr>
            <a:endParaRPr lang="fa-IR" sz="2000" b="1" dirty="0" smtClean="0">
              <a:effectLst>
                <a:outerShdw blurRad="38100" dist="38100" dir="2700000" algn="tl">
                  <a:srgbClr val="000000">
                    <a:alpha val="43137"/>
                  </a:srgbClr>
                </a:outerShdw>
              </a:effectLst>
            </a:endParaRPr>
          </a:p>
          <a:p>
            <a:pPr algn="just">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روش های محاسبه استهلاک</a:t>
            </a:r>
          </a:p>
          <a:p>
            <a:pPr marL="628650" indent="-233363" algn="just">
              <a:lnSpc>
                <a:spcPct val="150000"/>
              </a:lnSpc>
            </a:pPr>
            <a:r>
              <a:rPr lang="fa-IR" sz="2000" b="1" dirty="0" smtClean="0">
                <a:effectLst>
                  <a:outerShdw blurRad="38100" dist="38100" dir="2700000" algn="tl">
                    <a:srgbClr val="000000">
                      <a:alpha val="43137"/>
                    </a:srgbClr>
                  </a:outerShdw>
                </a:effectLst>
              </a:rPr>
              <a:t>محاسبه استهلاک به روش خطي</a:t>
            </a:r>
          </a:p>
          <a:p>
            <a:pPr marL="628650" indent="-233363" algn="just">
              <a:lnSpc>
                <a:spcPct val="150000"/>
              </a:lnSpc>
            </a:pPr>
            <a:r>
              <a:rPr lang="fa-IR" sz="2000" b="1" dirty="0" smtClean="0">
                <a:effectLst>
                  <a:outerShdw blurRad="38100" dist="38100" dir="2700000" algn="tl">
                    <a:srgbClr val="000000">
                      <a:alpha val="43137"/>
                    </a:srgbClr>
                  </a:outerShdw>
                </a:effectLst>
              </a:rPr>
              <a:t>محاسبه استهلاک به روش مجموع ارقام سنوات</a:t>
            </a:r>
          </a:p>
          <a:p>
            <a:pPr marL="628650" indent="-233363" algn="just">
              <a:lnSpc>
                <a:spcPct val="150000"/>
              </a:lnSpc>
            </a:pPr>
            <a:r>
              <a:rPr lang="fa-IR" sz="2000" b="1" dirty="0" smtClean="0">
                <a:effectLst>
                  <a:outerShdw blurRad="38100" dist="38100" dir="2700000" algn="tl">
                    <a:srgbClr val="000000">
                      <a:alpha val="43137"/>
                    </a:srgbClr>
                  </a:outerShdw>
                </a:effectLst>
              </a:rPr>
              <a:t>محاسبه استهلاک به روش نزولي</a:t>
            </a:r>
          </a:p>
          <a:p>
            <a:pPr marL="628650" indent="-233363" algn="just">
              <a:lnSpc>
                <a:spcPct val="150000"/>
              </a:lnSpc>
            </a:pPr>
            <a:r>
              <a:rPr lang="fa-IR" sz="2000" b="1" dirty="0" smtClean="0">
                <a:effectLst>
                  <a:outerShdw blurRad="38100" dist="38100" dir="2700000" algn="tl">
                    <a:srgbClr val="000000">
                      <a:alpha val="43137"/>
                    </a:srgbClr>
                  </a:outerShdw>
                </a:effectLst>
              </a:rPr>
              <a:t>محاسبه استهلاک براساس واحد محصول</a:t>
            </a:r>
            <a:endParaRPr lang="en-US" sz="2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04A9F56-4CDF-46C5-BC77-56D996116471}" type="slidenum">
              <a:rPr lang="en-US" smtClean="0"/>
              <a:pPr/>
              <a:t>17</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19315365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fa-IR" dirty="0" smtClean="0"/>
              <a:t>هزينه استهلاک ...</a:t>
            </a:r>
            <a:endParaRPr lang="en-US" dirty="0"/>
          </a:p>
        </p:txBody>
      </p:sp>
      <p:sp>
        <p:nvSpPr>
          <p:cNvPr id="15363" name="Rectangle 3"/>
          <p:cNvSpPr>
            <a:spLocks noGrp="1" noChangeArrowheads="1"/>
          </p:cNvSpPr>
          <p:nvPr>
            <p:ph type="body" idx="1"/>
          </p:nvPr>
        </p:nvSpPr>
        <p:spPr/>
        <p:txBody>
          <a:bodyPr/>
          <a:lstStyle/>
          <a:p>
            <a:pPr algn="just">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محاسبه استهلاک به روش خطي</a:t>
            </a:r>
            <a:endParaRPr lang="fa-IR" sz="2000" b="1" dirty="0">
              <a:ln w="12700">
                <a:solidFill>
                  <a:srgbClr val="660033">
                    <a:satMod val="155000"/>
                  </a:srgbClr>
                </a:solidFill>
                <a:prstDash val="solid"/>
              </a:ln>
              <a:solidFill>
                <a:srgbClr val="666699">
                  <a:tint val="85000"/>
                  <a:satMod val="155000"/>
                </a:srgbClr>
              </a:solidFill>
              <a:effectLst>
                <a:outerShdw blurRad="38100" dist="38100" dir="2700000" algn="tl">
                  <a:srgbClr val="000000">
                    <a:alpha val="43137"/>
                  </a:srgbClr>
                </a:outerShdw>
              </a:effectLst>
              <a:latin typeface="Tahoma"/>
            </a:endParaRPr>
          </a:p>
          <a:p>
            <a:pPr algn="just">
              <a:buNone/>
            </a:pPr>
            <a:r>
              <a:rPr lang="fa-IR" sz="2000" dirty="0" smtClean="0"/>
              <a:t>ساده ترين مدل محاسبه هزينه استهلاک است که در آن هزينه استهلاک براي تمام سالهاي عمر مفيد دارايي ثابت بوده و از رابطه زير محاسبه مي شود:</a:t>
            </a:r>
          </a:p>
          <a:p>
            <a:pPr algn="just">
              <a:buNone/>
            </a:pPr>
            <a:endParaRPr lang="fa-IR" sz="2000" dirty="0" smtClean="0"/>
          </a:p>
          <a:p>
            <a:pPr algn="just" rtl="0">
              <a:buNone/>
            </a:pPr>
            <a:r>
              <a:rPr lang="en-US" sz="2400" b="1" dirty="0" smtClean="0">
                <a:latin typeface="Calibri" pitchFamily="34" charset="0"/>
              </a:rPr>
              <a:t>D: </a:t>
            </a:r>
            <a:r>
              <a:rPr lang="fa-IR" sz="2400" b="1" dirty="0" smtClean="0">
                <a:latin typeface="Calibri" pitchFamily="34" charset="0"/>
              </a:rPr>
              <a:t>هزينه استهلاک</a:t>
            </a:r>
          </a:p>
          <a:p>
            <a:pPr algn="just" rtl="0">
              <a:buNone/>
            </a:pPr>
            <a:r>
              <a:rPr lang="en-US" sz="2400" b="1" dirty="0" smtClean="0">
                <a:latin typeface="Calibri" pitchFamily="34" charset="0"/>
              </a:rPr>
              <a:t>P:</a:t>
            </a:r>
            <a:r>
              <a:rPr lang="fa-IR" sz="2400" b="1" dirty="0" smtClean="0">
                <a:latin typeface="Calibri" pitchFamily="34" charset="0"/>
              </a:rPr>
              <a:t>ارزش اوليه </a:t>
            </a:r>
          </a:p>
          <a:p>
            <a:pPr algn="just" rtl="0">
              <a:buNone/>
            </a:pPr>
            <a:r>
              <a:rPr lang="en-US" sz="2400" b="1" dirty="0" smtClean="0">
                <a:latin typeface="Calibri" pitchFamily="34" charset="0"/>
              </a:rPr>
              <a:t>S: </a:t>
            </a:r>
            <a:r>
              <a:rPr lang="fa-IR" sz="2400" b="1" dirty="0" smtClean="0">
                <a:latin typeface="Calibri" pitchFamily="34" charset="0"/>
              </a:rPr>
              <a:t>ارزش اسقاط</a:t>
            </a:r>
          </a:p>
          <a:p>
            <a:pPr algn="just" rtl="0">
              <a:buNone/>
            </a:pPr>
            <a:r>
              <a:rPr lang="en-US" sz="2400" b="1" dirty="0" smtClean="0">
                <a:latin typeface="Calibri" pitchFamily="34" charset="0"/>
              </a:rPr>
              <a:t>N: </a:t>
            </a:r>
            <a:r>
              <a:rPr lang="fa-IR" sz="2400" b="1" dirty="0" smtClean="0">
                <a:latin typeface="Calibri" pitchFamily="34" charset="0"/>
              </a:rPr>
              <a:t>عمر مفيد دارايي</a:t>
            </a:r>
            <a:endParaRPr lang="en-US" sz="2400" b="1" dirty="0" smtClean="0">
              <a:latin typeface="Calibri" pitchFamily="34" charset="0"/>
            </a:endParaRPr>
          </a:p>
          <a:p>
            <a:pPr algn="just">
              <a:buNone/>
            </a:pPr>
            <a:endPar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09098574"/>
              </p:ext>
            </p:extLst>
          </p:nvPr>
        </p:nvGraphicFramePr>
        <p:xfrm>
          <a:off x="4572000" y="4998720"/>
          <a:ext cx="1676400" cy="944880"/>
        </p:xfrm>
        <a:graphic>
          <a:graphicData uri="http://schemas.openxmlformats.org/presentationml/2006/ole">
            <mc:AlternateContent xmlns:mc="http://schemas.openxmlformats.org/markup-compatibility/2006">
              <mc:Choice xmlns:v="urn:schemas-microsoft-com:vml" Requires="v">
                <p:oleObj spid="_x0000_s4162" name="Equation" r:id="rId3" imgW="698400" imgH="393480" progId="Equation.3">
                  <p:embed/>
                </p:oleObj>
              </mc:Choice>
              <mc:Fallback>
                <p:oleObj name="Equation" r:id="rId3" imgW="6984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998720"/>
                        <a:ext cx="1676400" cy="944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604A9F56-4CDF-46C5-BC77-56D996116471}" type="slidenum">
              <a:rPr lang="en-US" smtClean="0"/>
              <a:pPr/>
              <a:t>18</a:t>
            </a:fld>
            <a:endParaRPr lang="en-US" dirty="0"/>
          </a:p>
        </p:txBody>
      </p:sp>
      <p:sp>
        <p:nvSpPr>
          <p:cNvPr id="6" name="Footer Placeholder 5"/>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317008187"/>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fa-IR" dirty="0" smtClean="0"/>
              <a:t>هزينه استهلاک ...</a:t>
            </a:r>
            <a:endParaRPr lang="en-US" dirty="0"/>
          </a:p>
        </p:txBody>
      </p:sp>
      <p:sp>
        <p:nvSpPr>
          <p:cNvPr id="15363" name="Rectangle 3"/>
          <p:cNvSpPr>
            <a:spLocks noGrp="1" noChangeArrowheads="1"/>
          </p:cNvSpPr>
          <p:nvPr>
            <p:ph type="body" idx="1"/>
          </p:nvPr>
        </p:nvSpPr>
        <p:spPr/>
        <p:txBody>
          <a:bodyPr/>
          <a:lstStyle/>
          <a:p>
            <a:pPr algn="just">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محاسبه استهلاک به روش مجموع ارقام سنوات</a:t>
            </a:r>
          </a:p>
          <a:p>
            <a:pPr algn="just">
              <a:buNone/>
            </a:pPr>
            <a:r>
              <a:rPr lang="fa-IR" sz="2000" dirty="0" smtClean="0"/>
              <a:t>در اين روش ميزان هزينه استهلاک در سالهاي اوليه بيشتر از سالهاي بعدي است.</a:t>
            </a:r>
          </a:p>
          <a:p>
            <a:pPr algn="just">
              <a:buNone/>
            </a:pPr>
            <a:endParaRPr lang="fa-IR" sz="2000" b="1" dirty="0" smtClean="0">
              <a:effectLst>
                <a:outerShdw blurRad="38100" dist="38100" dir="2700000" algn="tl">
                  <a:srgbClr val="000000">
                    <a:alpha val="43137"/>
                  </a:srgbClr>
                </a:outerShdw>
              </a:effectLst>
            </a:endParaRPr>
          </a:p>
          <a:p>
            <a:pPr algn="just">
              <a:buNone/>
            </a:pPr>
            <a:r>
              <a:rPr lang="fa-IR" sz="2000" b="1" dirty="0" smtClean="0">
                <a:effectLst>
                  <a:outerShdw blurRad="38100" dist="38100" dir="2700000" algn="tl">
                    <a:srgbClr val="000000">
                      <a:alpha val="43137"/>
                    </a:srgbClr>
                  </a:outerShdw>
                </a:effectLst>
              </a:rPr>
              <a:t>مقدارهزينه استهلاک در سال </a:t>
            </a:r>
            <a:r>
              <a:rPr lang="en-US" sz="2000" b="1" dirty="0" smtClean="0">
                <a:effectLst>
                  <a:outerShdw blurRad="38100" dist="38100" dir="2700000" algn="tl">
                    <a:srgbClr val="000000">
                      <a:alpha val="43137"/>
                    </a:srgbClr>
                  </a:outerShdw>
                </a:effectLst>
              </a:rPr>
              <a:t>j</a:t>
            </a:r>
          </a:p>
          <a:p>
            <a:pPr algn="just" rtl="0">
              <a:buNone/>
            </a:pPr>
            <a:endParaRPr lang="fa-IR" sz="2000" b="1" dirty="0" smtClean="0">
              <a:latin typeface="Calibri" pitchFamily="34" charset="0"/>
            </a:endParaRPr>
          </a:p>
          <a:p>
            <a:pPr algn="just" rtl="0">
              <a:buNone/>
            </a:pPr>
            <a:r>
              <a:rPr lang="en-US" sz="2000" b="1" dirty="0" smtClean="0">
                <a:latin typeface="Calibri" pitchFamily="34" charset="0"/>
              </a:rPr>
              <a:t>D: </a:t>
            </a:r>
            <a:r>
              <a:rPr lang="fa-IR" sz="2000" b="1" dirty="0" smtClean="0">
                <a:latin typeface="Calibri" pitchFamily="34" charset="0"/>
              </a:rPr>
              <a:t>هزينه استهلاک</a:t>
            </a:r>
          </a:p>
          <a:p>
            <a:pPr algn="just" rtl="0">
              <a:buNone/>
            </a:pPr>
            <a:r>
              <a:rPr lang="en-US" sz="2000" b="1" dirty="0" smtClean="0">
                <a:latin typeface="Calibri" pitchFamily="34" charset="0"/>
              </a:rPr>
              <a:t>P:</a:t>
            </a:r>
            <a:r>
              <a:rPr lang="fa-IR" sz="2000" b="1" dirty="0" smtClean="0">
                <a:latin typeface="Calibri" pitchFamily="34" charset="0"/>
              </a:rPr>
              <a:t>ارزش اوليه </a:t>
            </a:r>
          </a:p>
          <a:p>
            <a:pPr algn="just" rtl="0">
              <a:buNone/>
            </a:pPr>
            <a:r>
              <a:rPr lang="en-US" sz="2000" b="1" dirty="0" smtClean="0">
                <a:latin typeface="Calibri" pitchFamily="34" charset="0"/>
              </a:rPr>
              <a:t>S: </a:t>
            </a:r>
            <a:r>
              <a:rPr lang="fa-IR" sz="2000" b="1" dirty="0" smtClean="0">
                <a:latin typeface="Calibri" pitchFamily="34" charset="0"/>
              </a:rPr>
              <a:t>ارزش اسقاط</a:t>
            </a:r>
          </a:p>
          <a:p>
            <a:pPr algn="just" rtl="0">
              <a:buNone/>
            </a:pPr>
            <a:r>
              <a:rPr lang="en-US" sz="2000" b="1" dirty="0" smtClean="0">
                <a:latin typeface="Calibri" pitchFamily="34" charset="0"/>
              </a:rPr>
              <a:t>N: </a:t>
            </a:r>
            <a:r>
              <a:rPr lang="fa-IR" sz="2000" b="1" dirty="0" smtClean="0">
                <a:latin typeface="Calibri" pitchFamily="34" charset="0"/>
              </a:rPr>
              <a:t>عمر مفيد دارايي</a:t>
            </a:r>
            <a:endParaRPr lang="en-US" sz="2000" b="1" dirty="0" smtClean="0">
              <a:latin typeface="Calibri" pitchFamily="34" charset="0"/>
            </a:endParaRPr>
          </a:p>
          <a:p>
            <a:pPr algn="just">
              <a:buNone/>
            </a:pPr>
            <a:endPar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p:txBody>
      </p:sp>
      <p:graphicFrame>
        <p:nvGraphicFramePr>
          <p:cNvPr id="4" name="Object 3"/>
          <p:cNvGraphicFramePr>
            <a:graphicFrameLocks noChangeAspect="1"/>
          </p:cNvGraphicFramePr>
          <p:nvPr/>
        </p:nvGraphicFramePr>
        <p:xfrm>
          <a:off x="3657600" y="4114800"/>
          <a:ext cx="3565525" cy="1401763"/>
        </p:xfrm>
        <a:graphic>
          <a:graphicData uri="http://schemas.openxmlformats.org/presentationml/2006/ole">
            <mc:AlternateContent xmlns:mc="http://schemas.openxmlformats.org/markup-compatibility/2006">
              <mc:Choice xmlns:v="urn:schemas-microsoft-com:vml" Requires="v">
                <p:oleObj spid="_x0000_s5186" name="Equation" r:id="rId3" imgW="1485720" imgH="583920" progId="Equation.3">
                  <p:embed/>
                </p:oleObj>
              </mc:Choice>
              <mc:Fallback>
                <p:oleObj name="Equation" r:id="rId3" imgW="1485720" imgH="5839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114800"/>
                        <a:ext cx="3565525" cy="1401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604A9F56-4CDF-46C5-BC77-56D996116471}" type="slidenum">
              <a:rPr lang="en-US" smtClean="0"/>
              <a:pPr/>
              <a:t>19</a:t>
            </a:fld>
            <a:endParaRPr lang="en-US" dirty="0"/>
          </a:p>
        </p:txBody>
      </p:sp>
      <p:sp>
        <p:nvSpPr>
          <p:cNvPr id="6" name="Footer Placeholder 5"/>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36379857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1622" t="3148" r="6537" b="8475"/>
          <a:stretch/>
        </p:blipFill>
        <p:spPr>
          <a:xfrm>
            <a:off x="2509157" y="762000"/>
            <a:ext cx="4125686" cy="445525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3"/>
          <p:cNvSpPr>
            <a:spLocks noGrp="1"/>
          </p:cNvSpPr>
          <p:nvPr>
            <p:ph type="sldNum" sz="quarter" idx="12"/>
          </p:nvPr>
        </p:nvSpPr>
        <p:spPr/>
        <p:txBody>
          <a:bodyPr/>
          <a:lstStyle/>
          <a:p>
            <a:fld id="{604A9F56-4CDF-46C5-BC77-56D996116471}" type="slidenum">
              <a:rPr lang="en-US" smtClean="0"/>
              <a:pPr/>
              <a:t>2</a:t>
            </a:fld>
            <a:endParaRPr lang="en-US" dirty="0"/>
          </a:p>
        </p:txBody>
      </p:sp>
      <p:sp>
        <p:nvSpPr>
          <p:cNvPr id="5" name="Footer Placeholder 4"/>
          <p:cNvSpPr>
            <a:spLocks noGrp="1"/>
          </p:cNvSpPr>
          <p:nvPr>
            <p:ph type="ftr" sz="quarter" idx="3"/>
          </p:nvPr>
        </p:nvSpPr>
        <p:spPr/>
        <p:txBody>
          <a:bodyPr/>
          <a:lstStyle/>
          <a:p>
            <a:pPr rtl="1"/>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36963898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fa-IR" dirty="0" smtClean="0"/>
              <a:t>هزينه استهلاک ...</a:t>
            </a:r>
            <a:endParaRPr lang="en-US" dirty="0"/>
          </a:p>
        </p:txBody>
      </p:sp>
      <p:sp>
        <p:nvSpPr>
          <p:cNvPr id="15363" name="Rectangle 3"/>
          <p:cNvSpPr>
            <a:spLocks noGrp="1" noChangeArrowheads="1"/>
          </p:cNvSpPr>
          <p:nvPr>
            <p:ph type="body" idx="1"/>
          </p:nvPr>
        </p:nvSpPr>
        <p:spPr/>
        <p:txBody>
          <a:bodyPr/>
          <a:lstStyle/>
          <a:p>
            <a:pPr algn="just">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محاسبه استهلاک به روش نزولي</a:t>
            </a:r>
          </a:p>
          <a:p>
            <a:pPr algn="just">
              <a:buNone/>
            </a:pPr>
            <a:r>
              <a:rPr lang="fa-IR" sz="2000" dirty="0" smtClean="0"/>
              <a:t>در اين روش هرساله درصد ثابتي از ارزش دفتري دارايي به عنوان هزينه استهلاک آن سال تخصيص داده مي شود. در اين روش هزينه استهلاک در سالهاي اول بيش از سالهاي بعدي است.</a:t>
            </a:r>
          </a:p>
          <a:p>
            <a:pPr algn="just">
              <a:buNone/>
            </a:pPr>
            <a:endParaRPr lang="fa-IR" sz="2000" b="1" dirty="0" smtClean="0">
              <a:effectLst>
                <a:outerShdw blurRad="38100" dist="38100" dir="2700000" algn="tl">
                  <a:srgbClr val="000000">
                    <a:alpha val="43137"/>
                  </a:srgbClr>
                </a:outerShdw>
              </a:effectLst>
            </a:endParaRPr>
          </a:p>
          <a:p>
            <a:pPr algn="just" rtl="0">
              <a:buNone/>
            </a:pPr>
            <a:r>
              <a:rPr lang="en-US" sz="2400" b="1" dirty="0" smtClean="0">
                <a:latin typeface="Calibri" pitchFamily="34" charset="0"/>
              </a:rPr>
              <a:t>D: </a:t>
            </a:r>
            <a:r>
              <a:rPr lang="fa-IR" sz="2400" b="1" dirty="0" smtClean="0">
                <a:latin typeface="Calibri" pitchFamily="34" charset="0"/>
              </a:rPr>
              <a:t>هزينه استهلاک</a:t>
            </a:r>
          </a:p>
          <a:p>
            <a:pPr algn="just" rtl="0">
              <a:buNone/>
            </a:pPr>
            <a:r>
              <a:rPr lang="en-US" sz="2400" b="1" dirty="0" smtClean="0">
                <a:latin typeface="Calibri" pitchFamily="34" charset="0"/>
              </a:rPr>
              <a:t>P:</a:t>
            </a:r>
            <a:r>
              <a:rPr lang="fa-IR" sz="2400" b="1" dirty="0" smtClean="0">
                <a:latin typeface="Calibri" pitchFamily="34" charset="0"/>
              </a:rPr>
              <a:t>ارزش اوليه </a:t>
            </a:r>
          </a:p>
          <a:p>
            <a:pPr algn="just" rtl="0">
              <a:buNone/>
            </a:pPr>
            <a:r>
              <a:rPr lang="en-US" sz="2400" b="1" dirty="0" smtClean="0">
                <a:latin typeface="Calibri" pitchFamily="34" charset="0"/>
              </a:rPr>
              <a:t>j: </a:t>
            </a:r>
            <a:r>
              <a:rPr lang="fa-IR" sz="2400" b="1" dirty="0" smtClean="0">
                <a:latin typeface="Calibri" pitchFamily="34" charset="0"/>
              </a:rPr>
              <a:t>سال </a:t>
            </a:r>
            <a:endParaRPr lang="fa-IR" sz="18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p:txBody>
      </p:sp>
      <p:graphicFrame>
        <p:nvGraphicFramePr>
          <p:cNvPr id="4" name="Object 3"/>
          <p:cNvGraphicFramePr>
            <a:graphicFrameLocks noChangeAspect="1"/>
          </p:cNvGraphicFramePr>
          <p:nvPr/>
        </p:nvGraphicFramePr>
        <p:xfrm>
          <a:off x="4343400" y="4114800"/>
          <a:ext cx="2619375" cy="1096963"/>
        </p:xfrm>
        <a:graphic>
          <a:graphicData uri="http://schemas.openxmlformats.org/presentationml/2006/ole">
            <mc:AlternateContent xmlns:mc="http://schemas.openxmlformats.org/markup-compatibility/2006">
              <mc:Choice xmlns:v="urn:schemas-microsoft-com:vml" Requires="v">
                <p:oleObj spid="_x0000_s6210" name="Equation" r:id="rId3" imgW="1091880" imgH="457200" progId="Equation.3">
                  <p:embed/>
                </p:oleObj>
              </mc:Choice>
              <mc:Fallback>
                <p:oleObj name="Equation" r:id="rId3" imgW="109188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114800"/>
                        <a:ext cx="2619375" cy="109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604A9F56-4CDF-46C5-BC77-56D996116471}" type="slidenum">
              <a:rPr lang="en-US" smtClean="0"/>
              <a:pPr/>
              <a:t>20</a:t>
            </a:fld>
            <a:endParaRPr lang="en-US" dirty="0"/>
          </a:p>
        </p:txBody>
      </p:sp>
      <p:sp>
        <p:nvSpPr>
          <p:cNvPr id="6" name="Footer Placeholder 5"/>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312686070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fa-IR" dirty="0" smtClean="0"/>
              <a:t>هزينه استهلاک ...</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21</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15363" name="Rectangle 3"/>
          <p:cNvSpPr>
            <a:spLocks noGrp="1" noChangeArrowheads="1"/>
          </p:cNvSpPr>
          <p:nvPr>
            <p:ph type="body" idx="1"/>
          </p:nvPr>
        </p:nvSpPr>
        <p:spPr>
          <a:xfrm>
            <a:off x="304800" y="1752600"/>
            <a:ext cx="8305800" cy="4495800"/>
          </a:xfrm>
        </p:spPr>
        <p:txBody>
          <a:bodyPr/>
          <a:lstStyle/>
          <a:p>
            <a:pPr algn="just">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محاسبه استهلاک براساس واحد محصول</a:t>
            </a:r>
          </a:p>
          <a:p>
            <a:pPr algn="just">
              <a:buNone/>
            </a:pPr>
            <a:r>
              <a:rPr lang="fa-IR" sz="2000" dirty="0" smtClean="0"/>
              <a:t>در اين روش هزينه استهلاک به عنوان تابعي از ميزان کارکرد دارايي درنظر گرفته مي شود. به عبارتي هزينه استهلاک براساس واحد محصول محاسبه مي شود.</a:t>
            </a:r>
          </a:p>
          <a:p>
            <a:pPr algn="just">
              <a:buNone/>
            </a:pPr>
            <a:endParaRPr lang="en-US" sz="2000" b="1" dirty="0" smtClean="0"/>
          </a:p>
          <a:p>
            <a:pPr algn="just">
              <a:buNone/>
            </a:pPr>
            <a:endParaRPr lang="en-US" sz="2000" b="1" dirty="0"/>
          </a:p>
          <a:p>
            <a:pPr algn="just">
              <a:buNone/>
            </a:pPr>
            <a:endParaRPr lang="fa-IR" sz="2000" b="1" dirty="0" smtClean="0"/>
          </a:p>
          <a:p>
            <a:pPr marL="0" indent="0" algn="ctr" rtl="0">
              <a:buNone/>
            </a:pPr>
            <a:r>
              <a:rPr lang="fa-IR" sz="2000" b="1" dirty="0" smtClean="0"/>
              <a:t>) = هزينه استهلاک در واحد توليد</a:t>
            </a:r>
            <a:r>
              <a:rPr lang="en-US" sz="2000" b="1" dirty="0" smtClean="0"/>
              <a:t>P-S)/</a:t>
            </a:r>
            <a:r>
              <a:rPr lang="fa-IR" sz="2000" b="1" dirty="0" smtClean="0"/>
              <a:t>تخمين تعداد توليد</a:t>
            </a:r>
          </a:p>
          <a:p>
            <a:pPr marL="0" indent="0" algn="ctr" rtl="0">
              <a:buNone/>
            </a:pPr>
            <a:r>
              <a:rPr lang="fa-IR" sz="2000" b="1" dirty="0" smtClean="0"/>
              <a:t>هزينه استهلاک هرسال = حاصلضرب هزينه استهلاک واحد در ميزان توليد هرسال</a:t>
            </a:r>
          </a:p>
        </p:txBody>
      </p:sp>
    </p:spTree>
    <p:extLst>
      <p:ext uri="{BB962C8B-B14F-4D97-AF65-F5344CB8AC3E}">
        <p14:creationId xmlns:p14="http://schemas.microsoft.com/office/powerpoint/2010/main" val="2873943033"/>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مثال</a:t>
            </a:r>
            <a:endParaRPr lang="en-US" dirty="0"/>
          </a:p>
        </p:txBody>
      </p:sp>
      <p:sp>
        <p:nvSpPr>
          <p:cNvPr id="5" name="Rectangle 3"/>
          <p:cNvSpPr txBox="1">
            <a:spLocks noChangeArrowheads="1"/>
          </p:cNvSpPr>
          <p:nvPr/>
        </p:nvSpPr>
        <p:spPr bwMode="auto">
          <a:xfrm>
            <a:off x="609600" y="1676400"/>
            <a:ext cx="8001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1" eaLnBrk="1" fontAlgn="base" latinLnBrk="0" hangingPunct="1">
              <a:lnSpc>
                <a:spcPct val="100000"/>
              </a:lnSpc>
              <a:spcBef>
                <a:spcPts val="600"/>
              </a:spcBef>
              <a:spcAft>
                <a:spcPct val="0"/>
              </a:spcAft>
              <a:buClr>
                <a:schemeClr val="tx1"/>
              </a:buClr>
              <a:buSzPct val="80000"/>
              <a:buFontTx/>
              <a:buNone/>
              <a:tabLst/>
              <a:defRPr/>
            </a:pPr>
            <a:r>
              <a:rPr kumimoji="0" lang="fa-IR" sz="2400" b="0" i="0" u="none" strike="noStrike" kern="0" cap="none" spc="0" normalizeH="0" baseline="0" noProof="0" dirty="0" smtClean="0">
                <a:ln>
                  <a:noFill/>
                </a:ln>
                <a:solidFill>
                  <a:schemeClr val="tx1"/>
                </a:solidFill>
                <a:effectLst/>
                <a:uLnTx/>
                <a:uFillTx/>
                <a:latin typeface="+mn-lt"/>
                <a:cs typeface="B Roya" panose="00000400000000000000" pitchFamily="2" charset="-78"/>
              </a:rPr>
              <a:t>هزينه اوليه خريد دستگاهي 250 ميليون ريال مي باشد. پس</a:t>
            </a:r>
            <a:r>
              <a:rPr kumimoji="0" lang="fa-IR" sz="2400" b="0" i="0" u="none" strike="noStrike" kern="0" cap="none" spc="0" normalizeH="0" noProof="0" dirty="0" smtClean="0">
                <a:ln>
                  <a:noFill/>
                </a:ln>
                <a:solidFill>
                  <a:schemeClr val="tx1"/>
                </a:solidFill>
                <a:effectLst/>
                <a:uLnTx/>
                <a:uFillTx/>
                <a:latin typeface="+mn-lt"/>
                <a:cs typeface="B Roya" panose="00000400000000000000" pitchFamily="2" charset="-78"/>
              </a:rPr>
              <a:t> از 5 سال فعاليت، اين دستگاه به قيمت 50 ميليون ريال قابل فروش است. اين دستگاه در طول عمر مفيد خود قادر به توليد 500 هزار قطعه محصول مي باشد. </a:t>
            </a:r>
            <a:endParaRPr kumimoji="0" lang="fa-IR" sz="2400" b="0" i="0" u="none" strike="noStrike" kern="0" cap="none" spc="0" normalizeH="0" baseline="0" noProof="0" dirty="0" smtClean="0">
              <a:ln>
                <a:noFill/>
              </a:ln>
              <a:solidFill>
                <a:schemeClr val="tx1"/>
              </a:solidFill>
              <a:effectLst/>
              <a:uLnTx/>
              <a:uFillTx/>
              <a:latin typeface="+mn-lt"/>
              <a:cs typeface="B Roya" panose="00000400000000000000" pitchFamily="2" charset="-78"/>
            </a:endParaRPr>
          </a:p>
          <a:p>
            <a:pPr marL="342900" marR="0" lvl="0" indent="-342900" algn="just" defTabSz="914400" rtl="1" eaLnBrk="1" fontAlgn="base" latinLnBrk="0" hangingPunct="1">
              <a:lnSpc>
                <a:spcPct val="120000"/>
              </a:lnSpc>
              <a:spcBef>
                <a:spcPts val="600"/>
              </a:spcBef>
              <a:spcAft>
                <a:spcPct val="0"/>
              </a:spcAft>
              <a:buClr>
                <a:schemeClr val="tx1"/>
              </a:buClr>
              <a:buSzPct val="80000"/>
              <a:buFontTx/>
              <a:buNone/>
              <a:tabLst/>
              <a:defRPr/>
            </a:pPr>
            <a:r>
              <a:rPr kumimoji="0" lang="fa-IR" sz="2400" b="1" i="0" u="none" strike="noStrike" kern="0" cap="none" spc="0" normalizeH="0" baseline="0" noProof="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uLnTx/>
                <a:uFillTx/>
                <a:latin typeface="Tahoma"/>
                <a:cs typeface="B Roya" panose="00000400000000000000" pitchFamily="2" charset="-78"/>
              </a:rPr>
              <a:t>محاسبه استهلاک</a:t>
            </a:r>
          </a:p>
        </p:txBody>
      </p:sp>
      <p:graphicFrame>
        <p:nvGraphicFramePr>
          <p:cNvPr id="7" name="Table 6"/>
          <p:cNvGraphicFramePr>
            <a:graphicFrameLocks noGrp="1"/>
          </p:cNvGraphicFramePr>
          <p:nvPr/>
        </p:nvGraphicFramePr>
        <p:xfrm>
          <a:off x="380997" y="3505200"/>
          <a:ext cx="8382003" cy="74168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66803">
                  <a:extLst>
                    <a:ext uri="{9D8B030D-6E8A-4147-A177-3AD203B41FA5}">
                      <a16:colId xmlns:a16="http://schemas.microsoft.com/office/drawing/2014/main" val="20006"/>
                    </a:ext>
                  </a:extLst>
                </a:gridCol>
              </a:tblGrid>
              <a:tr h="370840">
                <a:tc>
                  <a:txBody>
                    <a:bodyPr/>
                    <a:lstStyle/>
                    <a:p>
                      <a:pPr algn="ctr"/>
                      <a:r>
                        <a:rPr lang="fa-IR" b="1" dirty="0" smtClean="0">
                          <a:cs typeface="B Lotus" pitchFamily="2" charset="-78"/>
                        </a:rPr>
                        <a:t>روش</a:t>
                      </a:r>
                      <a:endParaRPr lang="en-US" b="1" dirty="0">
                        <a:cs typeface="B Lotus" pitchFamily="2" charset="-78"/>
                      </a:endParaRPr>
                    </a:p>
                  </a:txBody>
                  <a:tcPr>
                    <a:solidFill>
                      <a:srgbClr val="00B050"/>
                    </a:solidFill>
                  </a:tcPr>
                </a:tc>
                <a:tc>
                  <a:txBody>
                    <a:bodyPr/>
                    <a:lstStyle/>
                    <a:p>
                      <a:pPr algn="ctr"/>
                      <a:r>
                        <a:rPr lang="fa-IR" b="1" dirty="0" smtClean="0">
                          <a:cs typeface="B Lotus" pitchFamily="2" charset="-78"/>
                        </a:rPr>
                        <a:t>سال</a:t>
                      </a:r>
                      <a:r>
                        <a:rPr lang="fa-IR" b="1" baseline="0" dirty="0" smtClean="0">
                          <a:cs typeface="B Lotus" pitchFamily="2" charset="-78"/>
                        </a:rPr>
                        <a:t> 1</a:t>
                      </a:r>
                      <a:endParaRPr lang="en-US" b="1" dirty="0">
                        <a:cs typeface="B Lotus" pitchFamily="2" charset="-78"/>
                      </a:endParaRPr>
                    </a:p>
                  </a:txBody>
                  <a:tcPr>
                    <a:solidFill>
                      <a:srgbClr val="00B050"/>
                    </a:solidFill>
                  </a:tcPr>
                </a:tc>
                <a:tc>
                  <a:txBody>
                    <a:bodyPr/>
                    <a:lstStyle/>
                    <a:p>
                      <a:pPr algn="ctr"/>
                      <a:r>
                        <a:rPr lang="fa-IR" b="1" dirty="0" smtClean="0">
                          <a:cs typeface="B Lotus" pitchFamily="2" charset="-78"/>
                        </a:rPr>
                        <a:t>سال 2</a:t>
                      </a:r>
                      <a:endParaRPr lang="en-US" b="1" dirty="0">
                        <a:cs typeface="B Lotus" pitchFamily="2" charset="-78"/>
                      </a:endParaRPr>
                    </a:p>
                  </a:txBody>
                  <a:tcPr>
                    <a:solidFill>
                      <a:srgbClr val="00B050"/>
                    </a:solidFill>
                  </a:tcPr>
                </a:tc>
                <a:tc>
                  <a:txBody>
                    <a:bodyPr/>
                    <a:lstStyle/>
                    <a:p>
                      <a:pPr algn="ctr"/>
                      <a:r>
                        <a:rPr lang="fa-IR" b="1" dirty="0" smtClean="0">
                          <a:cs typeface="B Lotus" pitchFamily="2" charset="-78"/>
                        </a:rPr>
                        <a:t>سال 3</a:t>
                      </a:r>
                      <a:endParaRPr lang="en-US" b="1" dirty="0">
                        <a:cs typeface="B Lotus" pitchFamily="2" charset="-78"/>
                      </a:endParaRPr>
                    </a:p>
                  </a:txBody>
                  <a:tcPr>
                    <a:solidFill>
                      <a:srgbClr val="00B050"/>
                    </a:solidFill>
                  </a:tcPr>
                </a:tc>
                <a:tc>
                  <a:txBody>
                    <a:bodyPr/>
                    <a:lstStyle/>
                    <a:p>
                      <a:pPr algn="ctr"/>
                      <a:r>
                        <a:rPr lang="fa-IR" b="1" dirty="0" smtClean="0">
                          <a:cs typeface="B Lotus" pitchFamily="2" charset="-78"/>
                        </a:rPr>
                        <a:t>سال 4</a:t>
                      </a:r>
                      <a:endParaRPr lang="en-US" b="1" dirty="0">
                        <a:cs typeface="B Lotus" pitchFamily="2" charset="-78"/>
                      </a:endParaRPr>
                    </a:p>
                  </a:txBody>
                  <a:tcPr>
                    <a:solidFill>
                      <a:srgbClr val="00B050"/>
                    </a:solidFill>
                  </a:tcPr>
                </a:tc>
                <a:tc>
                  <a:txBody>
                    <a:bodyPr/>
                    <a:lstStyle/>
                    <a:p>
                      <a:pPr algn="ctr"/>
                      <a:r>
                        <a:rPr lang="fa-IR" b="1" dirty="0" smtClean="0">
                          <a:cs typeface="B Lotus" pitchFamily="2" charset="-78"/>
                        </a:rPr>
                        <a:t>سال 5</a:t>
                      </a:r>
                      <a:endParaRPr lang="en-US" b="1" dirty="0">
                        <a:cs typeface="B Lotus" pitchFamily="2" charset="-78"/>
                      </a:endParaRPr>
                    </a:p>
                  </a:txBody>
                  <a:tcPr>
                    <a:solidFill>
                      <a:srgbClr val="00B050"/>
                    </a:solidFill>
                  </a:tcPr>
                </a:tc>
                <a:tc>
                  <a:txBody>
                    <a:bodyPr/>
                    <a:lstStyle/>
                    <a:p>
                      <a:pPr algn="ctr"/>
                      <a:r>
                        <a:rPr lang="fa-IR" b="1" dirty="0" smtClean="0">
                          <a:cs typeface="B Lotus" pitchFamily="2" charset="-78"/>
                        </a:rPr>
                        <a:t>اسقاط</a:t>
                      </a:r>
                      <a:endParaRPr lang="en-US" b="1" dirty="0">
                        <a:cs typeface="B Lotus" pitchFamily="2" charset="-78"/>
                      </a:endParaRPr>
                    </a:p>
                  </a:txBody>
                  <a:tcPr>
                    <a:solidFill>
                      <a:srgbClr val="00B050"/>
                    </a:solidFill>
                  </a:tcPr>
                </a:tc>
                <a:extLst>
                  <a:ext uri="{0D108BD9-81ED-4DB2-BD59-A6C34878D82A}">
                    <a16:rowId xmlns:a16="http://schemas.microsoft.com/office/drawing/2014/main" val="10000"/>
                  </a:ext>
                </a:extLst>
              </a:tr>
              <a:tr h="370840">
                <a:tc>
                  <a:txBody>
                    <a:bodyPr/>
                    <a:lstStyle/>
                    <a:p>
                      <a:pPr algn="ctr"/>
                      <a:r>
                        <a:rPr lang="fa-IR" b="1" dirty="0" smtClean="0">
                          <a:cs typeface="B Lotus" pitchFamily="2" charset="-78"/>
                        </a:rPr>
                        <a:t>روش خطي</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50 ميليون</a:t>
                      </a:r>
                      <a:endParaRPr lang="en-US" b="1" dirty="0">
                        <a:cs typeface="B Lotus" pitchFamily="2" charset="-78"/>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381000" y="4429760"/>
          <a:ext cx="8382003" cy="37084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66803">
                  <a:extLst>
                    <a:ext uri="{9D8B030D-6E8A-4147-A177-3AD203B41FA5}">
                      <a16:colId xmlns:a16="http://schemas.microsoft.com/office/drawing/2014/main"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b="1" dirty="0" smtClean="0">
                          <a:cs typeface="B Lotus" pitchFamily="2" charset="-78"/>
                        </a:rPr>
                        <a:t>روش مجموع ارقام سنوات</a:t>
                      </a:r>
                      <a:endParaRPr lang="en-US" b="1" dirty="0">
                        <a:cs typeface="B Lotus" pitchFamily="2" charset="-78"/>
                      </a:endParaRPr>
                    </a:p>
                  </a:txBody>
                  <a:tcPr/>
                </a:tc>
                <a:tc>
                  <a:txBody>
                    <a:bodyPr/>
                    <a:lstStyle/>
                    <a:p>
                      <a:pPr algn="ctr"/>
                      <a:r>
                        <a:rPr lang="fa-IR" b="1" dirty="0" smtClean="0">
                          <a:cs typeface="B Lotus" pitchFamily="2" charset="-78"/>
                        </a:rPr>
                        <a:t>66/66</a:t>
                      </a:r>
                      <a:endParaRPr lang="en-US" b="1" dirty="0">
                        <a:cs typeface="B Lotus" pitchFamily="2" charset="-78"/>
                      </a:endParaRPr>
                    </a:p>
                  </a:txBody>
                  <a:tcPr/>
                </a:tc>
                <a:tc>
                  <a:txBody>
                    <a:bodyPr/>
                    <a:lstStyle/>
                    <a:p>
                      <a:pPr algn="ctr"/>
                      <a:r>
                        <a:rPr lang="fa-IR" b="1" dirty="0" smtClean="0">
                          <a:cs typeface="B Lotus" pitchFamily="2" charset="-78"/>
                        </a:rPr>
                        <a:t>53/33</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26/66</a:t>
                      </a:r>
                      <a:endParaRPr lang="en-US" b="1" dirty="0">
                        <a:cs typeface="B Lotus" pitchFamily="2" charset="-78"/>
                      </a:endParaRPr>
                    </a:p>
                  </a:txBody>
                  <a:tcPr/>
                </a:tc>
                <a:tc>
                  <a:txBody>
                    <a:bodyPr/>
                    <a:lstStyle/>
                    <a:p>
                      <a:pPr algn="ctr"/>
                      <a:r>
                        <a:rPr lang="fa-IR" b="1" dirty="0" smtClean="0">
                          <a:cs typeface="B Lotus" pitchFamily="2" charset="-78"/>
                        </a:rPr>
                        <a:t>13/33</a:t>
                      </a:r>
                      <a:endParaRPr lang="en-US" b="1" dirty="0">
                        <a:cs typeface="B Lotus" pitchFamily="2" charset="-78"/>
                      </a:endParaRPr>
                    </a:p>
                  </a:txBody>
                  <a:tcPr/>
                </a:tc>
                <a:tc>
                  <a:txBody>
                    <a:bodyPr/>
                    <a:lstStyle/>
                    <a:p>
                      <a:pPr algn="ctr"/>
                      <a:r>
                        <a:rPr lang="fa-IR" b="1" dirty="0" smtClean="0">
                          <a:cs typeface="B Lotus" pitchFamily="2" charset="-78"/>
                        </a:rPr>
                        <a:t>50 ميليون</a:t>
                      </a:r>
                      <a:endParaRPr lang="en-US" b="1" dirty="0">
                        <a:cs typeface="B Lotus" pitchFamily="2" charset="-78"/>
                      </a:endParaRPr>
                    </a:p>
                  </a:txBody>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381000" y="5039360"/>
          <a:ext cx="8382003" cy="37084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66803">
                  <a:extLst>
                    <a:ext uri="{9D8B030D-6E8A-4147-A177-3AD203B41FA5}">
                      <a16:colId xmlns:a16="http://schemas.microsoft.com/office/drawing/2014/main" val="20006"/>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1" dirty="0" smtClean="0">
                          <a:cs typeface="B Lotus" pitchFamily="2" charset="-78"/>
                        </a:rPr>
                        <a:t> روش نزولي (30 %)</a:t>
                      </a:r>
                      <a:endParaRPr lang="en-US" b="1" dirty="0">
                        <a:cs typeface="B Lotus" pitchFamily="2" charset="-78"/>
                      </a:endParaRPr>
                    </a:p>
                  </a:txBody>
                  <a:tcPr/>
                </a:tc>
                <a:tc>
                  <a:txBody>
                    <a:bodyPr/>
                    <a:lstStyle/>
                    <a:p>
                      <a:pPr algn="ctr"/>
                      <a:r>
                        <a:rPr lang="fa-IR" b="1" dirty="0" smtClean="0">
                          <a:cs typeface="B Lotus" pitchFamily="2" charset="-78"/>
                        </a:rPr>
                        <a:t>75</a:t>
                      </a:r>
                      <a:endParaRPr lang="en-US" b="1" dirty="0">
                        <a:cs typeface="B Lotus" pitchFamily="2" charset="-78"/>
                      </a:endParaRPr>
                    </a:p>
                  </a:txBody>
                  <a:tcPr/>
                </a:tc>
                <a:tc>
                  <a:txBody>
                    <a:bodyPr/>
                    <a:lstStyle/>
                    <a:p>
                      <a:pPr algn="ctr"/>
                      <a:r>
                        <a:rPr lang="fa-IR" b="1" dirty="0" smtClean="0">
                          <a:cs typeface="B Lotus" pitchFamily="2" charset="-78"/>
                        </a:rPr>
                        <a:t>52/5</a:t>
                      </a:r>
                      <a:endParaRPr lang="en-US" b="1" dirty="0">
                        <a:cs typeface="B Lotus" pitchFamily="2" charset="-78"/>
                      </a:endParaRPr>
                    </a:p>
                  </a:txBody>
                  <a:tcPr/>
                </a:tc>
                <a:tc>
                  <a:txBody>
                    <a:bodyPr/>
                    <a:lstStyle/>
                    <a:p>
                      <a:pPr algn="ctr"/>
                      <a:r>
                        <a:rPr lang="fa-IR" b="1" dirty="0" smtClean="0">
                          <a:cs typeface="B Lotus" pitchFamily="2" charset="-78"/>
                        </a:rPr>
                        <a:t>36/75</a:t>
                      </a:r>
                      <a:endParaRPr lang="en-US" b="1" dirty="0">
                        <a:cs typeface="B Lotus" pitchFamily="2" charset="-78"/>
                      </a:endParaRPr>
                    </a:p>
                  </a:txBody>
                  <a:tcPr/>
                </a:tc>
                <a:tc>
                  <a:txBody>
                    <a:bodyPr/>
                    <a:lstStyle/>
                    <a:p>
                      <a:pPr algn="ctr"/>
                      <a:r>
                        <a:rPr lang="fa-IR" b="1" dirty="0" smtClean="0">
                          <a:cs typeface="B Lotus" pitchFamily="2" charset="-78"/>
                        </a:rPr>
                        <a:t>25/725</a:t>
                      </a:r>
                      <a:endParaRPr lang="en-US" b="1" dirty="0">
                        <a:cs typeface="B Lotus" pitchFamily="2" charset="-78"/>
                      </a:endParaRPr>
                    </a:p>
                  </a:txBody>
                  <a:tcPr/>
                </a:tc>
                <a:tc>
                  <a:txBody>
                    <a:bodyPr/>
                    <a:lstStyle/>
                    <a:p>
                      <a:pPr algn="ctr"/>
                      <a:r>
                        <a:rPr lang="fa-IR" b="1" dirty="0" smtClean="0">
                          <a:cs typeface="B Lotus" pitchFamily="2" charset="-78"/>
                        </a:rPr>
                        <a:t>18</a:t>
                      </a:r>
                      <a:endParaRPr lang="en-US" b="1" dirty="0">
                        <a:cs typeface="B Lotus" pitchFamily="2" charset="-78"/>
                      </a:endParaRPr>
                    </a:p>
                  </a:txBody>
                  <a:tcPr/>
                </a:tc>
                <a:tc>
                  <a:txBody>
                    <a:bodyPr/>
                    <a:lstStyle/>
                    <a:p>
                      <a:pPr algn="ctr"/>
                      <a:r>
                        <a:rPr lang="fa-IR" b="1" dirty="0" smtClean="0">
                          <a:cs typeface="B Lotus" pitchFamily="2" charset="-78"/>
                        </a:rPr>
                        <a:t>78/8 ميليون</a:t>
                      </a:r>
                      <a:endParaRPr lang="en-US" b="1" dirty="0">
                        <a:cs typeface="B Lotus" pitchFamily="2" charset="-78"/>
                      </a:endParaRP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381000" y="5648960"/>
          <a:ext cx="8382003" cy="370840"/>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066803">
                  <a:extLst>
                    <a:ext uri="{9D8B030D-6E8A-4147-A177-3AD203B41FA5}">
                      <a16:colId xmlns:a16="http://schemas.microsoft.com/office/drawing/2014/main"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b="1" dirty="0" smtClean="0">
                          <a:cs typeface="B Lotus" pitchFamily="2" charset="-78"/>
                        </a:rPr>
                        <a:t>روش واحد محصول</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40</a:t>
                      </a:r>
                      <a:endParaRPr lang="en-US" b="1" dirty="0">
                        <a:cs typeface="B Lotus" pitchFamily="2" charset="-78"/>
                      </a:endParaRPr>
                    </a:p>
                  </a:txBody>
                  <a:tcPr/>
                </a:tc>
                <a:tc>
                  <a:txBody>
                    <a:bodyPr/>
                    <a:lstStyle/>
                    <a:p>
                      <a:pPr algn="ctr"/>
                      <a:r>
                        <a:rPr lang="fa-IR" b="1" dirty="0" smtClean="0">
                          <a:cs typeface="B Lotus" pitchFamily="2" charset="-78"/>
                        </a:rPr>
                        <a:t>50 ميليون</a:t>
                      </a:r>
                      <a:endParaRPr lang="en-US" b="1" dirty="0">
                        <a:cs typeface="B Lotus" pitchFamily="2" charset="-78"/>
                      </a:endParaRPr>
                    </a:p>
                  </a:txBody>
                  <a:tcPr/>
                </a:tc>
                <a:extLst>
                  <a:ext uri="{0D108BD9-81ED-4DB2-BD59-A6C34878D82A}">
                    <a16:rowId xmlns:a16="http://schemas.microsoft.com/office/drawing/2014/main" val="10000"/>
                  </a:ext>
                </a:extLst>
              </a:tr>
            </a:tbl>
          </a:graphicData>
        </a:graphic>
      </p:graphicFrame>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22</a:t>
            </a:fld>
            <a:endParaRPr lang="en-US" dirty="0"/>
          </a:p>
        </p:txBody>
      </p:sp>
    </p:spTree>
    <p:extLst>
      <p:ext uri="{BB962C8B-B14F-4D97-AF65-F5344CB8AC3E}">
        <p14:creationId xmlns:p14="http://schemas.microsoft.com/office/powerpoint/2010/main" val="2053017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مالي طرح هاي اقتصادي</a:t>
            </a:r>
            <a:endParaRPr lang="en-US" dirty="0"/>
          </a:p>
        </p:txBody>
      </p:sp>
      <p:graphicFrame>
        <p:nvGraphicFramePr>
          <p:cNvPr id="15" name="Diagram 14"/>
          <p:cNvGraphicFramePr/>
          <p:nvPr>
            <p:extLst>
              <p:ext uri="{D42A27DB-BD31-4B8C-83A1-F6EECF244321}">
                <p14:modId xmlns:p14="http://schemas.microsoft.com/office/powerpoint/2010/main" val="1059766676"/>
              </p:ext>
            </p:extLst>
          </p:nvPr>
        </p:nvGraphicFramePr>
        <p:xfrm>
          <a:off x="990600" y="1905000"/>
          <a:ext cx="7696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23</a:t>
            </a:fld>
            <a:endParaRPr lang="en-US" dirty="0"/>
          </a:p>
        </p:txBody>
      </p:sp>
    </p:spTree>
    <p:extLst>
      <p:ext uri="{BB962C8B-B14F-4D97-AF65-F5344CB8AC3E}">
        <p14:creationId xmlns:p14="http://schemas.microsoft.com/office/powerpoint/2010/main" val="209989076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درآمد</a:t>
            </a:r>
            <a:endParaRPr lang="en-US" dirty="0"/>
          </a:p>
        </p:txBody>
      </p:sp>
      <p:sp>
        <p:nvSpPr>
          <p:cNvPr id="3" name="Content Placeholder 2"/>
          <p:cNvSpPr>
            <a:spLocks noGrp="1"/>
          </p:cNvSpPr>
          <p:nvPr>
            <p:ph idx="1"/>
          </p:nvPr>
        </p:nvSpPr>
        <p:spPr/>
        <p:txBody>
          <a:bodyPr/>
          <a:lstStyle/>
          <a:p>
            <a:pPr>
              <a:lnSpc>
                <a:spcPct val="150000"/>
              </a:lnSpc>
            </a:pPr>
            <a:r>
              <a:rPr lang="fa-IR" b="1" dirty="0" smtClean="0">
                <a:cs typeface="B Lotus" pitchFamily="2" charset="-78"/>
              </a:rPr>
              <a:t>فروش مستقيم</a:t>
            </a:r>
          </a:p>
          <a:p>
            <a:pPr>
              <a:lnSpc>
                <a:spcPct val="150000"/>
              </a:lnSpc>
            </a:pPr>
            <a:r>
              <a:rPr lang="fa-IR" b="1" dirty="0" smtClean="0">
                <a:cs typeface="B Lotus" pitchFamily="2" charset="-78"/>
              </a:rPr>
              <a:t>اجاره به شرط تمليک / فروش اقساطي</a:t>
            </a:r>
          </a:p>
          <a:p>
            <a:pPr>
              <a:lnSpc>
                <a:spcPct val="150000"/>
              </a:lnSpc>
            </a:pPr>
            <a:r>
              <a:rPr lang="fa-IR" b="1" dirty="0" smtClean="0">
                <a:cs typeface="B Lotus" pitchFamily="2" charset="-78"/>
              </a:rPr>
              <a:t>حق امتياز استفاده از محصول</a:t>
            </a:r>
          </a:p>
          <a:p>
            <a:pPr>
              <a:lnSpc>
                <a:spcPct val="150000"/>
              </a:lnSpc>
            </a:pPr>
            <a:r>
              <a:rPr lang="fa-IR" b="1" dirty="0" smtClean="0">
                <a:cs typeface="B Lotus" pitchFamily="2" charset="-78"/>
              </a:rPr>
              <a:t>پيش فروش</a:t>
            </a:r>
          </a:p>
          <a:p>
            <a:pPr>
              <a:lnSpc>
                <a:spcPct val="150000"/>
              </a:lnSpc>
            </a:pPr>
            <a:r>
              <a:rPr lang="fa-IR" b="1" dirty="0" smtClean="0">
                <a:cs typeface="B Lotus" pitchFamily="2" charset="-78"/>
              </a:rPr>
              <a:t>فروش مدت دار (وعده)</a:t>
            </a:r>
          </a:p>
          <a:p>
            <a:pPr>
              <a:lnSpc>
                <a:spcPct val="150000"/>
              </a:lnSpc>
            </a:pPr>
            <a:r>
              <a:rPr lang="fa-IR" b="1" dirty="0" smtClean="0">
                <a:cs typeface="B Lotus" pitchFamily="2" charset="-78"/>
              </a:rPr>
              <a:t>و .....</a:t>
            </a:r>
          </a:p>
          <a:p>
            <a:pPr algn="ctr">
              <a:lnSpc>
                <a:spcPct val="150000"/>
              </a:lnSpc>
              <a:buNone/>
            </a:pPr>
            <a:r>
              <a:rPr lang="fa-IR" sz="3200" b="1" dirty="0" smtClean="0">
                <a:cs typeface="B Lotus" pitchFamily="2" charset="-78"/>
              </a:rPr>
              <a:t>ماليات و يارانه</a:t>
            </a:r>
            <a:endParaRPr lang="en-US" sz="3200" b="1" dirty="0">
              <a:cs typeface="B Lotus" pitchFamily="2" charset="-78"/>
            </a:endParaRPr>
          </a:p>
        </p:txBody>
      </p:sp>
      <p:sp>
        <p:nvSpPr>
          <p:cNvPr id="4" name="Footer Placeholder 3"/>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5" name="Slide Number Placeholder 4"/>
          <p:cNvSpPr>
            <a:spLocks noGrp="1"/>
          </p:cNvSpPr>
          <p:nvPr>
            <p:ph type="sldNum" sz="quarter" idx="12"/>
          </p:nvPr>
        </p:nvSpPr>
        <p:spPr/>
        <p:txBody>
          <a:bodyPr/>
          <a:lstStyle/>
          <a:p>
            <a:fld id="{604A9F56-4CDF-46C5-BC77-56D996116471}" type="slidenum">
              <a:rPr lang="en-US" smtClean="0"/>
              <a:pPr/>
              <a:t>24</a:t>
            </a:fld>
            <a:endParaRPr lang="en-US" dirty="0"/>
          </a:p>
        </p:txBody>
      </p:sp>
    </p:spTree>
    <p:extLst>
      <p:ext uri="{BB962C8B-B14F-4D97-AF65-F5344CB8AC3E}">
        <p14:creationId xmlns:p14="http://schemas.microsoft.com/office/powerpoint/2010/main" val="2127252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مالي طرح هاي اقتصادي</a:t>
            </a:r>
            <a:endParaRPr lang="en-US" dirty="0"/>
          </a:p>
        </p:txBody>
      </p:sp>
      <p:graphicFrame>
        <p:nvGraphicFramePr>
          <p:cNvPr id="15" name="Diagram 14"/>
          <p:cNvGraphicFramePr/>
          <p:nvPr>
            <p:extLst>
              <p:ext uri="{D42A27DB-BD31-4B8C-83A1-F6EECF244321}">
                <p14:modId xmlns:p14="http://schemas.microsoft.com/office/powerpoint/2010/main" val="3599773012"/>
              </p:ext>
            </p:extLst>
          </p:nvPr>
        </p:nvGraphicFramePr>
        <p:xfrm>
          <a:off x="990600" y="1905000"/>
          <a:ext cx="7696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25</a:t>
            </a:fld>
            <a:endParaRPr lang="en-US" dirty="0"/>
          </a:p>
        </p:txBody>
      </p:sp>
    </p:spTree>
    <p:extLst>
      <p:ext uri="{BB962C8B-B14F-4D97-AF65-F5344CB8AC3E}">
        <p14:creationId xmlns:p14="http://schemas.microsoft.com/office/powerpoint/2010/main" val="49981815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تامين سرمايه</a:t>
            </a:r>
            <a:endParaRPr lang="en-US" dirty="0"/>
          </a:p>
        </p:txBody>
      </p:sp>
      <p:sp>
        <p:nvSpPr>
          <p:cNvPr id="3" name="Content Placeholder 2"/>
          <p:cNvSpPr>
            <a:spLocks noGrp="1"/>
          </p:cNvSpPr>
          <p:nvPr>
            <p:ph idx="1"/>
          </p:nvPr>
        </p:nvSpPr>
        <p:spPr/>
        <p:txBody>
          <a:bodyPr/>
          <a:lstStyle/>
          <a:p>
            <a:pPr>
              <a:lnSpc>
                <a:spcPct val="200000"/>
              </a:lnSpc>
            </a:pPr>
            <a:r>
              <a:rPr lang="fa-IR" b="1" dirty="0" smtClean="0"/>
              <a:t>آورده نقدي (</a:t>
            </a:r>
            <a:r>
              <a:rPr lang="en-US" b="1" dirty="0" smtClean="0"/>
              <a:t>Equity</a:t>
            </a:r>
            <a:r>
              <a:rPr lang="fa-IR" b="1" dirty="0" smtClean="0"/>
              <a:t>)</a:t>
            </a:r>
          </a:p>
          <a:p>
            <a:pPr>
              <a:lnSpc>
                <a:spcPct val="200000"/>
              </a:lnSpc>
            </a:pPr>
            <a:r>
              <a:rPr lang="fa-IR" b="1" dirty="0" smtClean="0"/>
              <a:t>وام و تسهيلات (</a:t>
            </a:r>
            <a:r>
              <a:rPr lang="en-US" b="1" dirty="0" smtClean="0"/>
              <a:t>Loan</a:t>
            </a:r>
            <a:r>
              <a:rPr lang="fa-IR" b="1" dirty="0" smtClean="0"/>
              <a:t>)</a:t>
            </a:r>
          </a:p>
          <a:p>
            <a:pPr>
              <a:lnSpc>
                <a:spcPct val="200000"/>
              </a:lnSpc>
            </a:pPr>
            <a:r>
              <a:rPr lang="fa-IR" b="1" dirty="0" smtClean="0"/>
              <a:t>نرخ بهره</a:t>
            </a:r>
          </a:p>
          <a:p>
            <a:pPr>
              <a:lnSpc>
                <a:spcPct val="200000"/>
              </a:lnSpc>
            </a:pPr>
            <a:r>
              <a:rPr lang="fa-IR" b="1" dirty="0" smtClean="0"/>
              <a:t>مدل بازپرداخت</a:t>
            </a:r>
          </a:p>
          <a:p>
            <a:pPr>
              <a:lnSpc>
                <a:spcPct val="200000"/>
              </a:lnSpc>
            </a:pPr>
            <a:r>
              <a:rPr lang="fa-IR" b="1" dirty="0" smtClean="0"/>
              <a:t>دوره بازپرداخت</a:t>
            </a:r>
          </a:p>
          <a:p>
            <a:pPr>
              <a:lnSpc>
                <a:spcPct val="200000"/>
              </a:lnSpc>
            </a:pPr>
            <a:r>
              <a:rPr lang="fa-IR" b="1" dirty="0" smtClean="0"/>
              <a:t>هزينه هاي دريافت وام</a:t>
            </a:r>
          </a:p>
          <a:p>
            <a:pPr>
              <a:lnSpc>
                <a:spcPct val="200000"/>
              </a:lnSpc>
            </a:pPr>
            <a:r>
              <a:rPr lang="fa-IR" b="1" dirty="0" smtClean="0"/>
              <a:t>مهلت بازپرداخت (دوره تنفس)</a:t>
            </a:r>
            <a:endParaRPr lang="en-US" b="1" dirty="0"/>
          </a:p>
        </p:txBody>
      </p:sp>
      <p:sp>
        <p:nvSpPr>
          <p:cNvPr id="4" name="Footer Placeholder 3"/>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5" name="Slide Number Placeholder 4"/>
          <p:cNvSpPr>
            <a:spLocks noGrp="1"/>
          </p:cNvSpPr>
          <p:nvPr>
            <p:ph type="sldNum" sz="quarter" idx="12"/>
          </p:nvPr>
        </p:nvSpPr>
        <p:spPr/>
        <p:txBody>
          <a:bodyPr/>
          <a:lstStyle/>
          <a:p>
            <a:fld id="{604A9F56-4CDF-46C5-BC77-56D996116471}" type="slidenum">
              <a:rPr lang="en-US" smtClean="0"/>
              <a:pPr/>
              <a:t>26</a:t>
            </a:fld>
            <a:endParaRPr lang="en-US" dirty="0"/>
          </a:p>
        </p:txBody>
      </p:sp>
    </p:spTree>
    <p:extLst>
      <p:ext uri="{BB962C8B-B14F-4D97-AF65-F5344CB8AC3E}">
        <p14:creationId xmlns:p14="http://schemas.microsoft.com/office/powerpoint/2010/main" val="841217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مالي طرح هاي اقتصادي</a:t>
            </a:r>
            <a:endParaRPr lang="en-US" dirty="0"/>
          </a:p>
        </p:txBody>
      </p:sp>
      <p:graphicFrame>
        <p:nvGraphicFramePr>
          <p:cNvPr id="15" name="Diagram 14"/>
          <p:cNvGraphicFramePr/>
          <p:nvPr>
            <p:extLst>
              <p:ext uri="{D42A27DB-BD31-4B8C-83A1-F6EECF244321}">
                <p14:modId xmlns:p14="http://schemas.microsoft.com/office/powerpoint/2010/main" val="3667774164"/>
              </p:ext>
            </p:extLst>
          </p:nvPr>
        </p:nvGraphicFramePr>
        <p:xfrm>
          <a:off x="990600" y="1905000"/>
          <a:ext cx="7696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27</a:t>
            </a:fld>
            <a:endParaRPr lang="en-US" dirty="0"/>
          </a:p>
        </p:txBody>
      </p:sp>
    </p:spTree>
    <p:extLst>
      <p:ext uri="{BB962C8B-B14F-4D97-AF65-F5344CB8AC3E}">
        <p14:creationId xmlns:p14="http://schemas.microsoft.com/office/powerpoint/2010/main" val="42435092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شاخص هاي مالي و اقتصادي</a:t>
            </a:r>
            <a:endParaRPr lang="en-US" dirty="0"/>
          </a:p>
        </p:txBody>
      </p:sp>
      <p:sp>
        <p:nvSpPr>
          <p:cNvPr id="3" name="Content Placeholder 2"/>
          <p:cNvSpPr>
            <a:spLocks noGrp="1"/>
          </p:cNvSpPr>
          <p:nvPr>
            <p:ph idx="1"/>
          </p:nvPr>
        </p:nvSpPr>
        <p:spPr>
          <a:xfrm>
            <a:off x="609600" y="1752600"/>
            <a:ext cx="7696200" cy="4648200"/>
          </a:xfrm>
        </p:spPr>
        <p:txBody>
          <a:bodyPr/>
          <a:lstStyle/>
          <a:p>
            <a:pPr algn="ctr">
              <a:buNone/>
            </a:pPr>
            <a:r>
              <a:rPr lang="fa-I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شاخص مالي                    شاخص اقتصادي</a:t>
            </a:r>
          </a:p>
          <a:p>
            <a:pPr>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جريان نقدي</a:t>
            </a:r>
          </a:p>
          <a:p>
            <a:pPr>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نقطه سربه سر طر ح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B.E.P</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p>
          <a:p>
            <a:pPr>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نرخ بازده ساده سرمايه گذاري</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ROI</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دوره برگشت سرمايه گذاري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PBP</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ارزش فعلي خالص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NPV</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نرخ بازده داخلي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IRR</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buNone/>
            </a:pPr>
            <a:endParaRPr lang="fa-IR" b="1" dirty="0" smtClean="0"/>
          </a:p>
        </p:txBody>
      </p:sp>
      <p:sp>
        <p:nvSpPr>
          <p:cNvPr id="4" name="Rectangle 3"/>
          <p:cNvSpPr/>
          <p:nvPr/>
        </p:nvSpPr>
        <p:spPr>
          <a:xfrm>
            <a:off x="304800" y="2362200"/>
            <a:ext cx="3576050" cy="2326791"/>
          </a:xfrm>
          <a:prstGeom prst="rect">
            <a:avLst/>
          </a:prstGeom>
        </p:spPr>
        <p:txBody>
          <a:bodyPr wrap="square">
            <a:spAutoFit/>
          </a:bodyPr>
          <a:lstStyle/>
          <a:p>
            <a:pPr marL="342900" lvl="0" indent="-342900" algn="just" rtl="1">
              <a:lnSpc>
                <a:spcPct val="120000"/>
              </a:lnSpc>
              <a:spcBef>
                <a:spcPts val="0"/>
              </a:spcBef>
              <a:spcAft>
                <a:spcPts val="1200"/>
              </a:spcAft>
              <a:buClr>
                <a:srgbClr val="000000"/>
              </a:buClr>
              <a:buSzPct val="80000"/>
            </a:pP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ارزش افزوده (</a:t>
            </a:r>
            <a:r>
              <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Calibri" pitchFamily="34" charset="0"/>
                <a:cs typeface="B Roya" panose="00000400000000000000" pitchFamily="2" charset="-78"/>
              </a:rPr>
              <a:t>VA</a:t>
            </a: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 </a:t>
            </a:r>
          </a:p>
          <a:p>
            <a:pPr marL="342900" indent="-342900" algn="just" rtl="1">
              <a:lnSpc>
                <a:spcPct val="120000"/>
              </a:lnSpc>
              <a:spcBef>
                <a:spcPts val="0"/>
              </a:spcBef>
              <a:spcAft>
                <a:spcPts val="1200"/>
              </a:spcAft>
              <a:buClr>
                <a:srgbClr val="000000"/>
              </a:buClr>
              <a:buSzPct val="80000"/>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B Roya" panose="00000400000000000000" pitchFamily="2" charset="-78"/>
              </a:rPr>
              <a:t>صرفه جويي ارزي </a:t>
            </a:r>
            <a:endPar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B Roya" panose="00000400000000000000" pitchFamily="2" charset="-78"/>
            </a:endParaRPr>
          </a:p>
          <a:p>
            <a:pPr marL="342900" indent="-342900" algn="just" rtl="1">
              <a:lnSpc>
                <a:spcPct val="120000"/>
              </a:lnSpc>
              <a:spcBef>
                <a:spcPts val="0"/>
              </a:spcBef>
              <a:spcAft>
                <a:spcPts val="1200"/>
              </a:spcAft>
              <a:buClr>
                <a:srgbClr val="000000"/>
              </a:buClr>
              <a:buSzPct val="80000"/>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B Roya" panose="00000400000000000000" pitchFamily="2" charset="-78"/>
              </a:rPr>
              <a:t>نسبت سرمايه گذاري به اشتغال</a:t>
            </a:r>
          </a:p>
          <a:p>
            <a:pPr marL="342900" lvl="0" indent="-342900" algn="just" rtl="1">
              <a:lnSpc>
                <a:spcPct val="120000"/>
              </a:lnSpc>
              <a:spcBef>
                <a:spcPts val="0"/>
              </a:spcBef>
              <a:spcAft>
                <a:spcPts val="1200"/>
              </a:spcAft>
              <a:buClr>
                <a:srgbClr val="000000"/>
              </a:buClr>
              <a:buSzPct val="80000"/>
            </a:pPr>
            <a:endPar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endParaRPr>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6" name="Slide Number Placeholder 5"/>
          <p:cNvSpPr>
            <a:spLocks noGrp="1"/>
          </p:cNvSpPr>
          <p:nvPr>
            <p:ph type="sldNum" sz="quarter" idx="12"/>
          </p:nvPr>
        </p:nvSpPr>
        <p:spPr/>
        <p:txBody>
          <a:bodyPr/>
          <a:lstStyle/>
          <a:p>
            <a:fld id="{604A9F56-4CDF-46C5-BC77-56D996116471}" type="slidenum">
              <a:rPr lang="en-US" smtClean="0"/>
              <a:pPr/>
              <a:t>28</a:t>
            </a:fld>
            <a:endParaRPr lang="en-US" dirty="0"/>
          </a:p>
        </p:txBody>
      </p:sp>
    </p:spTree>
    <p:extLst>
      <p:ext uri="{BB962C8B-B14F-4D97-AF65-F5344CB8AC3E}">
        <p14:creationId xmlns:p14="http://schemas.microsoft.com/office/powerpoint/2010/main" val="3141461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ح</a:t>
            </a:r>
            <a:endParaRPr lang="en-US" dirty="0"/>
          </a:p>
        </p:txBody>
      </p:sp>
      <p:sp>
        <p:nvSpPr>
          <p:cNvPr id="22531" name="Rectangle 3"/>
          <p:cNvSpPr>
            <a:spLocks noGrp="1" noChangeArrowheads="1"/>
          </p:cNvSpPr>
          <p:nvPr>
            <p:ph type="body" idx="1"/>
          </p:nvPr>
        </p:nvSpPr>
        <p:spPr>
          <a:xfrm>
            <a:off x="304800" y="1752600"/>
            <a:ext cx="8305800" cy="46482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جريان نقدي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Cash Flow</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a:t>
            </a:r>
          </a:p>
          <a:p>
            <a:pPr algn="just">
              <a:spcAft>
                <a:spcPts val="0"/>
              </a:spcAft>
              <a:buNone/>
            </a:pPr>
            <a:r>
              <a:rPr lang="fa-IR" dirty="0" smtClean="0"/>
              <a:t>جدول جريانات نقدينگي جمع جبري ورودي‌ها و خروجي‌هاي طرح است. ارقام ورودي به طرح مانند درآمدها بصورت مثبت و خروجي‌هاي طرح بصورت منفي براي هرسال جداگانه محاسبه و با يکديگر جمع جبري و در جدول قرار داده مي‌شود. </a:t>
            </a:r>
          </a:p>
          <a:p>
            <a:pPr algn="just">
              <a:spcBef>
                <a:spcPts val="600"/>
              </a:spcBef>
              <a:spcAft>
                <a:spcPts val="0"/>
              </a:spcAft>
              <a:buNone/>
            </a:pPr>
            <a:endParaRPr lang="en-US" b="1"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0418336"/>
              </p:ext>
            </p:extLst>
          </p:nvPr>
        </p:nvGraphicFramePr>
        <p:xfrm>
          <a:off x="533400" y="3886200"/>
          <a:ext cx="7619999" cy="2000250"/>
        </p:xfrm>
        <a:graphic>
          <a:graphicData uri="http://schemas.openxmlformats.org/drawingml/2006/table">
            <a:tbl>
              <a:tblPr>
                <a:tableStyleId>{775DCB02-9BB8-47FD-8907-85C794F793BA}</a:tableStyleId>
              </a:tblPr>
              <a:tblGrid>
                <a:gridCol w="1122947">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1122947">
                  <a:extLst>
                    <a:ext uri="{9D8B030D-6E8A-4147-A177-3AD203B41FA5}">
                      <a16:colId xmlns:a16="http://schemas.microsoft.com/office/drawing/2014/main" val="20002"/>
                    </a:ext>
                  </a:extLst>
                </a:gridCol>
                <a:gridCol w="1122947">
                  <a:extLst>
                    <a:ext uri="{9D8B030D-6E8A-4147-A177-3AD203B41FA5}">
                      <a16:colId xmlns:a16="http://schemas.microsoft.com/office/drawing/2014/main" val="20003"/>
                    </a:ext>
                  </a:extLst>
                </a:gridCol>
                <a:gridCol w="1122947">
                  <a:extLst>
                    <a:ext uri="{9D8B030D-6E8A-4147-A177-3AD203B41FA5}">
                      <a16:colId xmlns:a16="http://schemas.microsoft.com/office/drawing/2014/main" val="20004"/>
                    </a:ext>
                  </a:extLst>
                </a:gridCol>
                <a:gridCol w="2005264">
                  <a:extLst>
                    <a:ext uri="{9D8B030D-6E8A-4147-A177-3AD203B41FA5}">
                      <a16:colId xmlns:a16="http://schemas.microsoft.com/office/drawing/2014/main" val="20005"/>
                    </a:ext>
                  </a:extLst>
                </a:gridCol>
              </a:tblGrid>
              <a:tr h="400050">
                <a:tc>
                  <a:txBody>
                    <a:bodyPr/>
                    <a:lstStyle/>
                    <a:p>
                      <a:pPr algn="ctr" rtl="1"/>
                      <a:r>
                        <a:rPr lang="fa-IR" b="1" dirty="0" smtClean="0">
                          <a:cs typeface="B Mitra" pitchFamily="2" charset="-78"/>
                        </a:rPr>
                        <a:t>2016</a:t>
                      </a:r>
                      <a:endParaRPr lang="en-US" b="1" dirty="0">
                        <a:cs typeface="B Mitra" pitchFamily="2" charset="-78"/>
                      </a:endParaRPr>
                    </a:p>
                  </a:txBody>
                  <a:tcPr marL="0" marR="0" marT="0" marB="0" anchor="ctr"/>
                </a:tc>
                <a:tc>
                  <a:txBody>
                    <a:bodyPr/>
                    <a:lstStyle/>
                    <a:p>
                      <a:pPr algn="ctr" rtl="1"/>
                      <a:r>
                        <a:rPr lang="fa-IR" b="1" dirty="0" smtClean="0">
                          <a:cs typeface="B Mitra" pitchFamily="2" charset="-78"/>
                        </a:rPr>
                        <a:t>2015</a:t>
                      </a:r>
                      <a:endParaRPr lang="en-US" b="1" dirty="0">
                        <a:cs typeface="B Mitra" pitchFamily="2" charset="-78"/>
                      </a:endParaRPr>
                    </a:p>
                  </a:txBody>
                  <a:tcPr marL="0" marR="0" marT="0" marB="0" anchor="ctr"/>
                </a:tc>
                <a:tc>
                  <a:txBody>
                    <a:bodyPr/>
                    <a:lstStyle/>
                    <a:p>
                      <a:pPr algn="ctr" rtl="1"/>
                      <a:r>
                        <a:rPr lang="fa-IR" b="1" dirty="0" smtClean="0">
                          <a:cs typeface="B Mitra" pitchFamily="2" charset="-78"/>
                        </a:rPr>
                        <a:t>2014</a:t>
                      </a:r>
                      <a:endParaRPr lang="en-US" b="1" dirty="0">
                        <a:cs typeface="B Mitra" pitchFamily="2" charset="-78"/>
                      </a:endParaRPr>
                    </a:p>
                  </a:txBody>
                  <a:tcPr marL="0" marR="0" marT="0" marB="0" anchor="ctr"/>
                </a:tc>
                <a:tc>
                  <a:txBody>
                    <a:bodyPr/>
                    <a:lstStyle/>
                    <a:p>
                      <a:pPr algn="ctr" rtl="1"/>
                      <a:r>
                        <a:rPr lang="fa-IR" b="1" dirty="0" smtClean="0">
                          <a:cs typeface="B Mitra" pitchFamily="2" charset="-78"/>
                        </a:rPr>
                        <a:t>2013</a:t>
                      </a:r>
                      <a:endParaRPr lang="en-US" b="1" dirty="0">
                        <a:cs typeface="B Mitra" pitchFamily="2" charset="-78"/>
                      </a:endParaRPr>
                    </a:p>
                  </a:txBody>
                  <a:tcPr marL="0" marR="0" marT="0" marB="0" anchor="ctr"/>
                </a:tc>
                <a:tc>
                  <a:txBody>
                    <a:bodyPr/>
                    <a:lstStyle/>
                    <a:p>
                      <a:pPr algn="ctr" rtl="1"/>
                      <a:r>
                        <a:rPr lang="fa-IR" b="1" dirty="0" smtClean="0">
                          <a:cs typeface="B Mitra" pitchFamily="2" charset="-78"/>
                        </a:rPr>
                        <a:t>2012</a:t>
                      </a:r>
                      <a:endParaRPr lang="en-US" b="1" dirty="0">
                        <a:cs typeface="B Mitra" pitchFamily="2" charset="-78"/>
                      </a:endParaRPr>
                    </a:p>
                  </a:txBody>
                  <a:tcPr marL="0" marR="0" marT="0" marB="0" anchor="ctr"/>
                </a:tc>
                <a:tc>
                  <a:txBody>
                    <a:bodyPr/>
                    <a:lstStyle/>
                    <a:p>
                      <a:pPr algn="ctr" rtl="1"/>
                      <a:r>
                        <a:rPr lang="fa-IR" b="1" dirty="0">
                          <a:cs typeface="B Mitra" pitchFamily="2" charset="-78"/>
                        </a:rPr>
                        <a:t>سال</a:t>
                      </a:r>
                    </a:p>
                  </a:txBody>
                  <a:tcPr marL="0" marR="0" marT="0" marB="0" anchor="ctr"/>
                </a:tc>
                <a:extLst>
                  <a:ext uri="{0D108BD9-81ED-4DB2-BD59-A6C34878D82A}">
                    <a16:rowId xmlns:a16="http://schemas.microsoft.com/office/drawing/2014/main" val="10000"/>
                  </a:ext>
                </a:extLst>
              </a:tr>
              <a:tr h="400050">
                <a:tc>
                  <a:txBody>
                    <a:bodyPr/>
                    <a:lstStyle/>
                    <a:p>
                      <a:pPr algn="ctr" rtl="1"/>
                      <a:r>
                        <a:rPr lang="fa-IR" b="0" dirty="0" smtClean="0">
                          <a:cs typeface="B Mitra" pitchFamily="2" charset="-78"/>
                        </a:rPr>
                        <a:t>5.000.000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5.000.000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4.000.000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0</a:t>
                      </a:r>
                      <a:r>
                        <a:rPr lang="en-US" b="0" dirty="0">
                          <a:cs typeface="B Mitra" pitchFamily="2" charset="-78"/>
                        </a:rPr>
                        <a:t> </a:t>
                      </a:r>
                    </a:p>
                  </a:txBody>
                  <a:tcPr marL="0" marR="0" marT="0" marB="0" anchor="ctr"/>
                </a:tc>
                <a:tc>
                  <a:txBody>
                    <a:bodyPr/>
                    <a:lstStyle/>
                    <a:p>
                      <a:pPr algn="ctr" rtl="1"/>
                      <a:r>
                        <a:rPr lang="fa-IR" b="0" dirty="0" smtClean="0">
                          <a:cs typeface="B Mitra" pitchFamily="2" charset="-78"/>
                        </a:rPr>
                        <a:t>0</a:t>
                      </a:r>
                      <a:r>
                        <a:rPr lang="en-US" b="0" dirty="0">
                          <a:cs typeface="B Mitra" pitchFamily="2" charset="-78"/>
                        </a:rPr>
                        <a:t> </a:t>
                      </a:r>
                    </a:p>
                  </a:txBody>
                  <a:tcPr marL="0" marR="0" marT="0" marB="0" anchor="ctr"/>
                </a:tc>
                <a:tc>
                  <a:txBody>
                    <a:bodyPr/>
                    <a:lstStyle/>
                    <a:p>
                      <a:pPr algn="ctr" rtl="1"/>
                      <a:r>
                        <a:rPr lang="fa-IR" b="1" dirty="0" smtClean="0">
                          <a:cs typeface="B Mitra" pitchFamily="2" charset="-78"/>
                        </a:rPr>
                        <a:t>ورودي</a:t>
                      </a:r>
                      <a:endParaRPr lang="fa-IR" b="1" dirty="0">
                        <a:cs typeface="B Mitra" pitchFamily="2" charset="-78"/>
                      </a:endParaRPr>
                    </a:p>
                  </a:txBody>
                  <a:tcPr marL="0" marR="0" marT="0" marB="0" anchor="ctr"/>
                </a:tc>
                <a:extLst>
                  <a:ext uri="{0D108BD9-81ED-4DB2-BD59-A6C34878D82A}">
                    <a16:rowId xmlns:a16="http://schemas.microsoft.com/office/drawing/2014/main" val="10001"/>
                  </a:ext>
                </a:extLst>
              </a:tr>
              <a:tr h="400050">
                <a:tc>
                  <a:txBody>
                    <a:bodyPr/>
                    <a:lstStyle/>
                    <a:p>
                      <a:pPr algn="ctr" rtl="1"/>
                      <a:r>
                        <a:rPr lang="fa-IR" b="0" dirty="0" smtClean="0">
                          <a:cs typeface="B Mitra" pitchFamily="2" charset="-78"/>
                        </a:rPr>
                        <a:t>2.000.000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1.500.000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1.000.000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3.000.000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2.000.000</a:t>
                      </a:r>
                      <a:endParaRPr lang="en-US" b="0" dirty="0">
                        <a:cs typeface="B Mitra" pitchFamily="2" charset="-78"/>
                      </a:endParaRPr>
                    </a:p>
                  </a:txBody>
                  <a:tcPr marL="0" marR="0" marT="0" marB="0" anchor="ctr"/>
                </a:tc>
                <a:tc>
                  <a:txBody>
                    <a:bodyPr/>
                    <a:lstStyle/>
                    <a:p>
                      <a:pPr algn="ctr" rtl="1"/>
                      <a:r>
                        <a:rPr lang="fa-IR" b="1" dirty="0" smtClean="0">
                          <a:cs typeface="B Mitra" pitchFamily="2" charset="-78"/>
                        </a:rPr>
                        <a:t>خروجي</a:t>
                      </a:r>
                      <a:endParaRPr lang="fa-IR" b="1" dirty="0">
                        <a:cs typeface="B Mitra" pitchFamily="2" charset="-78"/>
                      </a:endParaRPr>
                    </a:p>
                  </a:txBody>
                  <a:tcPr marL="0" marR="0" marT="0" marB="0" anchor="ctr"/>
                </a:tc>
                <a:extLst>
                  <a:ext uri="{0D108BD9-81ED-4DB2-BD59-A6C34878D82A}">
                    <a16:rowId xmlns:a16="http://schemas.microsoft.com/office/drawing/2014/main" val="10002"/>
                  </a:ext>
                </a:extLst>
              </a:tr>
              <a:tr h="400050">
                <a:tc>
                  <a:txBody>
                    <a:bodyPr/>
                    <a:lstStyle/>
                    <a:p>
                      <a:pPr algn="ctr" rtl="1"/>
                      <a:r>
                        <a:rPr lang="fa-IR" b="0" dirty="0" smtClean="0">
                          <a:cs typeface="B Mitra" pitchFamily="2" charset="-78"/>
                        </a:rPr>
                        <a:t>3.000.000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3.500.000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3.000.000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3.000.000-</a:t>
                      </a:r>
                      <a:endParaRPr lang="en-US" b="0" dirty="0">
                        <a:cs typeface="B Mitra" pitchFamily="2" charset="-78"/>
                      </a:endParaRPr>
                    </a:p>
                  </a:txBody>
                  <a:tcPr marL="0" marR="0" marT="0" marB="0" anchor="ctr"/>
                </a:tc>
                <a:tc>
                  <a:txBody>
                    <a:bodyPr/>
                    <a:lstStyle/>
                    <a:p>
                      <a:pPr algn="ctr" rtl="1"/>
                      <a:r>
                        <a:rPr lang="fa-IR" b="0" dirty="0" smtClean="0">
                          <a:cs typeface="B Mitra" pitchFamily="2" charset="-78"/>
                        </a:rPr>
                        <a:t>2.000.000-</a:t>
                      </a:r>
                      <a:endParaRPr lang="en-US" b="0" dirty="0">
                        <a:cs typeface="B Mitra" pitchFamily="2" charset="-78"/>
                      </a:endParaRPr>
                    </a:p>
                  </a:txBody>
                  <a:tcPr marL="0" marR="0" marT="0" marB="0" anchor="ctr"/>
                </a:tc>
                <a:tc>
                  <a:txBody>
                    <a:bodyPr/>
                    <a:lstStyle/>
                    <a:p>
                      <a:pPr algn="ctr" rtl="1"/>
                      <a:r>
                        <a:rPr lang="fa-IR" b="1" dirty="0" smtClean="0">
                          <a:cs typeface="B Mitra" pitchFamily="2" charset="-78"/>
                        </a:rPr>
                        <a:t>جريانات نقدي</a:t>
                      </a:r>
                      <a:endParaRPr lang="fa-IR" b="1" dirty="0">
                        <a:cs typeface="B Mitra" pitchFamily="2" charset="-78"/>
                      </a:endParaRPr>
                    </a:p>
                  </a:txBody>
                  <a:tcPr marL="0" marR="0" marT="0" marB="0" anchor="ctr"/>
                </a:tc>
                <a:extLst>
                  <a:ext uri="{0D108BD9-81ED-4DB2-BD59-A6C34878D82A}">
                    <a16:rowId xmlns:a16="http://schemas.microsoft.com/office/drawing/2014/main" val="10003"/>
                  </a:ext>
                </a:extLst>
              </a:tr>
              <a:tr h="400050">
                <a:tc>
                  <a:txBody>
                    <a:bodyPr/>
                    <a:lstStyle/>
                    <a:p>
                      <a:pPr algn="ctr" rtl="1"/>
                      <a:endParaRPr lang="en-US" b="0" dirty="0">
                        <a:cs typeface="B Mitra" pitchFamily="2" charset="-78"/>
                      </a:endParaRP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0" dirty="0" smtClean="0">
                          <a:cs typeface="B Mitra" pitchFamily="2" charset="-78"/>
                        </a:rPr>
                        <a:t>1.500.000</a:t>
                      </a:r>
                      <a:endParaRPr lang="en-US" b="0" dirty="0" smtClean="0">
                        <a:cs typeface="B Mitra" pitchFamily="2" charset="-78"/>
                      </a:endParaRP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0" dirty="0" smtClean="0">
                          <a:cs typeface="B Mitra" pitchFamily="2" charset="-78"/>
                        </a:rPr>
                        <a:t>2.000.000-</a:t>
                      </a:r>
                      <a:endParaRPr lang="en-US" b="0" dirty="0" smtClean="0">
                        <a:cs typeface="B Mitra" pitchFamily="2" charset="-78"/>
                      </a:endParaRP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0" dirty="0" smtClean="0">
                          <a:cs typeface="B Mitra" pitchFamily="2" charset="-78"/>
                        </a:rPr>
                        <a:t>5.000.000-</a:t>
                      </a:r>
                      <a:endParaRPr lang="en-US" b="0" dirty="0" smtClean="0">
                        <a:cs typeface="B Mitra" pitchFamily="2" charset="-78"/>
                      </a:endParaRPr>
                    </a:p>
                  </a:txBody>
                  <a:tcPr marL="0" marR="0" marT="0" marB="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0" dirty="0" smtClean="0">
                          <a:cs typeface="B Mitra" pitchFamily="2" charset="-78"/>
                        </a:rPr>
                        <a:t>2.000.000-</a:t>
                      </a:r>
                      <a:endParaRPr lang="en-US" b="0" dirty="0" smtClean="0">
                        <a:cs typeface="B Mitra" pitchFamily="2" charset="-78"/>
                      </a:endParaRPr>
                    </a:p>
                  </a:txBody>
                  <a:tcPr marL="0" marR="0" marT="0" marB="0" anchor="ctr"/>
                </a:tc>
                <a:tc>
                  <a:txBody>
                    <a:bodyPr/>
                    <a:lstStyle/>
                    <a:p>
                      <a:pPr algn="ctr" rtl="1"/>
                      <a:r>
                        <a:rPr lang="fa-IR" b="1" dirty="0" smtClean="0">
                          <a:cs typeface="B Mitra" pitchFamily="2" charset="-78"/>
                        </a:rPr>
                        <a:t>جريان نقدی تجمعی</a:t>
                      </a:r>
                      <a:endParaRPr lang="fa-IR" b="1" dirty="0">
                        <a:cs typeface="B Mitra" pitchFamily="2" charset="-78"/>
                      </a:endParaRPr>
                    </a:p>
                  </a:txBody>
                  <a:tcPr marL="0" marR="0" marT="0" marB="0" anchor="ct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29</a:t>
            </a:fld>
            <a:endParaRPr lang="en-US" dirty="0"/>
          </a:p>
        </p:txBody>
      </p:sp>
    </p:spTree>
    <p:extLst>
      <p:ext uri="{BB962C8B-B14F-4D97-AF65-F5344CB8AC3E}">
        <p14:creationId xmlns:p14="http://schemas.microsoft.com/office/powerpoint/2010/main" val="6143271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l">
              <a:buNone/>
            </a:pPr>
            <a:r>
              <a:rPr lang="fa-I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Arabic" pitchFamily="18" charset="-78"/>
                <a:cs typeface="B Tehran" pitchFamily="2" charset="-78"/>
              </a:rPr>
              <a:t>تحليل مالی و ارزيابی اقتصادی</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dobe Arabic" pitchFamily="18" charset="-78"/>
              <a:cs typeface="B Tehran" pitchFamily="2" charset="-78"/>
            </a:endParaRPr>
          </a:p>
        </p:txBody>
      </p:sp>
      <p:sp>
        <p:nvSpPr>
          <p:cNvPr id="4" name="Slide Number Placeholder 3"/>
          <p:cNvSpPr>
            <a:spLocks noGrp="1"/>
          </p:cNvSpPr>
          <p:nvPr>
            <p:ph type="sldNum" sz="quarter" idx="12"/>
          </p:nvPr>
        </p:nvSpPr>
        <p:spPr/>
        <p:txBody>
          <a:bodyPr/>
          <a:lstStyle/>
          <a:p>
            <a:fld id="{604A9F56-4CDF-46C5-BC77-56D996116471}" type="slidenum">
              <a:rPr lang="en-US" smtClean="0"/>
              <a:pPr/>
              <a:t>3</a:t>
            </a:fld>
            <a:endParaRPr lang="en-US" dirty="0"/>
          </a:p>
        </p:txBody>
      </p:sp>
      <p:sp>
        <p:nvSpPr>
          <p:cNvPr id="6" name="Footer Placeholder 5"/>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pic>
        <p:nvPicPr>
          <p:cNvPr id="8" name="Picture 3" descr="D:\PIC\Business\MONEY\52034.JPG"/>
          <p:cNvPicPr>
            <a:picLocks noChangeAspect="1" noChangeArrowheads="1"/>
          </p:cNvPicPr>
          <p:nvPr/>
        </p:nvPicPr>
        <p:blipFill>
          <a:blip r:embed="rId2" cstate="print"/>
          <a:srcRect/>
          <a:stretch>
            <a:fillRect/>
          </a:stretch>
        </p:blipFill>
        <p:spPr bwMode="auto">
          <a:xfrm>
            <a:off x="6019800" y="2743200"/>
            <a:ext cx="2352675" cy="35740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9669253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ح</a:t>
            </a:r>
            <a:endParaRPr lang="en-US" dirty="0"/>
          </a:p>
        </p:txBody>
      </p:sp>
      <p:sp>
        <p:nvSpPr>
          <p:cNvPr id="22531" name="Rectangle 3"/>
          <p:cNvSpPr>
            <a:spLocks noGrp="1" noChangeArrowheads="1"/>
          </p:cNvSpPr>
          <p:nvPr>
            <p:ph type="body" idx="1"/>
          </p:nvPr>
        </p:nvSpPr>
        <p:spPr>
          <a:xfrm>
            <a:off x="304800" y="1752600"/>
            <a:ext cx="8305800" cy="4648200"/>
          </a:xfrm>
        </p:spPr>
        <p:txBody>
          <a:bodyPr/>
          <a:lstStyle/>
          <a:p>
            <a:pPr algn="just">
              <a:spcBef>
                <a:spcPts val="0"/>
              </a:spcBef>
              <a:spcAft>
                <a:spcPts val="1200"/>
              </a:spcAft>
              <a:buNone/>
            </a:pP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نقطه سربه سر طر ح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B.E.P</a:t>
            </a: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p>
          <a:p>
            <a:pPr algn="just">
              <a:spcBef>
                <a:spcPts val="600"/>
              </a:spcBef>
              <a:spcAft>
                <a:spcPts val="0"/>
              </a:spcAft>
              <a:buNone/>
            </a:pPr>
            <a:r>
              <a:rPr lang="fa-IR" sz="1800" dirty="0" smtClean="0"/>
              <a:t>نقطه سربه سر آن مقدار از توليد و فروش يك طرح</a:t>
            </a:r>
            <a:r>
              <a:rPr lang="en-US" sz="1800" dirty="0" smtClean="0"/>
              <a:t> </a:t>
            </a:r>
            <a:r>
              <a:rPr lang="fa-IR" sz="1800" dirty="0" smtClean="0"/>
              <a:t>است كه در آن حد شركت نه سود دارد و نه زيان‌ده خواهد بود. به عبارت ديگر طرح‌هاي توليدي با توجه به سرمايه‌گذاري لازم، حداقل مقداري را بايستي توليد و فروش نمايد كه در اين مقدار توليد، درآمدهاي حاصل از فروش با كل هزينه‌هاي توليد برابر شده و طرح سربه سر مي‌گردد.</a:t>
            </a:r>
          </a:p>
          <a:p>
            <a:pPr algn="just">
              <a:spcAft>
                <a:spcPts val="0"/>
              </a:spcAft>
              <a:buNone/>
            </a:pP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روش محاسبه :</a:t>
            </a:r>
          </a:p>
          <a:p>
            <a:pPr algn="just">
              <a:spcBef>
                <a:spcPts val="600"/>
              </a:spcBef>
              <a:spcAft>
                <a:spcPts val="0"/>
              </a:spcAft>
              <a:buNone/>
            </a:pPr>
            <a:endParaRPr lang="en-US" sz="1800" b="1" dirty="0">
              <a:effectLst>
                <a:outerShdw blurRad="38100" dist="38100" dir="2700000" algn="tl">
                  <a:srgbClr val="000000">
                    <a:alpha val="43137"/>
                  </a:srgbClr>
                </a:outerShdw>
              </a:effectLst>
            </a:endParaRPr>
          </a:p>
        </p:txBody>
      </p:sp>
      <p:graphicFrame>
        <p:nvGraphicFramePr>
          <p:cNvPr id="2056" name="Object 8"/>
          <p:cNvGraphicFramePr>
            <a:graphicFrameLocks noChangeAspect="1"/>
          </p:cNvGraphicFramePr>
          <p:nvPr/>
        </p:nvGraphicFramePr>
        <p:xfrm>
          <a:off x="533400" y="4572000"/>
          <a:ext cx="1066800" cy="623887"/>
        </p:xfrm>
        <a:graphic>
          <a:graphicData uri="http://schemas.openxmlformats.org/presentationml/2006/ole">
            <mc:AlternateContent xmlns:mc="http://schemas.openxmlformats.org/markup-compatibility/2006">
              <mc:Choice xmlns:v="urn:schemas-microsoft-com:vml" Requires="v">
                <p:oleObj spid="_x0000_s7298" name="Equation" r:id="rId3" imgW="672840" imgH="393480" progId="Equation.3">
                  <p:embed/>
                </p:oleObj>
              </mc:Choice>
              <mc:Fallback>
                <p:oleObj name="Equation" r:id="rId3" imgW="6728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572000"/>
                        <a:ext cx="1066800"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7" name="Object 6"/>
          <p:cNvGraphicFramePr>
            <a:graphicFrameLocks noChangeAspect="1"/>
          </p:cNvGraphicFramePr>
          <p:nvPr/>
        </p:nvGraphicFramePr>
        <p:xfrm>
          <a:off x="555082" y="5334000"/>
          <a:ext cx="1009259" cy="945952"/>
        </p:xfrm>
        <a:graphic>
          <a:graphicData uri="http://schemas.openxmlformats.org/presentationml/2006/ole">
            <mc:AlternateContent xmlns:mc="http://schemas.openxmlformats.org/markup-compatibility/2006">
              <mc:Choice xmlns:v="urn:schemas-microsoft-com:vml" Requires="v">
                <p:oleObj spid="_x0000_s7299" name="Equation" r:id="rId5" imgW="622080" imgH="583920" progId="Equation.3">
                  <p:embed/>
                </p:oleObj>
              </mc:Choice>
              <mc:Fallback>
                <p:oleObj name="Equation" r:id="rId5" imgW="622080" imgH="5839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082" y="5334000"/>
                        <a:ext cx="1009259" cy="9459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2438400" y="5105400"/>
            <a:ext cx="2286000" cy="1200329"/>
          </a:xfrm>
          <a:prstGeom prst="rect">
            <a:avLst/>
          </a:prstGeom>
        </p:spPr>
        <p:txBody>
          <a:bodyPr wrap="square">
            <a:spAutoFit/>
          </a:bodyPr>
          <a:lstStyle/>
          <a:p>
            <a:r>
              <a:rPr lang="en-US" b="1" dirty="0" smtClean="0">
                <a:latin typeface="Calibri" pitchFamily="34" charset="0"/>
                <a:cs typeface="B Roya" panose="00000400000000000000" pitchFamily="2" charset="-78"/>
              </a:rPr>
              <a:t>F </a:t>
            </a:r>
            <a:r>
              <a:rPr lang="fa-IR" b="1" dirty="0" smtClean="0">
                <a:latin typeface="Calibri" pitchFamily="34" charset="0"/>
                <a:cs typeface="B Roya" panose="00000400000000000000" pitchFamily="2" charset="-78"/>
              </a:rPr>
              <a:t>=</a:t>
            </a:r>
            <a:r>
              <a:rPr lang="en-US" b="1" dirty="0" smtClean="0">
                <a:latin typeface="Calibri" pitchFamily="34" charset="0"/>
                <a:cs typeface="B Roya" panose="00000400000000000000" pitchFamily="2" charset="-78"/>
              </a:rPr>
              <a:t> </a:t>
            </a:r>
            <a:r>
              <a:rPr lang="fa-IR" b="1" dirty="0" smtClean="0">
                <a:latin typeface="Calibri" pitchFamily="34" charset="0"/>
                <a:cs typeface="B Roya" panose="00000400000000000000" pitchFamily="2" charset="-78"/>
              </a:rPr>
              <a:t>هزينه هاي ثابت</a:t>
            </a:r>
          </a:p>
          <a:p>
            <a:r>
              <a:rPr lang="en-US" b="1" dirty="0" smtClean="0">
                <a:latin typeface="Calibri" pitchFamily="34" charset="0"/>
                <a:cs typeface="B Roya" panose="00000400000000000000" pitchFamily="2" charset="-78"/>
              </a:rPr>
              <a:t>V </a:t>
            </a:r>
            <a:r>
              <a:rPr lang="fa-IR" b="1" dirty="0" smtClean="0">
                <a:latin typeface="Calibri" pitchFamily="34" charset="0"/>
                <a:cs typeface="B Roya" panose="00000400000000000000" pitchFamily="2" charset="-78"/>
              </a:rPr>
              <a:t>=</a:t>
            </a:r>
            <a:r>
              <a:rPr lang="en-US" b="1" dirty="0" smtClean="0">
                <a:latin typeface="Calibri" pitchFamily="34" charset="0"/>
                <a:cs typeface="B Roya" panose="00000400000000000000" pitchFamily="2" charset="-78"/>
              </a:rPr>
              <a:t> </a:t>
            </a:r>
            <a:r>
              <a:rPr lang="fa-IR" b="1" dirty="0" smtClean="0">
                <a:latin typeface="Calibri" pitchFamily="34" charset="0"/>
                <a:cs typeface="B Roya" panose="00000400000000000000" pitchFamily="2" charset="-78"/>
              </a:rPr>
              <a:t>هزينه متغير</a:t>
            </a:r>
          </a:p>
          <a:p>
            <a:r>
              <a:rPr lang="en-US" b="1" dirty="0" smtClean="0">
                <a:latin typeface="Calibri" pitchFamily="34" charset="0"/>
                <a:cs typeface="B Roya" panose="00000400000000000000" pitchFamily="2" charset="-78"/>
              </a:rPr>
              <a:t>P = </a:t>
            </a:r>
            <a:r>
              <a:rPr lang="fa-IR" b="1" dirty="0" smtClean="0">
                <a:latin typeface="Calibri" pitchFamily="34" charset="0"/>
                <a:cs typeface="B Roya" panose="00000400000000000000" pitchFamily="2" charset="-78"/>
              </a:rPr>
              <a:t>فروش سالانه</a:t>
            </a:r>
          </a:p>
          <a:p>
            <a:r>
              <a:rPr lang="en-US" b="1" dirty="0" smtClean="0">
                <a:latin typeface="Calibri" pitchFamily="34" charset="0"/>
                <a:cs typeface="B Roya" panose="00000400000000000000" pitchFamily="2" charset="-78"/>
              </a:rPr>
              <a:t>S = </a:t>
            </a:r>
            <a:r>
              <a:rPr lang="fa-IR" b="1" dirty="0" smtClean="0">
                <a:latin typeface="Calibri" pitchFamily="34" charset="0"/>
                <a:cs typeface="B Roya" panose="00000400000000000000" pitchFamily="2" charset="-78"/>
              </a:rPr>
              <a:t>مبلغ فروش</a:t>
            </a:r>
            <a:endParaRPr lang="en-US" b="1" dirty="0">
              <a:latin typeface="Calibri" pitchFamily="34" charset="0"/>
              <a:cs typeface="B Roya" panose="00000400000000000000" pitchFamily="2" charset="-78"/>
            </a:endParaRPr>
          </a:p>
        </p:txBody>
      </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30</a:t>
            </a:fld>
            <a:endParaRPr lang="en-US" dirty="0"/>
          </a:p>
        </p:txBody>
      </p:sp>
    </p:spTree>
    <p:extLst>
      <p:ext uri="{BB962C8B-B14F-4D97-AF65-F5344CB8AC3E}">
        <p14:creationId xmlns:p14="http://schemas.microsoft.com/office/powerpoint/2010/main" val="700066906"/>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46482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نقطه سربه سر طر ح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B.E.P</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p>
        </p:txBody>
      </p:sp>
      <p:graphicFrame>
        <p:nvGraphicFramePr>
          <p:cNvPr id="8" name="Object 7"/>
          <p:cNvGraphicFramePr>
            <a:graphicFrameLocks noChangeAspect="1"/>
          </p:cNvGraphicFramePr>
          <p:nvPr/>
        </p:nvGraphicFramePr>
        <p:xfrm>
          <a:off x="7086600" y="4495800"/>
          <a:ext cx="1422195" cy="831850"/>
        </p:xfrm>
        <a:graphic>
          <a:graphicData uri="http://schemas.openxmlformats.org/presentationml/2006/ole">
            <mc:AlternateContent xmlns:mc="http://schemas.openxmlformats.org/markup-compatibility/2006">
              <mc:Choice xmlns:v="urn:schemas-microsoft-com:vml" Requires="v">
                <p:oleObj spid="_x0000_s8322" name="Equation" r:id="rId3" imgW="672840" imgH="393480" progId="Equation.3">
                  <p:embed/>
                </p:oleObj>
              </mc:Choice>
              <mc:Fallback>
                <p:oleObj name="Equation" r:id="rId3" imgW="67284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495800"/>
                        <a:ext cx="1422195"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7162800" y="2667000"/>
          <a:ext cx="1316037" cy="1233488"/>
        </p:xfrm>
        <a:graphic>
          <a:graphicData uri="http://schemas.openxmlformats.org/presentationml/2006/ole">
            <mc:AlternateContent xmlns:mc="http://schemas.openxmlformats.org/markup-compatibility/2006">
              <mc:Choice xmlns:v="urn:schemas-microsoft-com:vml" Requires="v">
                <p:oleObj spid="_x0000_s8323" name="Equation" r:id="rId5" imgW="622080" imgH="583920" progId="Equation.3">
                  <p:embed/>
                </p:oleObj>
              </mc:Choice>
              <mc:Fallback>
                <p:oleObj name="Equation" r:id="rId5" imgW="622080" imgH="5839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2667000"/>
                        <a:ext cx="1316037" cy="1233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a:off x="381000" y="5561012"/>
            <a:ext cx="5181600" cy="1588"/>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1143000" y="4046770"/>
            <a:ext cx="3048794" cy="794"/>
          </a:xfrm>
          <a:prstGeom prst="straightConnector1">
            <a:avLst/>
          </a:prstGeom>
          <a:ln w="28575">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62600" y="5334000"/>
            <a:ext cx="349776"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Calibri" pitchFamily="34" charset="0"/>
                <a:cs typeface="Calibri" pitchFamily="34" charset="0"/>
              </a:rPr>
              <a:t>Q</a:t>
            </a:r>
            <a:endParaRPr lang="en-US" b="1" dirty="0">
              <a:effectLst>
                <a:outerShdw blurRad="38100" dist="38100" dir="2700000" algn="tl">
                  <a:srgbClr val="000000">
                    <a:alpha val="43137"/>
                  </a:srgbClr>
                </a:outerShdw>
              </a:effectLst>
              <a:latin typeface="Calibri" pitchFamily="34" charset="0"/>
              <a:cs typeface="Calibri" pitchFamily="34" charset="0"/>
            </a:endParaRPr>
          </a:p>
        </p:txBody>
      </p:sp>
      <p:cxnSp>
        <p:nvCxnSpPr>
          <p:cNvPr id="17" name="Straight Connector 16"/>
          <p:cNvCxnSpPr/>
          <p:nvPr/>
        </p:nvCxnSpPr>
        <p:spPr>
          <a:xfrm>
            <a:off x="381000" y="4572000"/>
            <a:ext cx="5105400" cy="1588"/>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81000" y="3505200"/>
            <a:ext cx="5105400" cy="1062317"/>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81000" y="2514600"/>
            <a:ext cx="4953000" cy="304800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22" name="Diamond 21"/>
          <p:cNvSpPr/>
          <p:nvPr/>
        </p:nvSpPr>
        <p:spPr>
          <a:xfrm>
            <a:off x="2729753" y="3935506"/>
            <a:ext cx="228600" cy="228600"/>
          </a:xfrm>
          <a:prstGeom prst="diamon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TextBox 22"/>
          <p:cNvSpPr txBox="1"/>
          <p:nvPr/>
        </p:nvSpPr>
        <p:spPr>
          <a:xfrm>
            <a:off x="4419600" y="4495800"/>
            <a:ext cx="1019831" cy="369332"/>
          </a:xfrm>
          <a:prstGeom prst="rect">
            <a:avLst/>
          </a:prstGeom>
          <a:noFill/>
        </p:spPr>
        <p:txBody>
          <a:bodyPr wrap="none" rtlCol="0">
            <a:spAutoFit/>
          </a:bodyPr>
          <a:lstStyle>
            <a:defPPr>
              <a:defRPr lang="en-US"/>
            </a:defPPr>
            <a:lvl1pPr>
              <a:defRPr b="1">
                <a:cs typeface="B Roya" panose="00000400000000000000" pitchFamily="2" charset="-78"/>
              </a:defRPr>
            </a:lvl1pPr>
          </a:lstStyle>
          <a:p>
            <a:r>
              <a:rPr lang="fa-IR" dirty="0"/>
              <a:t>هزينه ثابت</a:t>
            </a:r>
            <a:endParaRPr lang="en-US" dirty="0"/>
          </a:p>
        </p:txBody>
      </p:sp>
      <p:sp>
        <p:nvSpPr>
          <p:cNvPr id="24" name="TextBox 23"/>
          <p:cNvSpPr txBox="1"/>
          <p:nvPr/>
        </p:nvSpPr>
        <p:spPr>
          <a:xfrm>
            <a:off x="4893197" y="3581400"/>
            <a:ext cx="914033" cy="369332"/>
          </a:xfrm>
          <a:prstGeom prst="rect">
            <a:avLst/>
          </a:prstGeom>
          <a:noFill/>
        </p:spPr>
        <p:txBody>
          <a:bodyPr wrap="none" rtlCol="0">
            <a:spAutoFit/>
          </a:bodyPr>
          <a:lstStyle>
            <a:defPPr>
              <a:defRPr lang="en-US"/>
            </a:defPPr>
            <a:lvl1pPr>
              <a:defRPr b="1">
                <a:cs typeface="B Roya" panose="00000400000000000000" pitchFamily="2" charset="-78"/>
              </a:defRPr>
            </a:lvl1pPr>
          </a:lstStyle>
          <a:p>
            <a:r>
              <a:rPr lang="fa-IR" dirty="0"/>
              <a:t>هزينه کل</a:t>
            </a:r>
            <a:endParaRPr lang="en-US" dirty="0"/>
          </a:p>
        </p:txBody>
      </p:sp>
      <p:sp>
        <p:nvSpPr>
          <p:cNvPr id="25" name="TextBox 24"/>
          <p:cNvSpPr txBox="1"/>
          <p:nvPr/>
        </p:nvSpPr>
        <p:spPr>
          <a:xfrm>
            <a:off x="4800600" y="2286000"/>
            <a:ext cx="657552" cy="369332"/>
          </a:xfrm>
          <a:prstGeom prst="rect">
            <a:avLst/>
          </a:prstGeom>
          <a:noFill/>
        </p:spPr>
        <p:txBody>
          <a:bodyPr wrap="none" rtlCol="0">
            <a:spAutoFit/>
          </a:bodyPr>
          <a:lstStyle>
            <a:defPPr>
              <a:defRPr lang="en-US"/>
            </a:defPPr>
            <a:lvl1pPr>
              <a:defRPr b="1">
                <a:cs typeface="B Roya" panose="00000400000000000000" pitchFamily="2" charset="-78"/>
              </a:defRPr>
            </a:lvl1pPr>
          </a:lstStyle>
          <a:p>
            <a:r>
              <a:rPr lang="fa-IR" dirty="0"/>
              <a:t>فروش</a:t>
            </a:r>
            <a:endParaRPr lang="en-US" dirty="0"/>
          </a:p>
        </p:txBody>
      </p:sp>
      <p:sp>
        <p:nvSpPr>
          <p:cNvPr id="26" name="TextBox 25"/>
          <p:cNvSpPr txBox="1"/>
          <p:nvPr/>
        </p:nvSpPr>
        <p:spPr>
          <a:xfrm>
            <a:off x="1916567" y="3253528"/>
            <a:ext cx="1298753" cy="369332"/>
          </a:xfrm>
          <a:prstGeom prst="rect">
            <a:avLst/>
          </a:prstGeom>
          <a:noFill/>
        </p:spPr>
        <p:txBody>
          <a:bodyPr wrap="none" rtlCol="0">
            <a:spAutoFit/>
          </a:bodyPr>
          <a:lstStyle/>
          <a:p>
            <a:r>
              <a:rPr lang="fa-IR" b="1" dirty="0" smtClean="0">
                <a:cs typeface="B Roya" panose="00000400000000000000" pitchFamily="2" charset="-78"/>
              </a:rPr>
              <a:t>نقطه سر به سر</a:t>
            </a:r>
            <a:endParaRPr lang="en-US" b="1" dirty="0">
              <a:cs typeface="B Roya" panose="00000400000000000000" pitchFamily="2" charset="-78"/>
            </a:endParaRPr>
          </a:p>
        </p:txBody>
      </p:sp>
      <p:cxnSp>
        <p:nvCxnSpPr>
          <p:cNvPr id="28" name="Shape 27"/>
          <p:cNvCxnSpPr>
            <a:stCxn id="22" idx="0"/>
            <a:endCxn id="26" idx="2"/>
          </p:cNvCxnSpPr>
          <p:nvPr/>
        </p:nvCxnSpPr>
        <p:spPr>
          <a:xfrm rot="16200000" flipV="1">
            <a:off x="2548676" y="3640128"/>
            <a:ext cx="312646" cy="278109"/>
          </a:xfrm>
          <a:prstGeom prst="curvedConnector3">
            <a:avLst>
              <a:gd name="adj1" fmla="val 50000"/>
            </a:avLst>
          </a:prstGeom>
          <a:ln>
            <a:solidFill>
              <a:srgbClr val="FF000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2" idx="2"/>
          </p:cNvCxnSpPr>
          <p:nvPr/>
        </p:nvCxnSpPr>
        <p:spPr>
          <a:xfrm rot="5400000">
            <a:off x="2132480" y="4851029"/>
            <a:ext cx="1398496" cy="24651"/>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95014" y="5238161"/>
            <a:ext cx="1353256" cy="646331"/>
          </a:xfrm>
          <a:prstGeom prst="rect">
            <a:avLst/>
          </a:prstGeom>
          <a:noFill/>
        </p:spPr>
        <p:txBody>
          <a:bodyPr wrap="none" rtlCol="0">
            <a:spAutoFit/>
          </a:bodyPr>
          <a:lstStyle>
            <a:defPPr>
              <a:defRPr lang="en-US"/>
            </a:defPPr>
            <a:lvl1pPr>
              <a:defRPr b="1">
                <a:cs typeface="B Roya" panose="00000400000000000000" pitchFamily="2" charset="-78"/>
              </a:defRPr>
            </a:lvl1pPr>
          </a:lstStyle>
          <a:p>
            <a:r>
              <a:rPr lang="fa-IR" dirty="0"/>
              <a:t>تعداد توليد </a:t>
            </a:r>
            <a:r>
              <a:rPr lang="fa-IR" dirty="0" smtClean="0"/>
              <a:t>در</a:t>
            </a:r>
            <a:endParaRPr lang="en-US" dirty="0" smtClean="0"/>
          </a:p>
          <a:p>
            <a:r>
              <a:rPr lang="fa-IR" dirty="0" smtClean="0"/>
              <a:t> </a:t>
            </a:r>
            <a:r>
              <a:rPr lang="fa-IR" dirty="0"/>
              <a:t>نقطه سر به سر</a:t>
            </a:r>
            <a:endParaRPr lang="en-US" dirty="0"/>
          </a:p>
        </p:txBody>
      </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31</a:t>
            </a:fld>
            <a:endParaRPr lang="en-US" dirty="0"/>
          </a:p>
        </p:txBody>
      </p:sp>
    </p:spTree>
    <p:extLst>
      <p:ext uri="{BB962C8B-B14F-4D97-AF65-F5344CB8AC3E}">
        <p14:creationId xmlns:p14="http://schemas.microsoft.com/office/powerpoint/2010/main" val="24539195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plus(in)">
                                      <p:cBhvr>
                                        <p:cTn id="23" dur="2000"/>
                                        <p:tgtEl>
                                          <p:spTgt spid="21"/>
                                        </p:tgtEl>
                                      </p:cBhvr>
                                    </p:animEffect>
                                  </p:childTnLst>
                                </p:cTn>
                              </p:par>
                              <p:par>
                                <p:cTn id="24" presetID="13" presetClass="entr" presetSubtype="16"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plus(in)">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plus(in)">
                                      <p:cBhvr>
                                        <p:cTn id="31" dur="2000"/>
                                        <p:tgtEl>
                                          <p:spTgt spid="26"/>
                                        </p:tgtEl>
                                      </p:cBhvr>
                                    </p:animEffect>
                                  </p:childTnLst>
                                </p:cTn>
                              </p:par>
                              <p:par>
                                <p:cTn id="32" presetID="13" presetClass="entr" presetSubtype="16"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plus(in)">
                                      <p:cBhvr>
                                        <p:cTn id="34" dur="2000"/>
                                        <p:tgtEl>
                                          <p:spTgt spid="28"/>
                                        </p:tgtEl>
                                      </p:cBhvr>
                                    </p:animEffect>
                                  </p:childTnLst>
                                </p:cTn>
                              </p:par>
                              <p:par>
                                <p:cTn id="35" presetID="1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plus(in)">
                                      <p:cBhvr>
                                        <p:cTn id="37" dur="2000"/>
                                        <p:tgtEl>
                                          <p:spTgt spid="22"/>
                                        </p:tgtEl>
                                      </p:cBhvr>
                                    </p:animEffect>
                                  </p:childTnLst>
                                </p:cTn>
                              </p:par>
                              <p:par>
                                <p:cTn id="38" presetID="13" presetClass="entr" presetSubtype="16"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plus(in)">
                                      <p:cBhvr>
                                        <p:cTn id="40" dur="2000"/>
                                        <p:tgtEl>
                                          <p:spTgt spid="37"/>
                                        </p:tgtEl>
                                      </p:cBhvr>
                                    </p:animEffect>
                                  </p:childTnLst>
                                </p:cTn>
                              </p:par>
                              <p:par>
                                <p:cTn id="41" presetID="1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plus(in)">
                                      <p:cBhvr>
                                        <p:cTn id="4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a:t>
            </a:r>
            <a:r>
              <a:rPr lang="fa-IR" dirty="0" smtClean="0"/>
              <a:t>ح ...</a:t>
            </a:r>
            <a:endParaRPr lang="en-US" dirty="0"/>
          </a:p>
        </p:txBody>
      </p:sp>
      <p:sp>
        <p:nvSpPr>
          <p:cNvPr id="22531" name="Rectangle 3"/>
          <p:cNvSpPr>
            <a:spLocks noGrp="1" noChangeArrowheads="1"/>
          </p:cNvSpPr>
          <p:nvPr>
            <p:ph type="body" idx="1"/>
          </p:nvPr>
        </p:nvSpPr>
        <p:spPr>
          <a:xfrm>
            <a:off x="381000" y="1752600"/>
            <a:ext cx="8229600" cy="22860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 "/>
              </a:rPr>
              <a:t>نرخ بازده ساده سرمايه گذاري</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 "/>
              </a:rPr>
              <a:t> </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 "/>
              </a:rPr>
              <a:t>(</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 "/>
              </a:rPr>
              <a:t>ROI</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 "/>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B "/>
            </a:endParaRPr>
          </a:p>
          <a:p>
            <a:pPr algn="just">
              <a:spcBef>
                <a:spcPts val="0"/>
              </a:spcBef>
              <a:spcAft>
                <a:spcPts val="1200"/>
              </a:spcAft>
              <a:buNone/>
            </a:pPr>
            <a:r>
              <a:rPr lang="fa-IR" b="1" dirty="0" smtClean="0">
                <a:latin typeface="B "/>
              </a:rPr>
              <a:t>نرخ بازده ساده از حاصل تقسيم سود در ظرفيت كامل به كل سرمايه‌گذاري (سرمايه ثابت و سرمايه در گردش) بدست مي‌آيد. اين نسبت را مي‌توان براي كل سرمايه‌گذاري و همچنين براي سرمايه سهام‌داران محاسبه نمود.</a:t>
            </a:r>
          </a:p>
        </p:txBody>
      </p:sp>
      <p:grpSp>
        <p:nvGrpSpPr>
          <p:cNvPr id="44" name="Group 43"/>
          <p:cNvGrpSpPr/>
          <p:nvPr/>
        </p:nvGrpSpPr>
        <p:grpSpPr>
          <a:xfrm>
            <a:off x="667870" y="3913094"/>
            <a:ext cx="5626021" cy="862391"/>
            <a:chOff x="667870" y="3913094"/>
            <a:chExt cx="5626021" cy="862391"/>
          </a:xfrm>
        </p:grpSpPr>
        <p:grpSp>
          <p:nvGrpSpPr>
            <p:cNvPr id="35" name="Group 34"/>
            <p:cNvGrpSpPr/>
            <p:nvPr/>
          </p:nvGrpSpPr>
          <p:grpSpPr>
            <a:xfrm>
              <a:off x="667870" y="3913094"/>
              <a:ext cx="5082989" cy="862391"/>
              <a:chOff x="667870" y="3913094"/>
              <a:chExt cx="5082989" cy="862391"/>
            </a:xfrm>
          </p:grpSpPr>
          <p:sp>
            <p:nvSpPr>
              <p:cNvPr id="27" name="TextBox 26"/>
              <p:cNvSpPr txBox="1"/>
              <p:nvPr/>
            </p:nvSpPr>
            <p:spPr>
              <a:xfrm>
                <a:off x="667870" y="4168588"/>
                <a:ext cx="2362200" cy="369332"/>
              </a:xfrm>
              <a:prstGeom prst="rect">
                <a:avLst/>
              </a:prstGeom>
              <a:noFill/>
            </p:spPr>
            <p:txBody>
              <a:bodyPr wrap="square" rtlCol="0">
                <a:spAutoFit/>
              </a:bodyPr>
              <a:lstStyle/>
              <a:p>
                <a:pPr algn="r" rtl="1"/>
                <a:r>
                  <a:rPr lang="en-US" b="1" dirty="0" smtClean="0">
                    <a:cs typeface="B Roya" panose="00000400000000000000" pitchFamily="2" charset="-78"/>
                  </a:rPr>
                  <a:t>ROI =</a:t>
                </a:r>
                <a:r>
                  <a:rPr lang="fa-IR" b="1" dirty="0" smtClean="0">
                    <a:cs typeface="B Roya" panose="00000400000000000000" pitchFamily="2" charset="-78"/>
                  </a:rPr>
                  <a:t> کل سرمايه گذاري </a:t>
                </a:r>
                <a:endParaRPr lang="en-US" b="1" dirty="0">
                  <a:cs typeface="B Roya" panose="00000400000000000000" pitchFamily="2" charset="-78"/>
                </a:endParaRPr>
              </a:p>
            </p:txBody>
          </p:sp>
          <p:sp>
            <p:nvSpPr>
              <p:cNvPr id="29" name="TextBox 28"/>
              <p:cNvSpPr txBox="1"/>
              <p:nvPr/>
            </p:nvSpPr>
            <p:spPr>
              <a:xfrm>
                <a:off x="3160059" y="3913094"/>
                <a:ext cx="2362200" cy="369332"/>
              </a:xfrm>
              <a:prstGeom prst="rect">
                <a:avLst/>
              </a:prstGeom>
              <a:noFill/>
            </p:spPr>
            <p:txBody>
              <a:bodyPr wrap="square" rtlCol="0">
                <a:spAutoFit/>
              </a:bodyPr>
              <a:lstStyle/>
              <a:p>
                <a:pPr algn="ctr" rtl="1"/>
                <a:r>
                  <a:rPr lang="fa-IR" b="1" dirty="0" smtClean="0">
                    <a:cs typeface="B Roya" panose="00000400000000000000" pitchFamily="2" charset="-78"/>
                  </a:rPr>
                  <a:t>سود خالص + بهره</a:t>
                </a:r>
                <a:endParaRPr lang="en-US" b="1" dirty="0">
                  <a:cs typeface="B Roya" panose="00000400000000000000" pitchFamily="2" charset="-78"/>
                </a:endParaRPr>
              </a:p>
            </p:txBody>
          </p:sp>
          <p:sp>
            <p:nvSpPr>
              <p:cNvPr id="30" name="TextBox 29"/>
              <p:cNvSpPr txBox="1"/>
              <p:nvPr/>
            </p:nvSpPr>
            <p:spPr>
              <a:xfrm>
                <a:off x="2931459" y="4406153"/>
                <a:ext cx="2819400" cy="369332"/>
              </a:xfrm>
              <a:prstGeom prst="rect">
                <a:avLst/>
              </a:prstGeom>
              <a:noFill/>
            </p:spPr>
            <p:txBody>
              <a:bodyPr wrap="square" rtlCol="0">
                <a:spAutoFit/>
              </a:bodyPr>
              <a:lstStyle/>
              <a:p>
                <a:pPr algn="ctr" rtl="1"/>
                <a:r>
                  <a:rPr lang="fa-IR" b="1" dirty="0" smtClean="0">
                    <a:cs typeface="B Roya" panose="00000400000000000000" pitchFamily="2" charset="-78"/>
                  </a:rPr>
                  <a:t>سرمايه ثابت + سرمايه در گردش</a:t>
                </a:r>
                <a:endParaRPr lang="en-US" b="1" dirty="0">
                  <a:cs typeface="B Roya" panose="00000400000000000000" pitchFamily="2" charset="-78"/>
                </a:endParaRPr>
              </a:p>
            </p:txBody>
          </p:sp>
          <p:cxnSp>
            <p:nvCxnSpPr>
              <p:cNvPr id="34" name="Straight Connector 33"/>
              <p:cNvCxnSpPr/>
              <p:nvPr/>
            </p:nvCxnSpPr>
            <p:spPr>
              <a:xfrm rot="10800000">
                <a:off x="3048000" y="4343400"/>
                <a:ext cx="2590800" cy="1588"/>
              </a:xfrm>
              <a:prstGeom prst="line">
                <a:avLst/>
              </a:prstGeom>
            </p:spPr>
            <p:style>
              <a:lnRef idx="2">
                <a:schemeClr val="dk1"/>
              </a:lnRef>
              <a:fillRef idx="0">
                <a:schemeClr val="dk1"/>
              </a:fillRef>
              <a:effectRef idx="1">
                <a:schemeClr val="dk1"/>
              </a:effectRef>
              <a:fontRef idx="minor">
                <a:schemeClr val="tx1"/>
              </a:fontRef>
            </p:style>
          </p:cxnSp>
        </p:grpSp>
        <p:sp>
          <p:nvSpPr>
            <p:cNvPr id="43" name="TextBox 42"/>
            <p:cNvSpPr txBox="1"/>
            <p:nvPr/>
          </p:nvSpPr>
          <p:spPr>
            <a:xfrm>
              <a:off x="5562601" y="4177553"/>
              <a:ext cx="731290" cy="369332"/>
            </a:xfrm>
            <a:prstGeom prst="rect">
              <a:avLst/>
            </a:prstGeom>
            <a:noFill/>
          </p:spPr>
          <p:txBody>
            <a:bodyPr wrap="none" rtlCol="0">
              <a:spAutoFit/>
            </a:bodyPr>
            <a:lstStyle/>
            <a:p>
              <a:pPr algn="ctr"/>
              <a:r>
                <a:rPr lang="en-US" b="1" dirty="0" smtClean="0">
                  <a:latin typeface="Calibri" pitchFamily="34" charset="0"/>
                  <a:cs typeface="B Roya" panose="00000400000000000000" pitchFamily="2" charset="-78"/>
                </a:rPr>
                <a:t>* 100</a:t>
              </a:r>
              <a:endParaRPr lang="en-US" b="1" dirty="0">
                <a:latin typeface="Calibri" pitchFamily="34" charset="0"/>
                <a:cs typeface="B Roya" panose="00000400000000000000" pitchFamily="2" charset="-78"/>
              </a:endParaRPr>
            </a:p>
          </p:txBody>
        </p:sp>
      </p:grpSp>
      <p:grpSp>
        <p:nvGrpSpPr>
          <p:cNvPr id="46" name="Group 45"/>
          <p:cNvGrpSpPr/>
          <p:nvPr/>
        </p:nvGrpSpPr>
        <p:grpSpPr>
          <a:xfrm>
            <a:off x="609600" y="5105400"/>
            <a:ext cx="5626020" cy="862391"/>
            <a:chOff x="609600" y="5105400"/>
            <a:chExt cx="5626020" cy="862391"/>
          </a:xfrm>
        </p:grpSpPr>
        <p:grpSp>
          <p:nvGrpSpPr>
            <p:cNvPr id="36" name="Group 35"/>
            <p:cNvGrpSpPr/>
            <p:nvPr/>
          </p:nvGrpSpPr>
          <p:grpSpPr>
            <a:xfrm>
              <a:off x="609600" y="5105400"/>
              <a:ext cx="5082989" cy="862391"/>
              <a:chOff x="667870" y="3913094"/>
              <a:chExt cx="5082989" cy="862391"/>
            </a:xfrm>
          </p:grpSpPr>
          <p:sp>
            <p:nvSpPr>
              <p:cNvPr id="38" name="TextBox 37"/>
              <p:cNvSpPr txBox="1"/>
              <p:nvPr/>
            </p:nvSpPr>
            <p:spPr>
              <a:xfrm>
                <a:off x="667870" y="4168588"/>
                <a:ext cx="2362200" cy="369332"/>
              </a:xfrm>
              <a:prstGeom prst="rect">
                <a:avLst/>
              </a:prstGeom>
              <a:noFill/>
            </p:spPr>
            <p:txBody>
              <a:bodyPr wrap="square" rtlCol="0">
                <a:spAutoFit/>
              </a:bodyPr>
              <a:lstStyle/>
              <a:p>
                <a:pPr algn="r" rtl="1"/>
                <a:r>
                  <a:rPr lang="en-US" b="1" dirty="0" smtClean="0">
                    <a:cs typeface="B Roya" panose="00000400000000000000" pitchFamily="2" charset="-78"/>
                  </a:rPr>
                  <a:t>ROI =</a:t>
                </a:r>
                <a:r>
                  <a:rPr lang="fa-IR" b="1" dirty="0" smtClean="0">
                    <a:cs typeface="B Roya" panose="00000400000000000000" pitchFamily="2" charset="-78"/>
                  </a:rPr>
                  <a:t> سرمايه نقدي</a:t>
                </a:r>
                <a:endParaRPr lang="en-US" b="1" dirty="0">
                  <a:cs typeface="B Roya" panose="00000400000000000000" pitchFamily="2" charset="-78"/>
                </a:endParaRPr>
              </a:p>
            </p:txBody>
          </p:sp>
          <p:sp>
            <p:nvSpPr>
              <p:cNvPr id="39" name="TextBox 38"/>
              <p:cNvSpPr txBox="1"/>
              <p:nvPr/>
            </p:nvSpPr>
            <p:spPr>
              <a:xfrm>
                <a:off x="3160059" y="3913094"/>
                <a:ext cx="2362200" cy="369332"/>
              </a:xfrm>
              <a:prstGeom prst="rect">
                <a:avLst/>
              </a:prstGeom>
              <a:noFill/>
            </p:spPr>
            <p:txBody>
              <a:bodyPr wrap="square" rtlCol="0">
                <a:spAutoFit/>
              </a:bodyPr>
              <a:lstStyle/>
              <a:p>
                <a:pPr algn="ctr" rtl="1"/>
                <a:r>
                  <a:rPr lang="fa-IR" b="1" dirty="0" smtClean="0">
                    <a:cs typeface="B Roya" panose="00000400000000000000" pitchFamily="2" charset="-78"/>
                  </a:rPr>
                  <a:t>سود خالص</a:t>
                </a:r>
                <a:endParaRPr lang="en-US" b="1" dirty="0">
                  <a:cs typeface="B Roya" panose="00000400000000000000" pitchFamily="2" charset="-78"/>
                </a:endParaRPr>
              </a:p>
            </p:txBody>
          </p:sp>
          <p:sp>
            <p:nvSpPr>
              <p:cNvPr id="40" name="TextBox 39"/>
              <p:cNvSpPr txBox="1"/>
              <p:nvPr/>
            </p:nvSpPr>
            <p:spPr>
              <a:xfrm>
                <a:off x="2931459" y="4406153"/>
                <a:ext cx="2819400" cy="369332"/>
              </a:xfrm>
              <a:prstGeom prst="rect">
                <a:avLst/>
              </a:prstGeom>
              <a:noFill/>
            </p:spPr>
            <p:txBody>
              <a:bodyPr wrap="square" rtlCol="0">
                <a:spAutoFit/>
              </a:bodyPr>
              <a:lstStyle/>
              <a:p>
                <a:pPr algn="ctr" rtl="1"/>
                <a:r>
                  <a:rPr lang="fa-IR" b="1" dirty="0" smtClean="0">
                    <a:cs typeface="B Roya" panose="00000400000000000000" pitchFamily="2" charset="-78"/>
                  </a:rPr>
                  <a:t>سرمايه سهامداران</a:t>
                </a:r>
                <a:endParaRPr lang="en-US" b="1" dirty="0">
                  <a:cs typeface="B Roya" panose="00000400000000000000" pitchFamily="2" charset="-78"/>
                </a:endParaRPr>
              </a:p>
            </p:txBody>
          </p:sp>
          <p:cxnSp>
            <p:nvCxnSpPr>
              <p:cNvPr id="42" name="Straight Connector 41"/>
              <p:cNvCxnSpPr/>
              <p:nvPr/>
            </p:nvCxnSpPr>
            <p:spPr>
              <a:xfrm rot="10800000">
                <a:off x="3048000" y="4343400"/>
                <a:ext cx="2590800" cy="1588"/>
              </a:xfrm>
              <a:prstGeom prst="line">
                <a:avLst/>
              </a:prstGeom>
            </p:spPr>
            <p:style>
              <a:lnRef idx="2">
                <a:schemeClr val="dk1"/>
              </a:lnRef>
              <a:fillRef idx="0">
                <a:schemeClr val="dk1"/>
              </a:fillRef>
              <a:effectRef idx="1">
                <a:schemeClr val="dk1"/>
              </a:effectRef>
              <a:fontRef idx="minor">
                <a:schemeClr val="tx1"/>
              </a:fontRef>
            </p:style>
          </p:cxnSp>
        </p:grpSp>
        <p:sp>
          <p:nvSpPr>
            <p:cNvPr id="45" name="TextBox 44"/>
            <p:cNvSpPr txBox="1"/>
            <p:nvPr/>
          </p:nvSpPr>
          <p:spPr>
            <a:xfrm>
              <a:off x="5504330" y="5392271"/>
              <a:ext cx="731290" cy="369332"/>
            </a:xfrm>
            <a:prstGeom prst="rect">
              <a:avLst/>
            </a:prstGeom>
            <a:noFill/>
          </p:spPr>
          <p:txBody>
            <a:bodyPr wrap="none" rtlCol="0">
              <a:spAutoFit/>
            </a:bodyPr>
            <a:lstStyle/>
            <a:p>
              <a:pPr algn="ctr"/>
              <a:r>
                <a:rPr lang="en-US" b="1" dirty="0" smtClean="0">
                  <a:latin typeface="Calibri" pitchFamily="34" charset="0"/>
                  <a:cs typeface="B Roya" panose="00000400000000000000" pitchFamily="2" charset="-78"/>
                </a:rPr>
                <a:t>* 100</a:t>
              </a:r>
              <a:endParaRPr lang="en-US" b="1" dirty="0">
                <a:latin typeface="Calibri" pitchFamily="34" charset="0"/>
                <a:cs typeface="B Roya" panose="00000400000000000000" pitchFamily="2" charset="-78"/>
              </a:endParaRPr>
            </a:p>
          </p:txBody>
        </p:sp>
      </p:gr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32</a:t>
            </a:fld>
            <a:endParaRPr lang="en-US" dirty="0"/>
          </a:p>
        </p:txBody>
      </p:sp>
    </p:spTree>
    <p:extLst>
      <p:ext uri="{BB962C8B-B14F-4D97-AF65-F5344CB8AC3E}">
        <p14:creationId xmlns:p14="http://schemas.microsoft.com/office/powerpoint/2010/main" val="1088262277"/>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26670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دوره بازگشت سرمايه گذاري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PBP</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lgn="just">
              <a:spcBef>
                <a:spcPts val="0"/>
              </a:spcBef>
              <a:spcAft>
                <a:spcPts val="1200"/>
              </a:spcAft>
              <a:buNone/>
            </a:pPr>
            <a:r>
              <a:rPr lang="fa-IR" b="1" dirty="0" smtClean="0"/>
              <a:t>مدت برگشت سرمايه، تعداد سال‌هائي است كه كل سرمايه‌گذاري از طريق درآمد نقدي ساليانه طرح (سود خالص + استهلاك + بهره) تامين مي‌گردد. چنانچه درآمدهاي ساليانه طرح مساوي باشند، مدت برگشت سرمايه‌گذاري به روش زير محاسبه مي‌شود.</a:t>
            </a:r>
          </a:p>
        </p:txBody>
      </p:sp>
      <p:grpSp>
        <p:nvGrpSpPr>
          <p:cNvPr id="3" name="Group 35"/>
          <p:cNvGrpSpPr/>
          <p:nvPr/>
        </p:nvGrpSpPr>
        <p:grpSpPr>
          <a:xfrm>
            <a:off x="457200" y="4624009"/>
            <a:ext cx="4343399" cy="862391"/>
            <a:chOff x="667870" y="3913094"/>
            <a:chExt cx="5082989" cy="862391"/>
          </a:xfrm>
        </p:grpSpPr>
        <p:sp>
          <p:nvSpPr>
            <p:cNvPr id="38" name="TextBox 37"/>
            <p:cNvSpPr txBox="1"/>
            <p:nvPr/>
          </p:nvSpPr>
          <p:spPr>
            <a:xfrm>
              <a:off x="667870" y="4168588"/>
              <a:ext cx="2362200" cy="369332"/>
            </a:xfrm>
            <a:prstGeom prst="rect">
              <a:avLst/>
            </a:prstGeom>
            <a:noFill/>
          </p:spPr>
          <p:txBody>
            <a:bodyPr wrap="square" rtlCol="0">
              <a:spAutoFit/>
            </a:bodyPr>
            <a:lstStyle/>
            <a:p>
              <a:pPr algn="r" rtl="1"/>
              <a:r>
                <a:rPr lang="fa-IR" b="1" dirty="0" smtClean="0">
                  <a:cs typeface="B Roya" panose="00000400000000000000" pitchFamily="2" charset="-78"/>
                </a:rPr>
                <a:t>= دوره بازگشت سرمايه</a:t>
              </a:r>
              <a:endParaRPr lang="en-US" b="1" dirty="0">
                <a:cs typeface="B Roya" panose="00000400000000000000" pitchFamily="2" charset="-78"/>
              </a:endParaRPr>
            </a:p>
          </p:txBody>
        </p:sp>
        <p:sp>
          <p:nvSpPr>
            <p:cNvPr id="39" name="TextBox 38"/>
            <p:cNvSpPr txBox="1"/>
            <p:nvPr/>
          </p:nvSpPr>
          <p:spPr>
            <a:xfrm>
              <a:off x="3160059" y="3913094"/>
              <a:ext cx="2362200" cy="369332"/>
            </a:xfrm>
            <a:prstGeom prst="rect">
              <a:avLst/>
            </a:prstGeom>
            <a:noFill/>
          </p:spPr>
          <p:txBody>
            <a:bodyPr wrap="square" rtlCol="0">
              <a:spAutoFit/>
            </a:bodyPr>
            <a:lstStyle/>
            <a:p>
              <a:pPr algn="ctr" rtl="1"/>
              <a:r>
                <a:rPr lang="fa-IR" b="1" dirty="0" smtClean="0">
                  <a:cs typeface="B Roya" panose="00000400000000000000" pitchFamily="2" charset="-78"/>
                </a:rPr>
                <a:t>کل سرمايه گذاري</a:t>
              </a:r>
              <a:endParaRPr lang="en-US" b="1" dirty="0">
                <a:cs typeface="B Roya" panose="00000400000000000000" pitchFamily="2" charset="-78"/>
              </a:endParaRPr>
            </a:p>
          </p:txBody>
        </p:sp>
        <p:sp>
          <p:nvSpPr>
            <p:cNvPr id="40" name="TextBox 39"/>
            <p:cNvSpPr txBox="1"/>
            <p:nvPr/>
          </p:nvSpPr>
          <p:spPr>
            <a:xfrm>
              <a:off x="2931459" y="4406153"/>
              <a:ext cx="2819400" cy="369332"/>
            </a:xfrm>
            <a:prstGeom prst="rect">
              <a:avLst/>
            </a:prstGeom>
            <a:noFill/>
          </p:spPr>
          <p:txBody>
            <a:bodyPr wrap="square" rtlCol="0">
              <a:spAutoFit/>
            </a:bodyPr>
            <a:lstStyle/>
            <a:p>
              <a:pPr algn="ctr" rtl="1"/>
              <a:r>
                <a:rPr lang="fa-IR" b="1" dirty="0" smtClean="0">
                  <a:cs typeface="B Roya" panose="00000400000000000000" pitchFamily="2" charset="-78"/>
                </a:rPr>
                <a:t>درآمد ساليانه</a:t>
              </a:r>
              <a:endParaRPr lang="en-US" b="1" dirty="0">
                <a:cs typeface="B Roya" panose="00000400000000000000" pitchFamily="2" charset="-78"/>
              </a:endParaRPr>
            </a:p>
          </p:txBody>
        </p:sp>
        <p:cxnSp>
          <p:nvCxnSpPr>
            <p:cNvPr id="42" name="Straight Connector 41"/>
            <p:cNvCxnSpPr/>
            <p:nvPr/>
          </p:nvCxnSpPr>
          <p:spPr>
            <a:xfrm rot="10800000">
              <a:off x="3048000" y="4343400"/>
              <a:ext cx="2590800" cy="1588"/>
            </a:xfrm>
            <a:prstGeom prst="line">
              <a:avLst/>
            </a:prstGeom>
          </p:spPr>
          <p:style>
            <a:lnRef idx="2">
              <a:schemeClr val="dk1"/>
            </a:lnRef>
            <a:fillRef idx="0">
              <a:schemeClr val="dk1"/>
            </a:fillRef>
            <a:effectRef idx="1">
              <a:schemeClr val="dk1"/>
            </a:effectRef>
            <a:fontRef idx="minor">
              <a:schemeClr val="tx1"/>
            </a:fontRef>
          </p:style>
        </p:cxnSp>
      </p:gr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33</a:t>
            </a:fld>
            <a:endParaRPr lang="en-US" dirty="0"/>
          </a:p>
        </p:txBody>
      </p:sp>
    </p:spTree>
    <p:extLst>
      <p:ext uri="{BB962C8B-B14F-4D97-AF65-F5344CB8AC3E}">
        <p14:creationId xmlns:p14="http://schemas.microsoft.com/office/powerpoint/2010/main" val="207361834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9906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دوره بازگشت سرمايه گذاري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PBP</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p:txBody>
      </p:sp>
      <p:pic>
        <p:nvPicPr>
          <p:cNvPr id="13314" name="Picture 2"/>
          <p:cNvPicPr>
            <a:picLocks noChangeAspect="1" noChangeArrowheads="1"/>
          </p:cNvPicPr>
          <p:nvPr/>
        </p:nvPicPr>
        <p:blipFill>
          <a:blip r:embed="rId2" cstate="print"/>
          <a:srcRect/>
          <a:stretch>
            <a:fillRect/>
          </a:stretch>
        </p:blipFill>
        <p:spPr bwMode="auto">
          <a:xfrm>
            <a:off x="304800" y="2743200"/>
            <a:ext cx="7467600" cy="3429000"/>
          </a:xfrm>
          <a:prstGeom prst="rect">
            <a:avLst/>
          </a:prstGeom>
          <a:noFill/>
          <a:ln w="9525">
            <a:noFill/>
            <a:miter lim="800000"/>
            <a:headEnd/>
            <a:tailEnd/>
          </a:ln>
          <a:effectLst/>
        </p:spPr>
      </p:pic>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34</a:t>
            </a:fld>
            <a:endParaRPr lang="en-US" dirty="0"/>
          </a:p>
        </p:txBody>
      </p:sp>
    </p:spTree>
    <p:extLst>
      <p:ext uri="{BB962C8B-B14F-4D97-AF65-F5344CB8AC3E}">
        <p14:creationId xmlns:p14="http://schemas.microsoft.com/office/powerpoint/2010/main" val="3007613376"/>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4572000"/>
          </a:xfrm>
        </p:spPr>
        <p:txBody>
          <a:bodyPr/>
          <a:lstStyle/>
          <a:p>
            <a:pPr algn="just">
              <a:spcBef>
                <a:spcPts val="0"/>
              </a:spcBef>
              <a:spcAft>
                <a:spcPts val="1200"/>
              </a:spcAft>
              <a:buNone/>
            </a:pP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ارزش فعلي خالص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NPV</a:t>
            </a: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lgn="just">
              <a:spcBef>
                <a:spcPts val="0"/>
              </a:spcBef>
              <a:spcAft>
                <a:spcPts val="1200"/>
              </a:spcAft>
              <a:buNone/>
            </a:pPr>
            <a:r>
              <a:rPr lang="fa-IR" sz="1800" dirty="0" smtClean="0"/>
              <a:t>براي تعيين ارزش خالص فعلي بايد جريان‌هاي نقدي ورودي و خروجي پروژه يا در واقع جريان خالص نقدي پروژه از زمان شروع سرمايه‌گذاري تا پايان عمر مفيد آن با نرخ بهره معيني به مقطع زماني مشخص كه معمولاً زمان حال است، آورده شده و حاصل جمع جبري آنها محاسبه گردد. معمولاً دوره عمر مفيد پروژه معادل عمر مفيد ماشين آلات و برابر با ده سال از شروع بهره‌برداري منظور مي‌گردد. جريان خالص نقدي، حاصل جمع جريان‌هاي خالص نقدي تنزيل شده مي‌باشد. چنانچه ارزش خالص فعلي بدست آمده مثبت باشد، طرح داراي بازده قابل قبول بوده و در صورت منفي بودن غيرقابل قبول مي‌باشد.</a:t>
            </a:r>
          </a:p>
        </p:txBody>
      </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35</a:t>
            </a:fld>
            <a:endParaRPr lang="en-US" dirty="0"/>
          </a:p>
        </p:txBody>
      </p:sp>
    </p:spTree>
    <p:extLst>
      <p:ext uri="{BB962C8B-B14F-4D97-AF65-F5344CB8AC3E}">
        <p14:creationId xmlns:p14="http://schemas.microsoft.com/office/powerpoint/2010/main" val="873034665"/>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7620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ارزش فعلي خالص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NPV</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p:txBody>
      </p:sp>
      <p:graphicFrame>
        <p:nvGraphicFramePr>
          <p:cNvPr id="14339" name="Object 3"/>
          <p:cNvGraphicFramePr>
            <a:graphicFrameLocks noChangeAspect="1"/>
          </p:cNvGraphicFramePr>
          <p:nvPr/>
        </p:nvGraphicFramePr>
        <p:xfrm>
          <a:off x="4648200" y="2438400"/>
          <a:ext cx="2950068" cy="1066800"/>
        </p:xfrm>
        <a:graphic>
          <a:graphicData uri="http://schemas.openxmlformats.org/presentationml/2006/ole">
            <mc:AlternateContent xmlns:mc="http://schemas.openxmlformats.org/markup-compatibility/2006">
              <mc:Choice xmlns:v="urn:schemas-microsoft-com:vml" Requires="v">
                <p:oleObj spid="_x0000_s9282" name="Equation" r:id="rId3" imgW="1193760" imgH="431640" progId="Equation.3">
                  <p:embed/>
                </p:oleObj>
              </mc:Choice>
              <mc:Fallback>
                <p:oleObj name="Equation" r:id="rId3" imgW="11937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38400"/>
                        <a:ext cx="2950068"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914400" y="2514600"/>
            <a:ext cx="3429000" cy="923330"/>
          </a:xfrm>
          <a:prstGeom prst="rect">
            <a:avLst/>
          </a:prstGeom>
        </p:spPr>
        <p:txBody>
          <a:bodyPr wrap="square">
            <a:spAutoFit/>
          </a:bodyPr>
          <a:lstStyle/>
          <a:p>
            <a:pPr algn="r" rtl="1"/>
            <a:r>
              <a:rPr lang="en-US" b="1" dirty="0" smtClean="0">
                <a:latin typeface="Calibri" pitchFamily="34" charset="0"/>
                <a:cs typeface="B Roya" panose="00000400000000000000" pitchFamily="2" charset="-78"/>
              </a:rPr>
              <a:t>CF</a:t>
            </a:r>
            <a:r>
              <a:rPr lang="en-US" sz="1100" b="1" dirty="0" smtClean="0">
                <a:latin typeface="Calibri" pitchFamily="34" charset="0"/>
                <a:cs typeface="B Roya" panose="00000400000000000000" pitchFamily="2" charset="-78"/>
              </a:rPr>
              <a:t>t</a:t>
            </a:r>
            <a:r>
              <a:rPr lang="fa-IR" sz="1100" b="1" dirty="0" smtClean="0">
                <a:latin typeface="Calibri" pitchFamily="34" charset="0"/>
                <a:cs typeface="B Roya" panose="00000400000000000000" pitchFamily="2" charset="-78"/>
              </a:rPr>
              <a:t> </a:t>
            </a:r>
            <a:r>
              <a:rPr lang="fa-IR" b="1" dirty="0" smtClean="0">
                <a:latin typeface="Calibri" pitchFamily="34" charset="0"/>
                <a:cs typeface="B Roya" panose="00000400000000000000" pitchFamily="2" charset="-78"/>
              </a:rPr>
              <a:t>= جريان نقدي خالص در پايان سال  </a:t>
            </a:r>
            <a:r>
              <a:rPr lang="en-US" b="1" dirty="0" smtClean="0">
                <a:latin typeface="Calibri" pitchFamily="34" charset="0"/>
                <a:cs typeface="B Roya" panose="00000400000000000000" pitchFamily="2" charset="-78"/>
              </a:rPr>
              <a:t>t</a:t>
            </a:r>
            <a:endParaRPr lang="fa-IR" b="1" dirty="0" smtClean="0">
              <a:latin typeface="Calibri" pitchFamily="34" charset="0"/>
              <a:cs typeface="B Roya" panose="00000400000000000000" pitchFamily="2" charset="-78"/>
            </a:endParaRPr>
          </a:p>
          <a:p>
            <a:pPr algn="r" rtl="1"/>
            <a:r>
              <a:rPr lang="en-US" b="1" dirty="0" smtClean="0">
                <a:latin typeface="Calibri" pitchFamily="34" charset="0"/>
                <a:cs typeface="B Roya" panose="00000400000000000000" pitchFamily="2" charset="-78"/>
              </a:rPr>
              <a:t>t</a:t>
            </a:r>
            <a:r>
              <a:rPr lang="fa-IR" b="1" dirty="0" smtClean="0">
                <a:latin typeface="Calibri" pitchFamily="34" charset="0"/>
                <a:cs typeface="B Roya" panose="00000400000000000000" pitchFamily="2" charset="-78"/>
              </a:rPr>
              <a:t>=</a:t>
            </a:r>
            <a:r>
              <a:rPr lang="en-US" b="1" dirty="0" smtClean="0">
                <a:latin typeface="Calibri" pitchFamily="34" charset="0"/>
                <a:cs typeface="B Roya" panose="00000400000000000000" pitchFamily="2" charset="-78"/>
              </a:rPr>
              <a:t> </a:t>
            </a:r>
            <a:r>
              <a:rPr lang="fa-IR" b="1" dirty="0" smtClean="0">
                <a:latin typeface="Calibri" pitchFamily="34" charset="0"/>
                <a:cs typeface="B Roya" panose="00000400000000000000" pitchFamily="2" charset="-78"/>
              </a:rPr>
              <a:t>سال هاي عمر مفيد پروژه</a:t>
            </a:r>
          </a:p>
          <a:p>
            <a:pPr algn="r" rtl="1"/>
            <a:r>
              <a:rPr lang="en-US" b="1" dirty="0" err="1" smtClean="0">
                <a:latin typeface="Calibri" pitchFamily="34" charset="0"/>
                <a:cs typeface="B Roya" panose="00000400000000000000" pitchFamily="2" charset="-78"/>
              </a:rPr>
              <a:t>i</a:t>
            </a:r>
            <a:r>
              <a:rPr lang="fa-IR" b="1" dirty="0" smtClean="0">
                <a:latin typeface="Calibri" pitchFamily="34" charset="0"/>
                <a:cs typeface="B Roya" panose="00000400000000000000" pitchFamily="2" charset="-78"/>
              </a:rPr>
              <a:t> = نرخ سود يا نرخ بازده قابل قبول</a:t>
            </a:r>
            <a:endParaRPr lang="en-US" b="1" dirty="0">
              <a:latin typeface="Calibri" pitchFamily="34" charset="0"/>
              <a:cs typeface="B Roya" panose="00000400000000000000" pitchFamily="2" charset="-78"/>
            </a:endParaRPr>
          </a:p>
        </p:txBody>
      </p:sp>
      <p:pic>
        <p:nvPicPr>
          <p:cNvPr id="8" name="Picture 2"/>
          <p:cNvPicPr>
            <a:picLocks noChangeAspect="1" noChangeArrowheads="1"/>
          </p:cNvPicPr>
          <p:nvPr/>
        </p:nvPicPr>
        <p:blipFill>
          <a:blip r:embed="rId5" cstate="print"/>
          <a:srcRect/>
          <a:stretch>
            <a:fillRect/>
          </a:stretch>
        </p:blipFill>
        <p:spPr bwMode="auto">
          <a:xfrm>
            <a:off x="609600" y="3505200"/>
            <a:ext cx="6781800" cy="2819400"/>
          </a:xfrm>
          <a:prstGeom prst="rect">
            <a:avLst/>
          </a:prstGeom>
          <a:noFill/>
          <a:ln w="9525">
            <a:noFill/>
            <a:miter lim="800000"/>
            <a:headEnd/>
            <a:tailEnd/>
          </a:ln>
          <a:effectLst/>
        </p:spPr>
      </p:pic>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36</a:t>
            </a:fld>
            <a:endParaRPr lang="en-US" dirty="0"/>
          </a:p>
        </p:txBody>
      </p:sp>
    </p:spTree>
    <p:extLst>
      <p:ext uri="{BB962C8B-B14F-4D97-AF65-F5344CB8AC3E}">
        <p14:creationId xmlns:p14="http://schemas.microsoft.com/office/powerpoint/2010/main" val="328307271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a:t>
            </a:r>
            <a:r>
              <a:rPr lang="fa-IR" dirty="0"/>
              <a:t>مالي اقتصادي 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45720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نرخ بازده داخلي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IRR</a:t>
            </a: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lgn="just">
              <a:spcBef>
                <a:spcPts val="0"/>
              </a:spcBef>
              <a:spcAft>
                <a:spcPts val="1200"/>
              </a:spcAft>
              <a:buNone/>
            </a:pPr>
            <a:r>
              <a:rPr lang="fa-IR" dirty="0" smtClean="0"/>
              <a:t>نرخ بازده داخلي نرخي است كه با آن نرخ ارزش خالص فعلي(</a:t>
            </a:r>
            <a:r>
              <a:rPr lang="en-US" dirty="0" smtClean="0"/>
              <a:t>NPV</a:t>
            </a:r>
            <a:r>
              <a:rPr lang="fa-IR" dirty="0" smtClean="0"/>
              <a:t>) مساوي صفر شود. نرخ بازده داخلي به عنوان يك معيار معم و اصلي در تصميم‌گيري اجراي طرح‌ها مورد استفاده قرار مي‌گيرد و حداقل مقدار مناسب نرخ بازده داخلي، نرخ بهره وام‌هاي بلند مدت در بازار سرمايه سپرده‌هاي بانكي مي‌باشد.</a:t>
            </a:r>
          </a:p>
        </p:txBody>
      </p:sp>
      <p:sp>
        <p:nvSpPr>
          <p:cNvPr id="4" name="Rectangle 3"/>
          <p:cNvSpPr/>
          <p:nvPr/>
        </p:nvSpPr>
        <p:spPr>
          <a:xfrm>
            <a:off x="685800" y="4810780"/>
            <a:ext cx="7772400" cy="523220"/>
          </a:xfrm>
          <a:prstGeom prst="rect">
            <a:avLst/>
          </a:prstGeom>
        </p:spPr>
        <p:txBody>
          <a:bodyPr wrap="square">
            <a:spAutoFit/>
          </a:bodyPr>
          <a:lstStyle/>
          <a:p>
            <a:pPr algn="ctr" rtl="1"/>
            <a:r>
              <a:rPr lang="fa-I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cs typeface="B Roya" panose="00000400000000000000" pitchFamily="2" charset="-78"/>
              </a:rPr>
              <a:t>نرخ بازده داخلي نشان دهنده نرخ سود واقعي سرمايه‌گذاري است</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50" endPos="85000" dist="29997" dir="5400000" sy="-100000" algn="bl" rotWithShape="0"/>
              </a:effectLst>
              <a:cs typeface="B Roya" panose="00000400000000000000" pitchFamily="2" charset="-78"/>
            </a:endParaRPr>
          </a:p>
        </p:txBody>
      </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37</a:t>
            </a:fld>
            <a:endParaRPr lang="en-US" dirty="0"/>
          </a:p>
        </p:txBody>
      </p:sp>
    </p:spTree>
    <p:extLst>
      <p:ext uri="{BB962C8B-B14F-4D97-AF65-F5344CB8AC3E}">
        <p14:creationId xmlns:p14="http://schemas.microsoft.com/office/powerpoint/2010/main" val="3886088851"/>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 هاي </a:t>
            </a:r>
            <a:r>
              <a:rPr lang="fa-IR" dirty="0"/>
              <a:t>تصميم گير ي</a:t>
            </a:r>
            <a:endParaRPr lang="en-US" dirty="0"/>
          </a:p>
        </p:txBody>
      </p:sp>
      <p:sp>
        <p:nvSpPr>
          <p:cNvPr id="4" name="Rectangle 3"/>
          <p:cNvSpPr txBox="1">
            <a:spLocks noChangeArrowheads="1"/>
          </p:cNvSpPr>
          <p:nvPr/>
        </p:nvSpPr>
        <p:spPr bwMode="auto">
          <a:xfrm>
            <a:off x="609600" y="17526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just" rtl="1">
              <a:lnSpc>
                <a:spcPct val="120000"/>
              </a:lnSpc>
              <a:spcBef>
                <a:spcPts val="0"/>
              </a:spcBef>
              <a:spcAft>
                <a:spcPts val="1200"/>
              </a:spcAft>
              <a:buClr>
                <a:srgbClr val="000000"/>
              </a:buClr>
              <a:buSzPct val="80000"/>
            </a:pP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نرخ بازده ساده سرمايه گذاري</a:t>
            </a:r>
            <a:r>
              <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 </a:t>
            </a: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a:t>
            </a:r>
            <a:r>
              <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Calibri" pitchFamily="34" charset="0"/>
                <a:cs typeface="B Roya" panose="00000400000000000000" pitchFamily="2" charset="-78"/>
              </a:rPr>
              <a:t>ROI</a:t>
            </a: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 </a:t>
            </a:r>
            <a:endPar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endParaRPr>
          </a:p>
          <a:p>
            <a:pPr marL="342900" lvl="0" indent="-342900" algn="just" rtl="1">
              <a:lnSpc>
                <a:spcPct val="120000"/>
              </a:lnSpc>
              <a:spcBef>
                <a:spcPts val="0"/>
              </a:spcBef>
              <a:spcAft>
                <a:spcPts val="1200"/>
              </a:spcAft>
              <a:buClr>
                <a:schemeClr val="tx1"/>
              </a:buClr>
              <a:buSzPct val="80000"/>
            </a:pPr>
            <a:r>
              <a:rPr lang="fa-IR" sz="2400" kern="0" dirty="0" smtClean="0">
                <a:latin typeface="+mn-lt"/>
                <a:cs typeface="B Roya" panose="00000400000000000000" pitchFamily="2" charset="-78"/>
              </a:rPr>
              <a:t>نرخ برگشت سرمايه محاسبه شده مي‌بايستي از نرخ بهره وام‌هاي بلندمدت بزرگ‌تر يا حداقل مساوي باشد.</a:t>
            </a:r>
          </a:p>
          <a:p>
            <a:pPr marL="342900" lvl="0" indent="-342900" algn="just" rtl="1">
              <a:lnSpc>
                <a:spcPct val="120000"/>
              </a:lnSpc>
              <a:spcBef>
                <a:spcPts val="0"/>
              </a:spcBef>
              <a:spcAft>
                <a:spcPts val="1200"/>
              </a:spcAft>
              <a:buClr>
                <a:schemeClr val="tx1"/>
              </a:buClr>
              <a:buSzPct val="80000"/>
            </a:pPr>
            <a:r>
              <a:rPr lang="fa-IR" sz="24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B Roya" panose="00000400000000000000" pitchFamily="2" charset="-78"/>
              </a:rPr>
              <a:t>دوره برگشت سرمايه گذاري (</a:t>
            </a:r>
            <a:r>
              <a:rPr lang="en-US" sz="24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cs typeface="B Roya" panose="00000400000000000000" pitchFamily="2" charset="-78"/>
              </a:rPr>
              <a:t>PBP</a:t>
            </a:r>
            <a:r>
              <a:rPr lang="fa-IR" sz="24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cs typeface="B Roya" panose="00000400000000000000" pitchFamily="2" charset="-78"/>
              </a:rPr>
              <a:t>)</a:t>
            </a:r>
          </a:p>
          <a:p>
            <a:pPr marL="342900" indent="-342900" algn="just" rtl="1">
              <a:lnSpc>
                <a:spcPct val="120000"/>
              </a:lnSpc>
              <a:spcBef>
                <a:spcPts val="0"/>
              </a:spcBef>
              <a:spcAft>
                <a:spcPts val="1200"/>
              </a:spcAft>
              <a:buClr>
                <a:schemeClr val="tx1"/>
              </a:buClr>
              <a:buSzPct val="80000"/>
            </a:pPr>
            <a:r>
              <a:rPr lang="fa-IR" sz="2400" kern="0" dirty="0" smtClean="0">
                <a:latin typeface="+mn-lt"/>
                <a:cs typeface="B Roya" panose="00000400000000000000" pitchFamily="2" charset="-78"/>
              </a:rPr>
              <a:t>مدت برگشت سرمايه مناسب براي طرح‌هاي مختلف عبارتست ا ز:</a:t>
            </a:r>
          </a:p>
          <a:p>
            <a:pPr marL="342900" indent="-342900" algn="just" rtl="1">
              <a:lnSpc>
                <a:spcPct val="120000"/>
              </a:lnSpc>
              <a:spcBef>
                <a:spcPts val="0"/>
              </a:spcBef>
              <a:spcAft>
                <a:spcPts val="1200"/>
              </a:spcAft>
              <a:buClr>
                <a:schemeClr val="tx1"/>
              </a:buClr>
              <a:buSzPct val="80000"/>
              <a:buFont typeface="Wingdings" pitchFamily="2" charset="2"/>
              <a:buChar char="ü"/>
            </a:pPr>
            <a:r>
              <a:rPr lang="fa-IR" sz="2400" kern="0" dirty="0" smtClean="0">
                <a:latin typeface="+mn-lt"/>
                <a:cs typeface="B Roya" panose="00000400000000000000" pitchFamily="2" charset="-78"/>
              </a:rPr>
              <a:t>طرح‌هاي صنايع سبك - سه تا پنج سال</a:t>
            </a:r>
          </a:p>
          <a:p>
            <a:pPr marL="342900" indent="-342900" algn="just" rtl="1">
              <a:lnSpc>
                <a:spcPct val="120000"/>
              </a:lnSpc>
              <a:spcBef>
                <a:spcPts val="0"/>
              </a:spcBef>
              <a:spcAft>
                <a:spcPts val="1200"/>
              </a:spcAft>
              <a:buClr>
                <a:schemeClr val="tx1"/>
              </a:buClr>
              <a:buSzPct val="80000"/>
              <a:buFont typeface="Wingdings" pitchFamily="2" charset="2"/>
              <a:buChar char="ü"/>
            </a:pPr>
            <a:r>
              <a:rPr lang="fa-IR" sz="2400" kern="0" dirty="0" smtClean="0">
                <a:latin typeface="+mn-lt"/>
                <a:cs typeface="B Roya" panose="00000400000000000000" pitchFamily="2" charset="-78"/>
              </a:rPr>
              <a:t>طرح‌هاي صنايع متوسط - پنج تا هفت سال</a:t>
            </a:r>
          </a:p>
          <a:p>
            <a:pPr marL="342900" indent="-342900" algn="just" rtl="1">
              <a:lnSpc>
                <a:spcPct val="120000"/>
              </a:lnSpc>
              <a:spcBef>
                <a:spcPts val="0"/>
              </a:spcBef>
              <a:spcAft>
                <a:spcPts val="1200"/>
              </a:spcAft>
              <a:buClr>
                <a:schemeClr val="tx1"/>
              </a:buClr>
              <a:buSzPct val="80000"/>
              <a:buFont typeface="Wingdings" pitchFamily="2" charset="2"/>
              <a:buChar char="ü"/>
            </a:pPr>
            <a:r>
              <a:rPr lang="fa-IR" sz="2400" kern="0" dirty="0" smtClean="0">
                <a:latin typeface="+mn-lt"/>
                <a:cs typeface="B Roya" panose="00000400000000000000" pitchFamily="2" charset="-78"/>
              </a:rPr>
              <a:t>طرح‌هاي صنايع سنگين - هفت تا ده سال</a:t>
            </a:r>
          </a:p>
        </p:txBody>
      </p:sp>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5" name="Slide Number Placeholder 4"/>
          <p:cNvSpPr>
            <a:spLocks noGrp="1"/>
          </p:cNvSpPr>
          <p:nvPr>
            <p:ph type="sldNum" sz="quarter" idx="12"/>
          </p:nvPr>
        </p:nvSpPr>
        <p:spPr/>
        <p:txBody>
          <a:bodyPr/>
          <a:lstStyle/>
          <a:p>
            <a:fld id="{604A9F56-4CDF-46C5-BC77-56D996116471}" type="slidenum">
              <a:rPr lang="en-US" smtClean="0"/>
              <a:pPr/>
              <a:t>38</a:t>
            </a:fld>
            <a:endParaRPr lang="en-US" dirty="0"/>
          </a:p>
        </p:txBody>
      </p:sp>
    </p:spTree>
    <p:extLst>
      <p:ext uri="{BB962C8B-B14F-4D97-AF65-F5344CB8AC3E}">
        <p14:creationId xmlns:p14="http://schemas.microsoft.com/office/powerpoint/2010/main" val="85185563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 هاي </a:t>
            </a:r>
            <a:r>
              <a:rPr lang="fa-IR" dirty="0"/>
              <a:t>تصميم </a:t>
            </a:r>
            <a:r>
              <a:rPr lang="fa-IR" dirty="0" smtClean="0"/>
              <a:t>گيري ...</a:t>
            </a:r>
            <a:endParaRPr lang="en-US" dirty="0"/>
          </a:p>
        </p:txBody>
      </p:sp>
      <p:sp>
        <p:nvSpPr>
          <p:cNvPr id="4" name="Rectangle 3"/>
          <p:cNvSpPr txBox="1">
            <a:spLocks noChangeArrowheads="1"/>
          </p:cNvSpPr>
          <p:nvPr/>
        </p:nvSpPr>
        <p:spPr bwMode="auto">
          <a:xfrm>
            <a:off x="609600" y="1752600"/>
            <a:ext cx="80010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just" rtl="1">
              <a:lnSpc>
                <a:spcPct val="120000"/>
              </a:lnSpc>
              <a:spcBef>
                <a:spcPts val="0"/>
              </a:spcBef>
              <a:spcAft>
                <a:spcPts val="1200"/>
              </a:spcAft>
              <a:buClr>
                <a:srgbClr val="000000"/>
              </a:buClr>
              <a:buSzPct val="80000"/>
            </a:pP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نقطه سربه سر طر ح (</a:t>
            </a:r>
            <a:r>
              <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Calibri" pitchFamily="34" charset="0"/>
                <a:cs typeface="B Roya" panose="00000400000000000000" pitchFamily="2" charset="-78"/>
              </a:rPr>
              <a:t>B.E.P</a:t>
            </a: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 </a:t>
            </a:r>
          </a:p>
          <a:p>
            <a:pPr marL="342900" lvl="0" indent="-342900" algn="just" rtl="1">
              <a:lnSpc>
                <a:spcPct val="120000"/>
              </a:lnSpc>
              <a:spcBef>
                <a:spcPts val="0"/>
              </a:spcBef>
              <a:spcAft>
                <a:spcPts val="1200"/>
              </a:spcAft>
              <a:buClr>
                <a:schemeClr val="tx1"/>
              </a:buClr>
              <a:buSzPct val="80000"/>
            </a:pPr>
            <a:r>
              <a:rPr lang="fa-IR" sz="2000" kern="0" dirty="0" smtClean="0">
                <a:latin typeface="+mn-lt"/>
                <a:cs typeface="B Roya" panose="00000400000000000000" pitchFamily="2" charset="-78"/>
              </a:rPr>
              <a:t>نقطه سربه سر طرح هر چقدر كمتر باشد براي طرح مطلوب‌تر است ولي رقم مناسب و منطقي براي طرح‌ها با توجه به نوع طرح از لحاظ ميزان سرمايه‌گذاري و هزينه مواد اوليه و ... بين 30% تا 50% ظرفيت توليدي (برای طرح‌های کوچک) و </a:t>
            </a:r>
            <a:r>
              <a:rPr lang="fa-IR" sz="2000" kern="0" dirty="0">
                <a:latin typeface="+mn-lt"/>
                <a:cs typeface="B Roya" panose="00000400000000000000" pitchFamily="2" charset="-78"/>
              </a:rPr>
              <a:t>50</a:t>
            </a:r>
            <a:r>
              <a:rPr lang="fa-IR" sz="2000" kern="0" dirty="0" smtClean="0">
                <a:latin typeface="+mn-lt"/>
                <a:cs typeface="B Roya" panose="00000400000000000000" pitchFamily="2" charset="-78"/>
              </a:rPr>
              <a:t>% تا </a:t>
            </a:r>
            <a:r>
              <a:rPr lang="fa-IR" sz="2000" kern="0" dirty="0">
                <a:latin typeface="+mn-lt"/>
                <a:cs typeface="B Roya" panose="00000400000000000000" pitchFamily="2" charset="-78"/>
              </a:rPr>
              <a:t>70%</a:t>
            </a:r>
            <a:r>
              <a:rPr lang="fa-IR" sz="2000" kern="0" dirty="0" smtClean="0">
                <a:latin typeface="+mn-lt"/>
                <a:cs typeface="B Roya" panose="00000400000000000000" pitchFamily="2" charset="-78"/>
              </a:rPr>
              <a:t> (برای طرح‌های بزرگ) مي‌باشد.</a:t>
            </a:r>
          </a:p>
          <a:p>
            <a:pPr marL="342900" lvl="0" indent="-342900" algn="just" rtl="1">
              <a:lnSpc>
                <a:spcPct val="120000"/>
              </a:lnSpc>
              <a:spcBef>
                <a:spcPts val="0"/>
              </a:spcBef>
              <a:spcAft>
                <a:spcPts val="1200"/>
              </a:spcAft>
              <a:buClr>
                <a:srgbClr val="000000"/>
              </a:buClr>
              <a:buSzPct val="80000"/>
            </a:pP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نرخ بازده داخلي (</a:t>
            </a:r>
            <a:r>
              <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Calibri" pitchFamily="34" charset="0"/>
                <a:cs typeface="B Roya" panose="00000400000000000000" pitchFamily="2" charset="-78"/>
              </a:rPr>
              <a:t>IRR</a:t>
            </a:r>
            <a:r>
              <a:rPr lang="fa-IR"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rPr>
              <a:t>) </a:t>
            </a:r>
            <a:endParaRPr lang="en-US" sz="2400" b="1" kern="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cs typeface="B Roya" panose="00000400000000000000" pitchFamily="2" charset="-78"/>
            </a:endParaRPr>
          </a:p>
          <a:p>
            <a:pPr marL="342900" indent="-342900" algn="just" rtl="1">
              <a:spcBef>
                <a:spcPts val="0"/>
              </a:spcBef>
              <a:spcAft>
                <a:spcPts val="600"/>
              </a:spcAft>
              <a:buClr>
                <a:schemeClr val="tx1"/>
              </a:buClr>
              <a:buSzPct val="80000"/>
            </a:pPr>
            <a:r>
              <a:rPr lang="fa-IR" sz="2000" kern="0" dirty="0" smtClean="0">
                <a:latin typeface="+mn-lt"/>
                <a:cs typeface="B Roya" panose="00000400000000000000" pitchFamily="2" charset="-78"/>
              </a:rPr>
              <a:t>حداقل مقدار مناسب نرخ بازده داخلي، نرخ بهره وام‌هاي بلند‌مدت در بازار سرمايه مي‌باشد. </a:t>
            </a:r>
          </a:p>
          <a:p>
            <a:pPr marL="342900" indent="-342900" algn="just" rtl="1">
              <a:spcBef>
                <a:spcPts val="0"/>
              </a:spcBef>
              <a:spcAft>
                <a:spcPts val="0"/>
              </a:spcAft>
              <a:buClr>
                <a:schemeClr val="tx1"/>
              </a:buClr>
              <a:buSzPct val="80000"/>
              <a:buFont typeface="Wingdings" pitchFamily="2" charset="2"/>
              <a:buChar char="ü"/>
            </a:pPr>
            <a:r>
              <a:rPr lang="fa-IR" sz="2000" b="1" kern="0" dirty="0" smtClean="0">
                <a:latin typeface="+mn-lt"/>
                <a:cs typeface="B Roya" panose="00000400000000000000" pitchFamily="2" charset="-78"/>
              </a:rPr>
              <a:t>طرح‌هاي صنايع کوچک- بيش از 45%</a:t>
            </a:r>
          </a:p>
          <a:p>
            <a:pPr marL="342900" indent="-342900" algn="just" rtl="1">
              <a:lnSpc>
                <a:spcPct val="120000"/>
              </a:lnSpc>
              <a:spcBef>
                <a:spcPts val="0"/>
              </a:spcBef>
              <a:spcAft>
                <a:spcPts val="0"/>
              </a:spcAft>
              <a:buClr>
                <a:schemeClr val="tx1"/>
              </a:buClr>
              <a:buSzPct val="80000"/>
              <a:buFont typeface="Wingdings" pitchFamily="2" charset="2"/>
              <a:buChar char="ü"/>
            </a:pPr>
            <a:r>
              <a:rPr lang="fa-IR" sz="2000" b="1" kern="0" dirty="0" smtClean="0">
                <a:latin typeface="+mn-lt"/>
                <a:cs typeface="B Roya" panose="00000400000000000000" pitchFamily="2" charset="-78"/>
              </a:rPr>
              <a:t>طرح‌هاي صنايع متوسط – 45% - 30%</a:t>
            </a:r>
          </a:p>
          <a:p>
            <a:pPr marL="342900" indent="-342900" algn="just" rtl="1">
              <a:lnSpc>
                <a:spcPct val="120000"/>
              </a:lnSpc>
              <a:spcBef>
                <a:spcPts val="0"/>
              </a:spcBef>
              <a:spcAft>
                <a:spcPts val="0"/>
              </a:spcAft>
              <a:buClr>
                <a:schemeClr val="tx1"/>
              </a:buClr>
              <a:buSzPct val="80000"/>
              <a:buFont typeface="Wingdings" pitchFamily="2" charset="2"/>
              <a:buChar char="ü"/>
            </a:pPr>
            <a:r>
              <a:rPr lang="fa-IR" sz="2000" b="1" kern="0" dirty="0" smtClean="0">
                <a:latin typeface="+mn-lt"/>
                <a:cs typeface="B Roya" panose="00000400000000000000" pitchFamily="2" charset="-78"/>
              </a:rPr>
              <a:t>طرح‌هاي صنايع بزرگ– 18% تا 30%</a:t>
            </a:r>
          </a:p>
        </p:txBody>
      </p:sp>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5" name="Slide Number Placeholder 4"/>
          <p:cNvSpPr>
            <a:spLocks noGrp="1"/>
          </p:cNvSpPr>
          <p:nvPr>
            <p:ph type="sldNum" sz="quarter" idx="12"/>
          </p:nvPr>
        </p:nvSpPr>
        <p:spPr/>
        <p:txBody>
          <a:bodyPr/>
          <a:lstStyle/>
          <a:p>
            <a:fld id="{604A9F56-4CDF-46C5-BC77-56D996116471}" type="slidenum">
              <a:rPr lang="en-US" smtClean="0"/>
              <a:pPr/>
              <a:t>39</a:t>
            </a:fld>
            <a:endParaRPr lang="en-US" dirty="0"/>
          </a:p>
        </p:txBody>
      </p:sp>
    </p:spTree>
    <p:extLst>
      <p:ext uri="{BB962C8B-B14F-4D97-AF65-F5344CB8AC3E}">
        <p14:creationId xmlns:p14="http://schemas.microsoft.com/office/powerpoint/2010/main" val="304623053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هدف از محاسبات مالي</a:t>
            </a:r>
            <a:endParaRPr lang="en-US" dirty="0"/>
          </a:p>
        </p:txBody>
      </p:sp>
      <p:sp>
        <p:nvSpPr>
          <p:cNvPr id="3" name="Content Placeholder 2"/>
          <p:cNvSpPr>
            <a:spLocks noGrp="1"/>
          </p:cNvSpPr>
          <p:nvPr>
            <p:ph idx="1"/>
          </p:nvPr>
        </p:nvSpPr>
        <p:spPr/>
        <p:txBody>
          <a:bodyPr/>
          <a:lstStyle/>
          <a:p>
            <a:pPr algn="just">
              <a:lnSpc>
                <a:spcPct val="200000"/>
              </a:lnSpc>
            </a:pPr>
            <a:r>
              <a:rPr lang="fa-IR" sz="2000" b="1" dirty="0" smtClean="0">
                <a:effectLst>
                  <a:outerShdw blurRad="38100" dist="38100" dir="2700000" algn="tl">
                    <a:srgbClr val="000000">
                      <a:alpha val="43137"/>
                    </a:srgbClr>
                  </a:outerShdw>
                </a:effectLst>
                <a:latin typeface="Tahoma"/>
              </a:rPr>
              <a:t>محاسبات مالي به منظور تعيين جذابيت اقتصادي طرح</a:t>
            </a:r>
          </a:p>
          <a:p>
            <a:pPr algn="just">
              <a:lnSpc>
                <a:spcPct val="200000"/>
              </a:lnSpc>
            </a:pPr>
            <a:r>
              <a:rPr lang="fa-IR" sz="2000" b="1" dirty="0" smtClean="0">
                <a:effectLst>
                  <a:outerShdw blurRad="38100" dist="38100" dir="2700000" algn="tl">
                    <a:srgbClr val="000000">
                      <a:alpha val="43137"/>
                    </a:srgbClr>
                  </a:outerShdw>
                </a:effectLst>
                <a:latin typeface="Tahoma"/>
              </a:rPr>
              <a:t>محاسبات مالي به عنوان بخشي از امکان سنجي طرح</a:t>
            </a:r>
          </a:p>
          <a:p>
            <a:pPr algn="just">
              <a:lnSpc>
                <a:spcPct val="200000"/>
              </a:lnSpc>
            </a:pPr>
            <a:r>
              <a:rPr lang="fa-IR" sz="2000" b="1" dirty="0" smtClean="0">
                <a:effectLst>
                  <a:outerShdw blurRad="38100" dist="38100" dir="2700000" algn="tl">
                    <a:srgbClr val="000000">
                      <a:alpha val="43137"/>
                    </a:srgbClr>
                  </a:outerShdw>
                </a:effectLst>
                <a:latin typeface="Tahoma"/>
              </a:rPr>
              <a:t>استفاده از تکنيک‌هاي ارزيابي مالي در اولويت‌بندي و انتخاب پروژه‌ها</a:t>
            </a:r>
          </a:p>
          <a:p>
            <a:pPr algn="just">
              <a:lnSpc>
                <a:spcPct val="200000"/>
              </a:lnSpc>
            </a:pPr>
            <a:endParaRPr lang="fa-IR" sz="2000" b="1" dirty="0">
              <a:effectLst>
                <a:outerShdw blurRad="38100" dist="38100" dir="2700000" algn="tl">
                  <a:srgbClr val="000000">
                    <a:alpha val="43137"/>
                  </a:srgbClr>
                </a:outerShdw>
              </a:effectLst>
              <a:latin typeface="Tahoma"/>
            </a:endParaRPr>
          </a:p>
          <a:p>
            <a:pPr algn="just">
              <a:lnSpc>
                <a:spcPct val="200000"/>
              </a:lnSpc>
            </a:pPr>
            <a:endParaRPr lang="fa-IR" sz="2000" b="1" dirty="0" smtClean="0">
              <a:effectLst>
                <a:outerShdw blurRad="38100" dist="38100" dir="2700000" algn="tl">
                  <a:srgbClr val="000000">
                    <a:alpha val="43137"/>
                  </a:srgbClr>
                </a:outerShdw>
              </a:effectLst>
              <a:latin typeface="Tahoma"/>
            </a:endParaRPr>
          </a:p>
          <a:p>
            <a:pPr algn="l">
              <a:lnSpc>
                <a:spcPct val="200000"/>
              </a:lnSpc>
              <a:buNone/>
            </a:pPr>
            <a:r>
              <a:rPr lang="fa-IR" sz="3200" b="1" dirty="0" smtClean="0">
                <a:effectLst>
                  <a:outerShdw blurRad="38100" dist="38100" dir="2700000" algn="tl">
                    <a:srgbClr val="000000">
                      <a:alpha val="43137"/>
                    </a:srgbClr>
                  </a:outerShdw>
                </a:effectLst>
                <a:latin typeface="Tahoma"/>
              </a:rPr>
              <a:t>مروري بر فرايند ارزيابي مالي - اقتصادي</a:t>
            </a:r>
            <a:r>
              <a:rPr lang="fa-IR" b="1" dirty="0" smtClean="0">
                <a:effectLst>
                  <a:outerShdw blurRad="38100" dist="38100" dir="2700000" algn="tl">
                    <a:srgbClr val="000000">
                      <a:alpha val="43137"/>
                    </a:srgbClr>
                  </a:outerShdw>
                </a:effectLst>
                <a:latin typeface="Tahoma"/>
              </a:rPr>
              <a:t> </a:t>
            </a:r>
            <a:endParaRPr lang="en-US" b="1" dirty="0" smtClean="0">
              <a:effectLst>
                <a:outerShdw blurRad="38100" dist="38100" dir="2700000" algn="tl">
                  <a:srgbClr val="000000">
                    <a:alpha val="43137"/>
                  </a:srgbClr>
                </a:outerShdw>
              </a:effectLst>
              <a:latin typeface="Tahoma"/>
            </a:endParaRPr>
          </a:p>
        </p:txBody>
      </p:sp>
      <p:sp>
        <p:nvSpPr>
          <p:cNvPr id="4" name="Footer Placeholder 3"/>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5" name="Slide Number Placeholder 4"/>
          <p:cNvSpPr>
            <a:spLocks noGrp="1"/>
          </p:cNvSpPr>
          <p:nvPr>
            <p:ph type="sldNum" sz="quarter" idx="12"/>
          </p:nvPr>
        </p:nvSpPr>
        <p:spPr/>
        <p:txBody>
          <a:bodyPr/>
          <a:lstStyle/>
          <a:p>
            <a:fld id="{604A9F56-4CDF-46C5-BC77-56D996116471}" type="slidenum">
              <a:rPr lang="en-US" smtClean="0"/>
              <a:pPr/>
              <a:t>4</a:t>
            </a:fld>
            <a:endParaRPr lang="en-US" dirty="0"/>
          </a:p>
        </p:txBody>
      </p:sp>
    </p:spTree>
    <p:extLst>
      <p:ext uri="{BB962C8B-B14F-4D97-AF65-F5344CB8AC3E}">
        <p14:creationId xmlns:p14="http://schemas.microsoft.com/office/powerpoint/2010/main" val="2857003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ساير شاخص های مالی</a:t>
            </a:r>
            <a:endParaRPr lang="en-US" dirty="0"/>
          </a:p>
        </p:txBody>
      </p:sp>
      <p:sp>
        <p:nvSpPr>
          <p:cNvPr id="3" name="Content Placeholder 2"/>
          <p:cNvSpPr>
            <a:spLocks noGrp="1"/>
          </p:cNvSpPr>
          <p:nvPr>
            <p:ph idx="1"/>
          </p:nvPr>
        </p:nvSpPr>
        <p:spPr/>
        <p:txBody>
          <a:bodyPr/>
          <a:lstStyle/>
          <a:p>
            <a:pPr lvl="0" algn="just">
              <a:lnSpc>
                <a:spcPct val="150000"/>
              </a:lnSpc>
              <a:spcBef>
                <a:spcPts val="0"/>
              </a:spcBef>
              <a:spcAft>
                <a:spcPts val="1200"/>
              </a:spcAft>
              <a:buClr>
                <a:srgbClr val="000000"/>
              </a:buClr>
            </a:pPr>
            <a:r>
              <a:rPr lang="fa-IR"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ارزش آينده (</a:t>
            </a:r>
            <a:r>
              <a:rPr lang="en-US"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FV</a:t>
            </a:r>
            <a:r>
              <a:rPr lang="fa-IR"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a:t>
            </a:r>
          </a:p>
          <a:p>
            <a:pPr lvl="0" algn="just">
              <a:lnSpc>
                <a:spcPct val="150000"/>
              </a:lnSpc>
              <a:spcBef>
                <a:spcPts val="0"/>
              </a:spcBef>
              <a:spcAft>
                <a:spcPts val="1200"/>
              </a:spcAft>
              <a:buClr>
                <a:srgbClr val="000000"/>
              </a:buClr>
            </a:pPr>
            <a:r>
              <a:rPr lang="fa-IR"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شاخص سوددهی (</a:t>
            </a:r>
            <a:r>
              <a:rPr lang="en-US"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PI</a:t>
            </a:r>
            <a:r>
              <a:rPr lang="fa-IR"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a:t>
            </a:r>
          </a:p>
          <a:p>
            <a:pPr lvl="0" algn="just">
              <a:lnSpc>
                <a:spcPct val="150000"/>
              </a:lnSpc>
              <a:spcBef>
                <a:spcPts val="0"/>
              </a:spcBef>
              <a:spcAft>
                <a:spcPts val="1200"/>
              </a:spcAft>
              <a:buClr>
                <a:srgbClr val="000000"/>
              </a:buClr>
            </a:pPr>
            <a:r>
              <a:rPr lang="fa-IR"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تحليل سود به هزينه (</a:t>
            </a:r>
            <a:r>
              <a:rPr lang="en-US"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B/C</a:t>
            </a:r>
            <a:r>
              <a:rPr lang="fa-IR"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 - (</a:t>
            </a:r>
            <a:r>
              <a:rPr lang="en-US"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BCR</a:t>
            </a:r>
            <a:r>
              <a:rPr lang="fa-IR"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a:t>
            </a:r>
          </a:p>
        </p:txBody>
      </p:sp>
      <p:sp>
        <p:nvSpPr>
          <p:cNvPr id="4" name="Footer Placeholder 3"/>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5" name="Slide Number Placeholder 4"/>
          <p:cNvSpPr>
            <a:spLocks noGrp="1"/>
          </p:cNvSpPr>
          <p:nvPr>
            <p:ph type="sldNum" sz="quarter" idx="12"/>
          </p:nvPr>
        </p:nvSpPr>
        <p:spPr/>
        <p:txBody>
          <a:bodyPr/>
          <a:lstStyle/>
          <a:p>
            <a:fld id="{604A9F56-4CDF-46C5-BC77-56D996116471}" type="slidenum">
              <a:rPr lang="en-US" smtClean="0"/>
              <a:pPr/>
              <a:t>40</a:t>
            </a:fld>
            <a:endParaRPr lang="en-US" dirty="0"/>
          </a:p>
        </p:txBody>
      </p:sp>
    </p:spTree>
    <p:extLst>
      <p:ext uri="{BB962C8B-B14F-4D97-AF65-F5344CB8AC3E}">
        <p14:creationId xmlns:p14="http://schemas.microsoft.com/office/powerpoint/2010/main" val="38884975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اقتصادي </a:t>
            </a:r>
            <a:r>
              <a:rPr lang="fa-IR" dirty="0"/>
              <a:t>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4495800"/>
          </a:xfrm>
        </p:spPr>
        <p:txBody>
          <a:bodyPr/>
          <a:lstStyle/>
          <a:p>
            <a:pPr algn="just">
              <a:spcBef>
                <a:spcPts val="0"/>
              </a:spcBef>
              <a:spcAft>
                <a:spcPts val="1200"/>
              </a:spcAft>
              <a:buNone/>
            </a:pP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ارزش افزوده (</a:t>
            </a:r>
            <a:r>
              <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VA</a:t>
            </a:r>
            <a:r>
              <a:rPr lang="fa-IR"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 </a:t>
            </a:r>
            <a:endParaRPr 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lgn="just">
              <a:spcBef>
                <a:spcPts val="0"/>
              </a:spcBef>
              <a:spcAft>
                <a:spcPts val="1200"/>
              </a:spcAft>
              <a:buNone/>
            </a:pPr>
            <a:r>
              <a:rPr lang="fa-IR" sz="1800" dirty="0" smtClean="0"/>
              <a:t>ارزش افزوده ارزش اضافه شده به مواد اوليه اصلي و كمكي در اثر فعاليت توليدي مي باشد، به نحوي كه مواد اوليه داراي ارزش استفاده مناسبتري شده و به شكل ديگري مورد استفاده قرار گيرد . برحسب تعريف عملي، ارزش افزوده عبارت است از حاصل جمع سود، حقوق و دستمزد، بيمه، بهره، كارمزد فروش و استهلاك و حق الامتياز (رويالتي)</a:t>
            </a:r>
          </a:p>
          <a:p>
            <a:pPr algn="l">
              <a:spcBef>
                <a:spcPts val="0"/>
              </a:spcBef>
              <a:spcAft>
                <a:spcPts val="1200"/>
              </a:spcAft>
              <a:buNone/>
            </a:pPr>
            <a:r>
              <a:rPr lang="fa-IR" sz="1800" b="1" dirty="0" smtClean="0"/>
              <a:t>ارزش داده ها – ارزش ستانده ها = ارزش افزوده ناخالص</a:t>
            </a:r>
          </a:p>
        </p:txBody>
      </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41</a:t>
            </a:fld>
            <a:endParaRPr lang="en-US" dirty="0"/>
          </a:p>
        </p:txBody>
      </p:sp>
    </p:spTree>
    <p:extLst>
      <p:ext uri="{BB962C8B-B14F-4D97-AF65-F5344CB8AC3E}">
        <p14:creationId xmlns:p14="http://schemas.microsoft.com/office/powerpoint/2010/main" val="2465497416"/>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a-IR" dirty="0" smtClean="0"/>
              <a:t>شاخص هاي اقتصادي </a:t>
            </a:r>
            <a:r>
              <a:rPr lang="fa-IR" dirty="0"/>
              <a:t>طر </a:t>
            </a:r>
            <a:r>
              <a:rPr lang="fa-IR" dirty="0" smtClean="0"/>
              <a:t>ح ...</a:t>
            </a:r>
            <a:endParaRPr lang="en-US" dirty="0"/>
          </a:p>
        </p:txBody>
      </p:sp>
      <p:sp>
        <p:nvSpPr>
          <p:cNvPr id="22531" name="Rectangle 3"/>
          <p:cNvSpPr>
            <a:spLocks noGrp="1" noChangeArrowheads="1"/>
          </p:cNvSpPr>
          <p:nvPr>
            <p:ph type="body" idx="1"/>
          </p:nvPr>
        </p:nvSpPr>
        <p:spPr>
          <a:xfrm>
            <a:off x="609600" y="1752600"/>
            <a:ext cx="8001000" cy="4495800"/>
          </a:xfrm>
        </p:spPr>
        <p:txBody>
          <a:bodyPr/>
          <a:lstStyle/>
          <a:p>
            <a:pPr algn="just">
              <a:spcBef>
                <a:spcPts val="0"/>
              </a:spcBef>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صرفه جويي ارزي </a:t>
            </a: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a:p>
            <a:pPr algn="just">
              <a:spcAft>
                <a:spcPts val="1200"/>
              </a:spcAft>
              <a:buNone/>
            </a:pPr>
            <a:r>
              <a:rPr lang="fa-IR" dirty="0" smtClean="0"/>
              <a:t>صرفه جوئي ارزي، معادل ميزان ارزي است كه در مقابل عدم ورود كالاي مشابه محصول توليدي در طرح، از كشور خارج نمي گردد. صرفه جوئي ارزي به روش زير محاسبه مي گردد.</a:t>
            </a:r>
          </a:p>
        </p:txBody>
      </p:sp>
      <p:grpSp>
        <p:nvGrpSpPr>
          <p:cNvPr id="2" name="Group 8"/>
          <p:cNvGrpSpPr/>
          <p:nvPr/>
        </p:nvGrpSpPr>
        <p:grpSpPr>
          <a:xfrm>
            <a:off x="609600" y="4415640"/>
            <a:ext cx="7812502" cy="384960"/>
            <a:chOff x="749293" y="4327772"/>
            <a:chExt cx="7812502" cy="384960"/>
          </a:xfrm>
        </p:grpSpPr>
        <p:sp>
          <p:nvSpPr>
            <p:cNvPr id="4" name="TextBox 3"/>
            <p:cNvSpPr txBox="1"/>
            <p:nvPr/>
          </p:nvSpPr>
          <p:spPr>
            <a:xfrm>
              <a:off x="749293" y="4329752"/>
              <a:ext cx="1675459" cy="369332"/>
            </a:xfrm>
            <a:prstGeom prst="rect">
              <a:avLst/>
            </a:prstGeom>
            <a:noFill/>
          </p:spPr>
          <p:txBody>
            <a:bodyPr wrap="none" rtlCol="0">
              <a:spAutoFit/>
            </a:bodyPr>
            <a:lstStyle/>
            <a:p>
              <a:r>
                <a:rPr lang="fa-IR" b="1" dirty="0" smtClean="0">
                  <a:cs typeface="B Roya" panose="00000400000000000000" pitchFamily="2" charset="-78"/>
                </a:rPr>
                <a:t>= صرفه جوئي ارزي</a:t>
              </a:r>
              <a:endParaRPr lang="en-US" b="1" dirty="0">
                <a:cs typeface="B Roya" panose="00000400000000000000" pitchFamily="2" charset="-78"/>
              </a:endParaRPr>
            </a:p>
          </p:txBody>
        </p:sp>
        <p:sp>
          <p:nvSpPr>
            <p:cNvPr id="7" name="TextBox 6"/>
            <p:cNvSpPr txBox="1"/>
            <p:nvPr/>
          </p:nvSpPr>
          <p:spPr>
            <a:xfrm>
              <a:off x="2286000" y="4327772"/>
              <a:ext cx="3071675" cy="369332"/>
            </a:xfrm>
            <a:prstGeom prst="rect">
              <a:avLst/>
            </a:prstGeom>
            <a:noFill/>
          </p:spPr>
          <p:txBody>
            <a:bodyPr wrap="none" rtlCol="0">
              <a:spAutoFit/>
            </a:bodyPr>
            <a:lstStyle/>
            <a:p>
              <a:r>
                <a:rPr lang="fa-IR" b="1" dirty="0" smtClean="0">
                  <a:cs typeface="B Roya" panose="00000400000000000000" pitchFamily="2" charset="-78"/>
                </a:rPr>
                <a:t>هزينه ارزي خريد كالاي مشابه خارجي</a:t>
              </a:r>
              <a:endParaRPr lang="en-US" b="1" dirty="0">
                <a:cs typeface="B Roya" panose="00000400000000000000" pitchFamily="2" charset="-78"/>
              </a:endParaRPr>
            </a:p>
          </p:txBody>
        </p:sp>
        <p:sp>
          <p:nvSpPr>
            <p:cNvPr id="8" name="TextBox 7"/>
            <p:cNvSpPr txBox="1"/>
            <p:nvPr/>
          </p:nvSpPr>
          <p:spPr>
            <a:xfrm>
              <a:off x="5105400" y="4343400"/>
              <a:ext cx="3456395" cy="369332"/>
            </a:xfrm>
            <a:prstGeom prst="rect">
              <a:avLst/>
            </a:prstGeom>
            <a:noFill/>
          </p:spPr>
          <p:txBody>
            <a:bodyPr wrap="none" rtlCol="0">
              <a:spAutoFit/>
            </a:bodyPr>
            <a:lstStyle/>
            <a:p>
              <a:r>
                <a:rPr lang="fa-IR" b="1" dirty="0" smtClean="0">
                  <a:cs typeface="B Roya" panose="00000400000000000000" pitchFamily="2" charset="-78"/>
                </a:rPr>
                <a:t>هزينه هاي ارزي توليد (در ظرفيت كامل) - </a:t>
              </a:r>
              <a:endParaRPr lang="en-US" b="1" dirty="0">
                <a:cs typeface="B Roya" panose="00000400000000000000" pitchFamily="2" charset="-78"/>
              </a:endParaRPr>
            </a:p>
          </p:txBody>
        </p:sp>
      </p:grpSp>
      <p:grpSp>
        <p:nvGrpSpPr>
          <p:cNvPr id="3" name="Group 16"/>
          <p:cNvGrpSpPr/>
          <p:nvPr/>
        </p:nvGrpSpPr>
        <p:grpSpPr>
          <a:xfrm>
            <a:off x="1110940" y="4876800"/>
            <a:ext cx="6446508" cy="826532"/>
            <a:chOff x="425140" y="5029200"/>
            <a:chExt cx="6446508" cy="826532"/>
          </a:xfrm>
        </p:grpSpPr>
        <p:sp>
          <p:nvSpPr>
            <p:cNvPr id="10" name="TextBox 9"/>
            <p:cNvSpPr txBox="1"/>
            <p:nvPr/>
          </p:nvSpPr>
          <p:spPr>
            <a:xfrm>
              <a:off x="425140" y="5257800"/>
              <a:ext cx="4184159" cy="369332"/>
            </a:xfrm>
            <a:prstGeom prst="rect">
              <a:avLst/>
            </a:prstGeom>
            <a:noFill/>
          </p:spPr>
          <p:txBody>
            <a:bodyPr wrap="none" rtlCol="0">
              <a:spAutoFit/>
            </a:bodyPr>
            <a:lstStyle/>
            <a:p>
              <a:pPr algn="ctr" rtl="1"/>
              <a:r>
                <a:rPr lang="fa-IR" b="1" dirty="0" smtClean="0">
                  <a:cs typeface="B Roya" panose="00000400000000000000" pitchFamily="2" charset="-78"/>
                </a:rPr>
                <a:t>= نسبت صرفه جوئي ارزي به سهم ارزي سرمايه ثابت</a:t>
              </a:r>
            </a:p>
          </p:txBody>
        </p:sp>
        <p:sp>
          <p:nvSpPr>
            <p:cNvPr id="11" name="TextBox 10"/>
            <p:cNvSpPr txBox="1"/>
            <p:nvPr/>
          </p:nvSpPr>
          <p:spPr>
            <a:xfrm>
              <a:off x="4892054" y="5029200"/>
              <a:ext cx="1508746" cy="369332"/>
            </a:xfrm>
            <a:prstGeom prst="rect">
              <a:avLst/>
            </a:prstGeom>
            <a:noFill/>
          </p:spPr>
          <p:txBody>
            <a:bodyPr wrap="none" rtlCol="0">
              <a:spAutoFit/>
            </a:bodyPr>
            <a:lstStyle/>
            <a:p>
              <a:pPr algn="ctr" rtl="1"/>
              <a:r>
                <a:rPr lang="fa-IR" b="1" dirty="0" smtClean="0">
                  <a:cs typeface="B Roya" panose="00000400000000000000" pitchFamily="2" charset="-78"/>
                </a:rPr>
                <a:t>صرفه جوئي ارزي</a:t>
              </a:r>
            </a:p>
          </p:txBody>
        </p:sp>
        <p:sp>
          <p:nvSpPr>
            <p:cNvPr id="12" name="TextBox 11"/>
            <p:cNvSpPr txBox="1"/>
            <p:nvPr/>
          </p:nvSpPr>
          <p:spPr>
            <a:xfrm>
              <a:off x="4612935" y="5486400"/>
              <a:ext cx="2040943" cy="369332"/>
            </a:xfrm>
            <a:prstGeom prst="rect">
              <a:avLst/>
            </a:prstGeom>
            <a:noFill/>
          </p:spPr>
          <p:txBody>
            <a:bodyPr wrap="none" rtlCol="0">
              <a:spAutoFit/>
            </a:bodyPr>
            <a:lstStyle/>
            <a:p>
              <a:pPr algn="ctr" rtl="1"/>
              <a:r>
                <a:rPr lang="fa-IR" b="1" dirty="0" smtClean="0">
                  <a:cs typeface="B Roya" panose="00000400000000000000" pitchFamily="2" charset="-78"/>
                </a:rPr>
                <a:t>بخش ارزي سرمايه ثابت</a:t>
              </a:r>
            </a:p>
          </p:txBody>
        </p:sp>
        <p:cxnSp>
          <p:nvCxnSpPr>
            <p:cNvPr id="14" name="Straight Connector 13"/>
            <p:cNvCxnSpPr/>
            <p:nvPr/>
          </p:nvCxnSpPr>
          <p:spPr>
            <a:xfrm>
              <a:off x="4509448" y="5423848"/>
              <a:ext cx="2362200" cy="1588"/>
            </a:xfrm>
            <a:prstGeom prst="line">
              <a:avLst/>
            </a:prstGeom>
          </p:spPr>
          <p:style>
            <a:lnRef idx="1">
              <a:schemeClr val="dk1"/>
            </a:lnRef>
            <a:fillRef idx="0">
              <a:schemeClr val="dk1"/>
            </a:fillRef>
            <a:effectRef idx="0">
              <a:schemeClr val="dk1"/>
            </a:effectRef>
            <a:fontRef idx="minor">
              <a:schemeClr val="tx1"/>
            </a:fontRef>
          </p:style>
        </p:cxnSp>
      </p:gr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6" name="Slide Number Placeholder 5"/>
          <p:cNvSpPr>
            <a:spLocks noGrp="1"/>
          </p:cNvSpPr>
          <p:nvPr>
            <p:ph type="sldNum" sz="quarter" idx="12"/>
          </p:nvPr>
        </p:nvSpPr>
        <p:spPr/>
        <p:txBody>
          <a:bodyPr/>
          <a:lstStyle/>
          <a:p>
            <a:fld id="{604A9F56-4CDF-46C5-BC77-56D996116471}" type="slidenum">
              <a:rPr lang="en-US" smtClean="0"/>
              <a:pPr/>
              <a:t>42</a:t>
            </a:fld>
            <a:endParaRPr lang="en-US" dirty="0"/>
          </a:p>
        </p:txBody>
      </p:sp>
    </p:spTree>
    <p:extLst>
      <p:ext uri="{BB962C8B-B14F-4D97-AF65-F5344CB8AC3E}">
        <p14:creationId xmlns:p14="http://schemas.microsoft.com/office/powerpoint/2010/main" val="424447769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شاخص هاي اقتصادي طر ح ...</a:t>
            </a:r>
            <a:endParaRPr lang="en-US" dirty="0"/>
          </a:p>
        </p:txBody>
      </p:sp>
      <p:sp>
        <p:nvSpPr>
          <p:cNvPr id="3" name="Content Placeholder 2"/>
          <p:cNvSpPr>
            <a:spLocks noGrp="1"/>
          </p:cNvSpPr>
          <p:nvPr>
            <p:ph idx="1"/>
          </p:nvPr>
        </p:nvSpPr>
        <p:spPr/>
        <p:txBody>
          <a:bodyPr/>
          <a:lstStyle/>
          <a:p>
            <a:pPr algn="just">
              <a:spcAft>
                <a:spcPts val="1200"/>
              </a:spcAft>
              <a:buNone/>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rPr>
              <a:t>نسبت سرمايه گذاري به اشتغال</a:t>
            </a:r>
          </a:p>
          <a:p>
            <a:pPr algn="just">
              <a:spcAft>
                <a:spcPts val="1200"/>
              </a:spcAft>
              <a:buNone/>
            </a:pPr>
            <a:endPar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a:endParaRPr>
          </a:p>
        </p:txBody>
      </p:sp>
      <p:grpSp>
        <p:nvGrpSpPr>
          <p:cNvPr id="4" name="Group 3"/>
          <p:cNvGrpSpPr/>
          <p:nvPr/>
        </p:nvGrpSpPr>
        <p:grpSpPr>
          <a:xfrm>
            <a:off x="542274" y="2895600"/>
            <a:ext cx="5648350" cy="1059597"/>
            <a:chOff x="389874" y="5029200"/>
            <a:chExt cx="5648350" cy="1059597"/>
          </a:xfrm>
        </p:grpSpPr>
        <p:sp>
          <p:nvSpPr>
            <p:cNvPr id="5" name="TextBox 4"/>
            <p:cNvSpPr txBox="1"/>
            <p:nvPr/>
          </p:nvSpPr>
          <p:spPr>
            <a:xfrm>
              <a:off x="389874" y="5257800"/>
              <a:ext cx="3555782" cy="830997"/>
            </a:xfrm>
            <a:prstGeom prst="rect">
              <a:avLst/>
            </a:prstGeom>
            <a:noFill/>
          </p:spPr>
          <p:txBody>
            <a:bodyPr wrap="none" rtlCol="0">
              <a:spAutoFit/>
            </a:bodyPr>
            <a:lstStyle/>
            <a:p>
              <a:pPr algn="ctr" rtl="1"/>
              <a:r>
                <a:rPr lang="fa-IR" sz="2400" b="1" dirty="0" smtClean="0">
                  <a:cs typeface="B Roya" panose="00000400000000000000" pitchFamily="2" charset="-78"/>
                </a:rPr>
                <a:t>= نسبت سرمايه گذاري به اشتغال</a:t>
              </a:r>
            </a:p>
            <a:p>
              <a:pPr algn="ctr" rtl="1"/>
              <a:endParaRPr lang="fa-IR" sz="2400" b="1" dirty="0" smtClean="0">
                <a:cs typeface="B Roya" panose="00000400000000000000" pitchFamily="2" charset="-78"/>
              </a:endParaRPr>
            </a:p>
          </p:txBody>
        </p:sp>
        <p:sp>
          <p:nvSpPr>
            <p:cNvPr id="6" name="TextBox 5"/>
            <p:cNvSpPr txBox="1"/>
            <p:nvPr/>
          </p:nvSpPr>
          <p:spPr>
            <a:xfrm>
              <a:off x="4087428" y="5029200"/>
              <a:ext cx="1867819" cy="461665"/>
            </a:xfrm>
            <a:prstGeom prst="rect">
              <a:avLst/>
            </a:prstGeom>
            <a:noFill/>
          </p:spPr>
          <p:txBody>
            <a:bodyPr wrap="none" rtlCol="0">
              <a:spAutoFit/>
            </a:bodyPr>
            <a:lstStyle/>
            <a:p>
              <a:pPr algn="ctr" rtl="1"/>
              <a:r>
                <a:rPr lang="fa-IR" sz="2400" b="1" dirty="0" smtClean="0">
                  <a:cs typeface="B Roya" panose="00000400000000000000" pitchFamily="2" charset="-78"/>
                </a:rPr>
                <a:t>کل سرمايه ثابت</a:t>
              </a:r>
            </a:p>
          </p:txBody>
        </p:sp>
        <p:sp>
          <p:nvSpPr>
            <p:cNvPr id="7" name="TextBox 6"/>
            <p:cNvSpPr txBox="1"/>
            <p:nvPr/>
          </p:nvSpPr>
          <p:spPr>
            <a:xfrm>
              <a:off x="4161941" y="5540992"/>
              <a:ext cx="1641796" cy="461665"/>
            </a:xfrm>
            <a:prstGeom prst="rect">
              <a:avLst/>
            </a:prstGeom>
            <a:noFill/>
          </p:spPr>
          <p:txBody>
            <a:bodyPr wrap="none" rtlCol="0">
              <a:spAutoFit/>
            </a:bodyPr>
            <a:lstStyle/>
            <a:p>
              <a:pPr algn="ctr" rtl="1"/>
              <a:r>
                <a:rPr lang="fa-IR" sz="2400" b="1" dirty="0" smtClean="0">
                  <a:cs typeface="B Roya" panose="00000400000000000000" pitchFamily="2" charset="-78"/>
                </a:rPr>
                <a:t>تعداد کارکنان</a:t>
              </a:r>
            </a:p>
          </p:txBody>
        </p:sp>
        <p:cxnSp>
          <p:nvCxnSpPr>
            <p:cNvPr id="8" name="Straight Connector 7"/>
            <p:cNvCxnSpPr/>
            <p:nvPr/>
          </p:nvCxnSpPr>
          <p:spPr>
            <a:xfrm>
              <a:off x="3935104" y="5464792"/>
              <a:ext cx="2103120" cy="1588"/>
            </a:xfrm>
            <a:prstGeom prst="line">
              <a:avLst/>
            </a:prstGeom>
            <a:ln w="9525"/>
          </p:spPr>
          <p:style>
            <a:lnRef idx="1">
              <a:schemeClr val="dk1"/>
            </a:lnRef>
            <a:fillRef idx="0">
              <a:schemeClr val="dk1"/>
            </a:fillRef>
            <a:effectRef idx="0">
              <a:schemeClr val="dk1"/>
            </a:effectRef>
            <a:fontRef idx="minor">
              <a:schemeClr val="tx1"/>
            </a:fontRef>
          </p:style>
        </p:cxnSp>
      </p:grpSp>
      <p:sp>
        <p:nvSpPr>
          <p:cNvPr id="9" name="Footer Placeholder 8"/>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10" name="Slide Number Placeholder 9"/>
          <p:cNvSpPr>
            <a:spLocks noGrp="1"/>
          </p:cNvSpPr>
          <p:nvPr>
            <p:ph type="sldNum" sz="quarter" idx="12"/>
          </p:nvPr>
        </p:nvSpPr>
        <p:spPr/>
        <p:txBody>
          <a:bodyPr/>
          <a:lstStyle/>
          <a:p>
            <a:fld id="{604A9F56-4CDF-46C5-BC77-56D996116471}" type="slidenum">
              <a:rPr lang="en-US" smtClean="0"/>
              <a:pPr/>
              <a:t>43</a:t>
            </a:fld>
            <a:endParaRPr lang="en-US" dirty="0"/>
          </a:p>
        </p:txBody>
      </p:sp>
    </p:spTree>
    <p:extLst>
      <p:ext uri="{BB962C8B-B14F-4D97-AF65-F5344CB8AC3E}">
        <p14:creationId xmlns:p14="http://schemas.microsoft.com/office/powerpoint/2010/main" val="933723921"/>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r>
              <a:rPr lang="fa-IR" dirty="0" smtClean="0"/>
              <a:t>پيش بيني هاي مالي</a:t>
            </a:r>
            <a:endParaRPr lang="en-US" dirty="0"/>
          </a:p>
        </p:txBody>
      </p:sp>
      <p:sp>
        <p:nvSpPr>
          <p:cNvPr id="33795" name="Rectangle 3"/>
          <p:cNvSpPr>
            <a:spLocks noGrp="1" noChangeArrowheads="1"/>
          </p:cNvSpPr>
          <p:nvPr>
            <p:ph type="body" idx="1"/>
          </p:nvPr>
        </p:nvSpPr>
        <p:spPr/>
        <p:txBody>
          <a:bodyPr/>
          <a:lstStyle/>
          <a:p>
            <a:pPr algn="just">
              <a:spcAft>
                <a:spcPts val="1200"/>
              </a:spcAft>
              <a:buNone/>
            </a:pPr>
            <a:r>
              <a:rPr lang="fa-IR" dirty="0" smtClean="0"/>
              <a:t>پيش بيني هاي مالي </a:t>
            </a:r>
            <a:r>
              <a:rPr lang="fa-IR" dirty="0"/>
              <a:t>طرح به منظور برآورد </a:t>
            </a:r>
            <a:r>
              <a:rPr lang="fa-IR" dirty="0" smtClean="0"/>
              <a:t>نيازهاي زير </a:t>
            </a:r>
            <a:r>
              <a:rPr lang="fa-IR" dirty="0"/>
              <a:t>انجام </a:t>
            </a:r>
            <a:r>
              <a:rPr lang="fa-IR" dirty="0" smtClean="0"/>
              <a:t>مي گيرد</a:t>
            </a:r>
            <a:r>
              <a:rPr lang="fa-IR" dirty="0"/>
              <a:t>:</a:t>
            </a:r>
          </a:p>
          <a:p>
            <a:pPr lvl="1" indent="-169863" algn="just" rtl="1">
              <a:lnSpc>
                <a:spcPct val="100000"/>
              </a:lnSpc>
              <a:buSzPct val="100000"/>
              <a:buFont typeface="Arial" pitchFamily="34" charset="0"/>
              <a:buChar char="•"/>
            </a:pPr>
            <a:r>
              <a:rPr lang="fa-IR" sz="2400" b="1" dirty="0" smtClean="0">
                <a:effectLst>
                  <a:outerShdw blurRad="38100" dist="38100" dir="2700000" algn="tl">
                    <a:srgbClr val="000000">
                      <a:alpha val="43137"/>
                    </a:srgbClr>
                  </a:outerShdw>
                </a:effectLst>
              </a:rPr>
              <a:t>پيش بيني </a:t>
            </a:r>
            <a:r>
              <a:rPr lang="fa-IR" sz="2400" b="1" dirty="0">
                <a:effectLst>
                  <a:outerShdw blurRad="38100" dist="38100" dir="2700000" algn="tl">
                    <a:srgbClr val="000000">
                      <a:alpha val="43137"/>
                    </a:srgbClr>
                  </a:outerShdw>
                </a:effectLst>
              </a:rPr>
              <a:t>عملکرد سود و </a:t>
            </a:r>
            <a:r>
              <a:rPr lang="fa-IR" sz="2400" b="1" dirty="0" smtClean="0">
                <a:effectLst>
                  <a:outerShdw blurRad="38100" dist="38100" dir="2700000" algn="tl">
                    <a:srgbClr val="000000">
                      <a:alpha val="43137"/>
                    </a:srgbClr>
                  </a:outerShdw>
                </a:effectLst>
              </a:rPr>
              <a:t>زيان </a:t>
            </a:r>
            <a:r>
              <a:rPr lang="fa-IR" sz="2400" b="1" dirty="0">
                <a:effectLst>
                  <a:outerShdw blurRad="38100" dist="38100" dir="2700000" algn="tl">
                    <a:srgbClr val="000000">
                      <a:alpha val="43137"/>
                    </a:srgbClr>
                  </a:outerShdw>
                </a:effectLst>
              </a:rPr>
              <a:t>به منظور نشان دادن </a:t>
            </a:r>
            <a:r>
              <a:rPr lang="fa-IR" sz="2400" b="1" dirty="0" smtClean="0">
                <a:effectLst>
                  <a:outerShdw blurRad="38100" dist="38100" dir="2700000" algn="tl">
                    <a:srgbClr val="000000">
                      <a:alpha val="43137"/>
                    </a:srgbClr>
                  </a:outerShdw>
                </a:effectLst>
              </a:rPr>
              <a:t>وضعيت سودآوري</a:t>
            </a:r>
            <a:endParaRPr lang="fa-IR" sz="2400" b="1" dirty="0">
              <a:effectLst>
                <a:outerShdw blurRad="38100" dist="38100" dir="2700000" algn="tl">
                  <a:srgbClr val="000000">
                    <a:alpha val="43137"/>
                  </a:srgbClr>
                </a:outerShdw>
              </a:effectLst>
            </a:endParaRPr>
          </a:p>
          <a:p>
            <a:pPr lvl="1" indent="-169863" algn="just">
              <a:lnSpc>
                <a:spcPct val="100000"/>
              </a:lnSpc>
              <a:buSzPct val="100000"/>
              <a:buFont typeface="Arial" pitchFamily="34" charset="0"/>
              <a:buChar char="•"/>
            </a:pPr>
            <a:r>
              <a:rPr lang="fa-IR" sz="2400" b="1" dirty="0" smtClean="0">
                <a:effectLst>
                  <a:outerShdw blurRad="38100" dist="38100" dir="2700000" algn="tl">
                    <a:srgbClr val="000000">
                      <a:alpha val="43137"/>
                    </a:srgbClr>
                  </a:outerShdw>
                </a:effectLst>
              </a:rPr>
              <a:t>پيش بيني گردش وجوه نقدي به منظور نشان دادن نحوه تامين هزينه طرح، برآورد سرمايه در گردش، منابع حاصل از عمليات، نحوه بازپرداخت وام ها و ساير کمکهاي مالي و نحوه پرداخت سود سهام، ماليات و غيره</a:t>
            </a:r>
          </a:p>
          <a:p>
            <a:pPr lvl="1" indent="-169863" algn="just">
              <a:lnSpc>
                <a:spcPct val="100000"/>
              </a:lnSpc>
              <a:buSzPct val="100000"/>
              <a:buFont typeface="Arial" pitchFamily="34" charset="0"/>
              <a:buChar char="•"/>
            </a:pPr>
            <a:r>
              <a:rPr lang="fa-IR" sz="2400" b="1" dirty="0" smtClean="0">
                <a:effectLst>
                  <a:outerShdw blurRad="38100" dist="38100" dir="2700000" algn="tl">
                    <a:srgbClr val="000000">
                      <a:alpha val="43137"/>
                    </a:srgbClr>
                  </a:outerShdw>
                </a:effectLst>
              </a:rPr>
              <a:t>پيش بيني </a:t>
            </a:r>
            <a:r>
              <a:rPr lang="fa-IR" sz="2400" b="1" dirty="0">
                <a:effectLst>
                  <a:outerShdw blurRad="38100" dist="38100" dir="2700000" algn="tl">
                    <a:srgbClr val="000000">
                      <a:alpha val="43137"/>
                    </a:srgbClr>
                  </a:outerShdw>
                </a:effectLst>
              </a:rPr>
              <a:t>ترازنامه به منظور </a:t>
            </a:r>
            <a:r>
              <a:rPr lang="fa-IR" sz="2400" b="1" dirty="0" smtClean="0">
                <a:effectLst>
                  <a:outerShdw blurRad="38100" dist="38100" dir="2700000" algn="tl">
                    <a:srgbClr val="000000">
                      <a:alpha val="43137"/>
                    </a:srgbClr>
                  </a:outerShdw>
                </a:effectLst>
              </a:rPr>
              <a:t>نشان</a:t>
            </a:r>
            <a:r>
              <a:rPr lang="fa-IR" sz="2400" b="1" dirty="0">
                <a:effectLst>
                  <a:outerShdw blurRad="38100" dist="38100" dir="2700000" algn="tl">
                    <a:srgbClr val="000000">
                      <a:alpha val="43137"/>
                    </a:srgbClr>
                  </a:outerShdw>
                </a:effectLst>
              </a:rPr>
              <a:t> دادن </a:t>
            </a:r>
            <a:r>
              <a:rPr lang="fa-IR" sz="2400" b="1" dirty="0" smtClean="0">
                <a:effectLst>
                  <a:outerShdw blurRad="38100" dist="38100" dir="2700000" algn="tl">
                    <a:srgbClr val="000000">
                      <a:alpha val="43137"/>
                    </a:srgbClr>
                  </a:outerShdw>
                </a:effectLst>
              </a:rPr>
              <a:t>وضعيت مالي </a:t>
            </a:r>
            <a:r>
              <a:rPr lang="fa-IR" sz="2400" b="1" dirty="0">
                <a:effectLst>
                  <a:outerShdw blurRad="38100" dist="38100" dir="2700000" algn="tl">
                    <a:srgbClr val="000000">
                      <a:alpha val="43137"/>
                    </a:srgbClr>
                  </a:outerShdw>
                </a:effectLst>
              </a:rPr>
              <a:t>شرکت در </a:t>
            </a:r>
            <a:r>
              <a:rPr lang="fa-IR" sz="2400" b="1" dirty="0" smtClean="0">
                <a:effectLst>
                  <a:outerShdw blurRad="38100" dist="38100" dir="2700000" algn="tl">
                    <a:srgbClr val="000000">
                      <a:alpha val="43137"/>
                    </a:srgbClr>
                  </a:outerShdw>
                </a:effectLst>
              </a:rPr>
              <a:t>سالهاي پيش بيني </a:t>
            </a:r>
            <a:r>
              <a:rPr lang="fa-IR" sz="2400" b="1" dirty="0">
                <a:effectLst>
                  <a:outerShdw blurRad="38100" dist="38100" dir="2700000" algn="tl">
                    <a:srgbClr val="000000">
                      <a:alpha val="43137"/>
                    </a:srgbClr>
                  </a:outerShdw>
                </a:effectLst>
              </a:rPr>
              <a:t>شده</a:t>
            </a:r>
          </a:p>
          <a:p>
            <a:pPr lvl="1" indent="-169863" algn="just">
              <a:lnSpc>
                <a:spcPct val="100000"/>
              </a:lnSpc>
              <a:buSzPct val="100000"/>
              <a:buFont typeface="Arial" pitchFamily="34" charset="0"/>
              <a:buChar char="•"/>
            </a:pPr>
            <a:r>
              <a:rPr lang="fa-IR" sz="2400" b="1" dirty="0">
                <a:effectLst>
                  <a:outerShdw blurRad="38100" dist="38100" dir="2700000" algn="tl">
                    <a:srgbClr val="000000">
                      <a:alpha val="43137"/>
                    </a:srgbClr>
                  </a:outerShdw>
                </a:effectLst>
              </a:rPr>
              <a:t>جدول </a:t>
            </a:r>
            <a:r>
              <a:rPr lang="fa-IR" sz="2400" b="1" dirty="0" smtClean="0">
                <a:effectLst>
                  <a:outerShdw blurRad="38100" dist="38100" dir="2700000" algn="tl">
                    <a:srgbClr val="000000">
                      <a:alpha val="43137"/>
                    </a:srgbClr>
                  </a:outerShdw>
                </a:effectLst>
              </a:rPr>
              <a:t>نسبتهاي مالي </a:t>
            </a:r>
            <a:r>
              <a:rPr lang="fa-IR" sz="2400" b="1" dirty="0">
                <a:effectLst>
                  <a:outerShdw blurRad="38100" dist="38100" dir="2700000" algn="tl">
                    <a:srgbClr val="000000">
                      <a:alpha val="43137"/>
                    </a:srgbClr>
                  </a:outerShdw>
                </a:effectLst>
              </a:rPr>
              <a:t>براساس </a:t>
            </a:r>
            <a:r>
              <a:rPr lang="fa-IR" sz="2400" b="1" dirty="0" smtClean="0">
                <a:effectLst>
                  <a:outerShdw blurRad="38100" dist="38100" dir="2700000" algn="tl">
                    <a:srgbClr val="000000">
                      <a:alpha val="43137"/>
                    </a:srgbClr>
                  </a:outerShdw>
                </a:effectLst>
              </a:rPr>
              <a:t>پيش بيني هاي </a:t>
            </a:r>
            <a:r>
              <a:rPr lang="fa-IR" sz="2400" b="1" dirty="0">
                <a:effectLst>
                  <a:outerShdw blurRad="38100" dist="38100" dir="2700000" algn="tl">
                    <a:srgbClr val="000000">
                      <a:alpha val="43137"/>
                    </a:srgbClr>
                  </a:outerShdw>
                </a:effectLst>
              </a:rPr>
              <a:t>انجام شده به منظور </a:t>
            </a:r>
            <a:r>
              <a:rPr lang="fa-IR" sz="2400" b="1" dirty="0" smtClean="0">
                <a:effectLst>
                  <a:outerShdw blurRad="38100" dist="38100" dir="2700000" algn="tl">
                    <a:srgbClr val="000000">
                      <a:alpha val="43137"/>
                    </a:srgbClr>
                  </a:outerShdw>
                </a:effectLst>
              </a:rPr>
              <a:t>تجزيه </a:t>
            </a:r>
            <a:r>
              <a:rPr lang="fa-IR" sz="2400" b="1" dirty="0">
                <a:effectLst>
                  <a:outerShdw blurRad="38100" dist="38100" dir="2700000" algn="tl">
                    <a:srgbClr val="000000">
                      <a:alpha val="43137"/>
                    </a:srgbClr>
                  </a:outerShdw>
                </a:effectLst>
              </a:rPr>
              <a:t>و </a:t>
            </a:r>
            <a:r>
              <a:rPr lang="fa-IR" sz="2400" b="1" dirty="0" smtClean="0">
                <a:effectLst>
                  <a:outerShdw blurRad="38100" dist="38100" dir="2700000" algn="tl">
                    <a:srgbClr val="000000">
                      <a:alpha val="43137"/>
                    </a:srgbClr>
                  </a:outerShdw>
                </a:effectLst>
              </a:rPr>
              <a:t>تحليل صورتهاي مالي تهيه </a:t>
            </a:r>
            <a:r>
              <a:rPr lang="fa-IR" sz="2400" b="1" dirty="0">
                <a:effectLst>
                  <a:outerShdw blurRad="38100" dist="38100" dir="2700000" algn="tl">
                    <a:srgbClr val="000000">
                      <a:alpha val="43137"/>
                    </a:srgbClr>
                  </a:outerShdw>
                </a:effectLst>
              </a:rPr>
              <a:t>شده</a:t>
            </a:r>
            <a:endParaRPr lang="en-US" sz="24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3" name="Slide Number Placeholder 2"/>
          <p:cNvSpPr>
            <a:spLocks noGrp="1"/>
          </p:cNvSpPr>
          <p:nvPr>
            <p:ph type="sldNum" sz="quarter" idx="12"/>
          </p:nvPr>
        </p:nvSpPr>
        <p:spPr/>
        <p:txBody>
          <a:bodyPr/>
          <a:lstStyle/>
          <a:p>
            <a:fld id="{604A9F56-4CDF-46C5-BC77-56D996116471}" type="slidenum">
              <a:rPr lang="en-US" smtClean="0"/>
              <a:pPr/>
              <a:t>44</a:t>
            </a:fld>
            <a:endParaRPr lang="en-US" dirty="0"/>
          </a:p>
        </p:txBody>
      </p:sp>
    </p:spTree>
    <p:extLst>
      <p:ext uri="{BB962C8B-B14F-4D97-AF65-F5344CB8AC3E}">
        <p14:creationId xmlns:p14="http://schemas.microsoft.com/office/powerpoint/2010/main" val="3268941704"/>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با تشکر</a:t>
            </a:r>
            <a:endParaRPr lang="en-US" dirty="0"/>
          </a:p>
        </p:txBody>
      </p:sp>
      <p:pic>
        <p:nvPicPr>
          <p:cNvPr id="5" name="Content Placeholder 4" descr="CRB003563.jpg"/>
          <p:cNvPicPr>
            <a:picLocks noGrp="1" noChangeAspect="1"/>
          </p:cNvPicPr>
          <p:nvPr>
            <p:ph idx="1"/>
          </p:nvPr>
        </p:nvPicPr>
        <p:blipFill>
          <a:blip r:embed="rId2" cstate="print"/>
          <a:stretch>
            <a:fillRect/>
          </a:stretch>
        </p:blipFill>
        <p:spPr>
          <a:xfrm rot="21035283">
            <a:off x="702100" y="2544554"/>
            <a:ext cx="2493645" cy="320040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CSM1078121.jpg"/>
          <p:cNvPicPr>
            <a:picLocks noChangeAspect="1"/>
          </p:cNvPicPr>
          <p:nvPr/>
        </p:nvPicPr>
        <p:blipFill>
          <a:blip r:embed="rId3" cstate="print"/>
          <a:stretch>
            <a:fillRect/>
          </a:stretch>
        </p:blipFill>
        <p:spPr>
          <a:xfrm rot="829480">
            <a:off x="3178006" y="3187946"/>
            <a:ext cx="3343059" cy="21312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Slide Number Placeholder 2"/>
          <p:cNvSpPr>
            <a:spLocks noGrp="1"/>
          </p:cNvSpPr>
          <p:nvPr>
            <p:ph type="sldNum" sz="quarter" idx="12"/>
          </p:nvPr>
        </p:nvSpPr>
        <p:spPr/>
        <p:txBody>
          <a:bodyPr/>
          <a:lstStyle/>
          <a:p>
            <a:fld id="{604A9F56-4CDF-46C5-BC77-56D996116471}" type="slidenum">
              <a:rPr lang="en-US" smtClean="0"/>
              <a:pPr/>
              <a:t>45</a:t>
            </a:fld>
            <a:endParaRPr lang="en-US" dirty="0"/>
          </a:p>
        </p:txBody>
      </p:sp>
      <p:sp>
        <p:nvSpPr>
          <p:cNvPr id="4" name="Footer Placeholder 3"/>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991943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900"/>
                                        <p:tgtEl>
                                          <p:spTgt spid="5"/>
                                        </p:tgtEl>
                                      </p:cBhvr>
                                    </p:animEffect>
                                    <p:anim calcmode="lin" valueType="num">
                                      <p:cBhvr>
                                        <p:cTn id="8" dur="900" fill="hold"/>
                                        <p:tgtEl>
                                          <p:spTgt spid="5"/>
                                        </p:tgtEl>
                                        <p:attrNameLst>
                                          <p:attrName>ppt_x</p:attrName>
                                        </p:attrNameLst>
                                      </p:cBhvr>
                                      <p:tavLst>
                                        <p:tav tm="0">
                                          <p:val>
                                            <p:strVal val="#ppt_x"/>
                                          </p:val>
                                        </p:tav>
                                        <p:tav tm="100000">
                                          <p:val>
                                            <p:strVal val="#ppt_x"/>
                                          </p:val>
                                        </p:tav>
                                      </p:tavLst>
                                    </p:anim>
                                    <p:anim calcmode="lin" valueType="num">
                                      <p:cBhvr>
                                        <p:cTn id="9" dur="9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9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مالي طرح هاي اقتصادي</a:t>
            </a:r>
            <a:endParaRPr lang="en-US" dirty="0"/>
          </a:p>
        </p:txBody>
      </p:sp>
      <p:graphicFrame>
        <p:nvGraphicFramePr>
          <p:cNvPr id="15" name="Diagram 14"/>
          <p:cNvGraphicFramePr/>
          <p:nvPr>
            <p:extLst>
              <p:ext uri="{D42A27DB-BD31-4B8C-83A1-F6EECF244321}">
                <p14:modId xmlns:p14="http://schemas.microsoft.com/office/powerpoint/2010/main" val="1733755622"/>
              </p:ext>
            </p:extLst>
          </p:nvPr>
        </p:nvGraphicFramePr>
        <p:xfrm>
          <a:off x="990600" y="1905000"/>
          <a:ext cx="7696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5</a:t>
            </a:fld>
            <a:endParaRPr lang="en-US" dirty="0"/>
          </a:p>
        </p:txBody>
      </p:sp>
    </p:spTree>
    <p:extLst>
      <p:ext uri="{BB962C8B-B14F-4D97-AF65-F5344CB8AC3E}">
        <p14:creationId xmlns:p14="http://schemas.microsoft.com/office/powerpoint/2010/main" val="249649946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مالي طرح هاي اقتصادي</a:t>
            </a:r>
            <a:endParaRPr lang="en-US" dirty="0"/>
          </a:p>
        </p:txBody>
      </p:sp>
      <p:graphicFrame>
        <p:nvGraphicFramePr>
          <p:cNvPr id="15" name="Diagram 14"/>
          <p:cNvGraphicFramePr/>
          <p:nvPr>
            <p:extLst>
              <p:ext uri="{D42A27DB-BD31-4B8C-83A1-F6EECF244321}">
                <p14:modId xmlns:p14="http://schemas.microsoft.com/office/powerpoint/2010/main" val="2052914182"/>
              </p:ext>
            </p:extLst>
          </p:nvPr>
        </p:nvGraphicFramePr>
        <p:xfrm>
          <a:off x="990600" y="1905000"/>
          <a:ext cx="7696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
        <p:nvSpPr>
          <p:cNvPr id="4" name="Slide Number Placeholder 3"/>
          <p:cNvSpPr>
            <a:spLocks noGrp="1"/>
          </p:cNvSpPr>
          <p:nvPr>
            <p:ph type="sldNum" sz="quarter" idx="12"/>
          </p:nvPr>
        </p:nvSpPr>
        <p:spPr/>
        <p:txBody>
          <a:bodyPr/>
          <a:lstStyle/>
          <a:p>
            <a:fld id="{604A9F56-4CDF-46C5-BC77-56D996116471}" type="slidenum">
              <a:rPr lang="en-US" smtClean="0"/>
              <a:pPr/>
              <a:t>6</a:t>
            </a:fld>
            <a:endParaRPr lang="en-US" dirty="0"/>
          </a:p>
        </p:txBody>
      </p:sp>
    </p:spTree>
    <p:extLst>
      <p:ext uri="{BB962C8B-B14F-4D97-AF65-F5344CB8AC3E}">
        <p14:creationId xmlns:p14="http://schemas.microsoft.com/office/powerpoint/2010/main" val="104490891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هزينه هاي سرمايه گذاري طرح</a:t>
            </a:r>
            <a:endParaRPr lang="en-US" dirty="0"/>
          </a:p>
        </p:txBody>
      </p:sp>
      <p:sp>
        <p:nvSpPr>
          <p:cNvPr id="3" name="Content Placeholder 2"/>
          <p:cNvSpPr>
            <a:spLocks noGrp="1"/>
          </p:cNvSpPr>
          <p:nvPr>
            <p:ph idx="1"/>
          </p:nvPr>
        </p:nvSpPr>
        <p:spPr/>
        <p:txBody>
          <a:bodyPr/>
          <a:lstStyle/>
          <a:p>
            <a:pPr>
              <a:buNone/>
            </a:pPr>
            <a:r>
              <a:rPr lang="fa-IR" sz="2800" b="1" kern="120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a typeface="+mj-ea"/>
              </a:rPr>
              <a:t>از نظر زمان استفاده</a:t>
            </a:r>
          </a:p>
          <a:p>
            <a:pPr indent="-233363" algn="just"/>
            <a:r>
              <a:rPr lang="fa-IR" sz="1800" dirty="0" smtClean="0"/>
              <a:t>سرمايه مورد نياز در دوران اجراي طرح، سرمايه ثابت</a:t>
            </a:r>
          </a:p>
          <a:p>
            <a:pPr indent="-233363" algn="just"/>
            <a:r>
              <a:rPr lang="fa-IR" sz="1800" dirty="0" smtClean="0"/>
              <a:t>سرمايه مورد نياز در دوران بهره برداري طرح، سرمايه در گردش</a:t>
            </a:r>
          </a:p>
          <a:p>
            <a:pPr algn="just">
              <a:buNone/>
            </a:pPr>
            <a:r>
              <a:rPr lang="fa-IR" sz="2800" b="1" kern="120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a typeface="+mj-ea"/>
              </a:rPr>
              <a:t>از نظر استهلاك پذيري</a:t>
            </a:r>
          </a:p>
          <a:p>
            <a:pPr indent="-233363" algn="just"/>
            <a:r>
              <a:rPr lang="fa-IR" sz="1800" dirty="0" smtClean="0"/>
              <a:t>دارايي هاي مستهلك شونده مانند ساختمان و ماشين آلات</a:t>
            </a:r>
          </a:p>
          <a:p>
            <a:pPr indent="-233363" algn="just"/>
            <a:r>
              <a:rPr lang="fa-IR" sz="1800" dirty="0" smtClean="0"/>
              <a:t>دارايي هاي غيرقابل استهلاك مانند زمين</a:t>
            </a:r>
          </a:p>
          <a:p>
            <a:pPr>
              <a:buNone/>
            </a:pPr>
            <a:r>
              <a:rPr lang="fa-IR" sz="2800" b="1" kern="1200"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a typeface="+mj-ea"/>
              </a:rPr>
              <a:t>از نظر عينيت فيزيكي</a:t>
            </a:r>
          </a:p>
          <a:p>
            <a:pPr indent="-233363" algn="just"/>
            <a:r>
              <a:rPr lang="fa-IR" sz="1800" dirty="0" smtClean="0"/>
              <a:t>دارايي عمومي ملموس مانند زمين، ساختمان، ماشين آلات</a:t>
            </a:r>
          </a:p>
          <a:p>
            <a:pPr indent="-233363" algn="just"/>
            <a:r>
              <a:rPr lang="fa-IR" sz="1800" dirty="0" smtClean="0"/>
              <a:t>دارايي عمومي غير ملموس مانند حق الامتياز</a:t>
            </a:r>
            <a:endParaRPr lang="en-US" sz="1800" dirty="0" smtClean="0"/>
          </a:p>
        </p:txBody>
      </p:sp>
      <p:sp>
        <p:nvSpPr>
          <p:cNvPr id="4" name="Slide Number Placeholder 3"/>
          <p:cNvSpPr>
            <a:spLocks noGrp="1"/>
          </p:cNvSpPr>
          <p:nvPr>
            <p:ph type="sldNum" sz="quarter" idx="12"/>
          </p:nvPr>
        </p:nvSpPr>
        <p:spPr/>
        <p:txBody>
          <a:bodyPr/>
          <a:lstStyle/>
          <a:p>
            <a:fld id="{604A9F56-4CDF-46C5-BC77-56D996116471}" type="slidenum">
              <a:rPr lang="en-US" smtClean="0"/>
              <a:pPr/>
              <a:t>7</a:t>
            </a:fld>
            <a:endParaRPr lang="en-US" dirty="0"/>
          </a:p>
        </p:txBody>
      </p:sp>
      <p:sp>
        <p:nvSpPr>
          <p:cNvPr id="5" name="Footer Placeholder 4"/>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4282921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هزينه هاي سرمايه گذاري طرح ...</a:t>
            </a:r>
            <a:endParaRPr lang="en-US" dirty="0"/>
          </a:p>
        </p:txBody>
      </p:sp>
      <p:sp>
        <p:nvSpPr>
          <p:cNvPr id="3" name="Content Placeholder 2"/>
          <p:cNvSpPr>
            <a:spLocks noGrp="1"/>
          </p:cNvSpPr>
          <p:nvPr>
            <p:ph idx="1"/>
          </p:nvPr>
        </p:nvSpPr>
        <p:spPr/>
        <p:txBody>
          <a:bodyPr/>
          <a:lstStyle/>
          <a:p>
            <a:pPr lvl="0" algn="just">
              <a:spcBef>
                <a:spcPts val="0"/>
              </a:spcBef>
              <a:spcAft>
                <a:spcPts val="1200"/>
              </a:spcAft>
              <a:buClr>
                <a:srgbClr val="000000"/>
              </a:buClr>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سرمايه ثابت (</a:t>
            </a:r>
            <a:r>
              <a:rPr lang="en-US"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Calibri" pitchFamily="34" charset="0"/>
              </a:rPr>
              <a:t>Fix Investment Cost</a:t>
            </a: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Calibri" pitchFamily="34" charset="0"/>
              </a:rPr>
              <a:t>)</a:t>
            </a:r>
            <a:endParaRPr lang="en-US" sz="2000" dirty="0"/>
          </a:p>
        </p:txBody>
      </p:sp>
      <p:sp>
        <p:nvSpPr>
          <p:cNvPr id="5" name="Rectangle 3"/>
          <p:cNvSpPr txBox="1">
            <a:spLocks noChangeArrowheads="1"/>
          </p:cNvSpPr>
          <p:nvPr/>
        </p:nvSpPr>
        <p:spPr bwMode="auto">
          <a:xfrm>
            <a:off x="4191000" y="2438400"/>
            <a:ext cx="4114800"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just" defTabSz="914400" rtl="1" eaLnBrk="1" latinLnBrk="0" hangingPunct="1">
              <a:lnSpc>
                <a:spcPct val="130000"/>
              </a:lnSpc>
              <a:spcBef>
                <a:spcPts val="0"/>
              </a:spcBef>
              <a:spcAft>
                <a:spcPts val="0"/>
              </a:spcAft>
              <a:buClr>
                <a:schemeClr val="tx1"/>
              </a:buClr>
              <a:buSzPct val="80000"/>
              <a:buFont typeface="Wingdings" pitchFamily="2" charset="2"/>
              <a:buChar char="ü"/>
              <a:tabLst/>
              <a:defRPr/>
            </a:pPr>
            <a:r>
              <a:rPr lang="ar-SA" sz="2000" b="1" kern="0" dirty="0" smtClean="0">
                <a:latin typeface="+mn-lt"/>
                <a:cs typeface="B Roya" pitchFamily="2" charset="-78"/>
              </a:rPr>
              <a:t>ماشين آلات و تجهيزات </a:t>
            </a:r>
            <a:r>
              <a:rPr lang="fa-IR" sz="2000" b="1" kern="0" dirty="0" smtClean="0">
                <a:latin typeface="+mn-lt"/>
                <a:cs typeface="B Roya" pitchFamily="2" charset="-78"/>
              </a:rPr>
              <a:t>توليد</a:t>
            </a:r>
          </a:p>
          <a:p>
            <a:pPr marL="342900" marR="0" lvl="0" indent="-342900" algn="just" defTabSz="914400" rtl="1" eaLnBrk="1" latinLnBrk="0" hangingPunct="1">
              <a:lnSpc>
                <a:spcPct val="130000"/>
              </a:lnSpc>
              <a:spcBef>
                <a:spcPts val="0"/>
              </a:spcBef>
              <a:spcAft>
                <a:spcPts val="0"/>
              </a:spcAft>
              <a:buClr>
                <a:schemeClr val="tx1"/>
              </a:buClr>
              <a:buSzPct val="80000"/>
              <a:buFont typeface="Wingdings" pitchFamily="2" charset="2"/>
              <a:buChar char="ü"/>
              <a:tabLst/>
              <a:defRPr/>
            </a:pPr>
            <a:r>
              <a:rPr lang="ar-SA" sz="2000" b="1" kern="0" dirty="0" smtClean="0">
                <a:latin typeface="+mn-lt"/>
                <a:cs typeface="B Roya" pitchFamily="2" charset="-78"/>
              </a:rPr>
              <a:t>ساختمان و محوطه سازي</a:t>
            </a:r>
            <a:endParaRPr lang="en-US" sz="2000" b="1" kern="0" dirty="0" smtClean="0">
              <a:latin typeface="+mn-lt"/>
              <a:cs typeface="B Roya" pitchFamily="2" charset="-78"/>
            </a:endParaRPr>
          </a:p>
          <a:p>
            <a:pPr marL="342900" marR="0" lvl="0" indent="-342900" algn="just" defTabSz="914400" rtl="1" eaLnBrk="1" latinLnBrk="0" hangingPunct="1">
              <a:lnSpc>
                <a:spcPct val="130000"/>
              </a:lnSpc>
              <a:spcBef>
                <a:spcPts val="0"/>
              </a:spcBef>
              <a:spcAft>
                <a:spcPts val="0"/>
              </a:spcAft>
              <a:buClr>
                <a:schemeClr val="tx1"/>
              </a:buClr>
              <a:buSzPct val="80000"/>
              <a:buFont typeface="Wingdings" pitchFamily="2" charset="2"/>
              <a:buChar char="ü"/>
              <a:tabLst/>
              <a:defRPr/>
            </a:pPr>
            <a:r>
              <a:rPr lang="ar-SA" sz="2000" b="1" kern="0" dirty="0" smtClean="0">
                <a:latin typeface="+mn-lt"/>
                <a:cs typeface="B Roya" pitchFamily="2" charset="-78"/>
              </a:rPr>
              <a:t>زمين</a:t>
            </a:r>
            <a:endParaRPr lang="fa-IR" sz="2000" b="1" kern="0" dirty="0" smtClean="0">
              <a:latin typeface="+mn-lt"/>
              <a:cs typeface="B Roya" pitchFamily="2" charset="-78"/>
            </a:endParaRPr>
          </a:p>
          <a:p>
            <a:pPr marL="342900" marR="0" lvl="0" indent="-342900" algn="just" defTabSz="914400" rtl="1" eaLnBrk="1" latinLnBrk="0" hangingPunct="1">
              <a:lnSpc>
                <a:spcPct val="130000"/>
              </a:lnSpc>
              <a:spcBef>
                <a:spcPts val="0"/>
              </a:spcBef>
              <a:spcAft>
                <a:spcPts val="0"/>
              </a:spcAft>
              <a:buClr>
                <a:schemeClr val="tx1"/>
              </a:buClr>
              <a:buSzPct val="80000"/>
              <a:buFont typeface="Wingdings" pitchFamily="2" charset="2"/>
              <a:buChar char="ü"/>
              <a:tabLst/>
              <a:defRPr/>
            </a:pPr>
            <a:r>
              <a:rPr lang="ar-SA" sz="2000" b="1" kern="0" dirty="0" smtClean="0">
                <a:latin typeface="+mn-lt"/>
                <a:cs typeface="B Roya" pitchFamily="2" charset="-78"/>
              </a:rPr>
              <a:t>تجهيزات</a:t>
            </a:r>
            <a:r>
              <a:rPr lang="fa-IR" sz="2000" b="1" kern="0" dirty="0" smtClean="0">
                <a:latin typeface="+mn-lt"/>
                <a:cs typeface="B Roya" pitchFamily="2" charset="-78"/>
              </a:rPr>
              <a:t> آزمايشگاه</a:t>
            </a:r>
            <a:r>
              <a:rPr lang="ar-SA" sz="2000" b="1" kern="0" dirty="0" smtClean="0">
                <a:latin typeface="+mn-lt"/>
                <a:cs typeface="B Roya" pitchFamily="2" charset="-78"/>
              </a:rPr>
              <a:t> </a:t>
            </a:r>
            <a:r>
              <a:rPr lang="fa-IR" sz="2000" b="1" kern="0" dirty="0" smtClean="0">
                <a:latin typeface="+mn-lt"/>
                <a:cs typeface="B Roya" pitchFamily="2" charset="-78"/>
              </a:rPr>
              <a:t>و تعميرگاه</a:t>
            </a:r>
            <a:r>
              <a:rPr lang="en-US" sz="2000" b="1" kern="0" dirty="0" smtClean="0">
                <a:latin typeface="+mn-lt"/>
                <a:cs typeface="B Roya" pitchFamily="2" charset="-78"/>
              </a:rPr>
              <a:t> </a:t>
            </a:r>
            <a:endParaRPr lang="fa-IR" sz="2000" b="1" kern="0" dirty="0" smtClean="0">
              <a:latin typeface="+mn-lt"/>
              <a:cs typeface="B Roya" pitchFamily="2" charset="-78"/>
            </a:endParaRPr>
          </a:p>
          <a:p>
            <a:pPr marL="342900" marR="0" lvl="0" indent="-342900" algn="just" defTabSz="914400" rtl="1" eaLnBrk="1" latinLnBrk="0" hangingPunct="1">
              <a:lnSpc>
                <a:spcPct val="130000"/>
              </a:lnSpc>
              <a:spcBef>
                <a:spcPts val="0"/>
              </a:spcBef>
              <a:spcAft>
                <a:spcPts val="0"/>
              </a:spcAft>
              <a:buClr>
                <a:schemeClr val="tx1"/>
              </a:buClr>
              <a:buSzPct val="80000"/>
              <a:buFont typeface="Wingdings" pitchFamily="2" charset="2"/>
              <a:buChar char="ü"/>
              <a:tabLst/>
              <a:defRPr/>
            </a:pPr>
            <a:r>
              <a:rPr lang="ar-SA" sz="2000" b="1" kern="0" dirty="0" smtClean="0">
                <a:latin typeface="+mn-lt"/>
                <a:cs typeface="B Roya" pitchFamily="2" charset="-78"/>
              </a:rPr>
              <a:t>تجهيزات و تاسيسات عمومي</a:t>
            </a:r>
            <a:endParaRPr lang="fa-IR" sz="2000" b="1" kern="0" dirty="0" smtClean="0">
              <a:latin typeface="+mn-lt"/>
              <a:cs typeface="B Roya" pitchFamily="2" charset="-78"/>
            </a:endParaRPr>
          </a:p>
          <a:p>
            <a:pPr marL="342900" marR="0" lvl="0" indent="-342900" algn="just" defTabSz="914400" rtl="1" eaLnBrk="1" latinLnBrk="0" hangingPunct="1">
              <a:lnSpc>
                <a:spcPct val="130000"/>
              </a:lnSpc>
              <a:spcBef>
                <a:spcPts val="0"/>
              </a:spcBef>
              <a:spcAft>
                <a:spcPts val="0"/>
              </a:spcAft>
              <a:buClr>
                <a:schemeClr val="tx1"/>
              </a:buClr>
              <a:buSzPct val="80000"/>
              <a:buFont typeface="Wingdings" pitchFamily="2" charset="2"/>
              <a:buChar char="ü"/>
              <a:tabLst/>
              <a:defRPr/>
            </a:pPr>
            <a:r>
              <a:rPr lang="ar-SA" sz="2000" b="1" kern="0" dirty="0" smtClean="0">
                <a:latin typeface="+mn-lt"/>
                <a:cs typeface="B Roya" pitchFamily="2" charset="-78"/>
              </a:rPr>
              <a:t>وسائط نقليه</a:t>
            </a:r>
            <a:endParaRPr lang="fa-IR" sz="2000" b="1" kern="0" dirty="0" smtClean="0">
              <a:latin typeface="+mn-lt"/>
              <a:cs typeface="B Roya" pitchFamily="2" charset="-78"/>
            </a:endParaRPr>
          </a:p>
          <a:p>
            <a:pPr marL="342900" marR="0" lvl="0" indent="-342900" algn="just" defTabSz="914400" rtl="1" eaLnBrk="1" latinLnBrk="0" hangingPunct="1">
              <a:lnSpc>
                <a:spcPct val="130000"/>
              </a:lnSpc>
              <a:spcBef>
                <a:spcPts val="0"/>
              </a:spcBef>
              <a:spcAft>
                <a:spcPts val="0"/>
              </a:spcAft>
              <a:buClr>
                <a:schemeClr val="tx1"/>
              </a:buClr>
              <a:buSzPct val="80000"/>
              <a:buFont typeface="Wingdings" pitchFamily="2" charset="2"/>
              <a:buChar char="ü"/>
              <a:tabLst/>
              <a:defRPr/>
            </a:pPr>
            <a:r>
              <a:rPr lang="ar-SA" sz="2000" b="1" kern="0" dirty="0" smtClean="0">
                <a:latin typeface="+mn-lt"/>
                <a:cs typeface="B Roya" pitchFamily="2" charset="-78"/>
              </a:rPr>
              <a:t>اثاثيه و لوازم اداري</a:t>
            </a:r>
            <a:endParaRPr lang="en-US" sz="2000" b="1" kern="0" dirty="0" smtClean="0">
              <a:latin typeface="+mn-lt"/>
              <a:cs typeface="B Roya" pitchFamily="2" charset="-78"/>
            </a:endParaRPr>
          </a:p>
          <a:p>
            <a:pPr marL="342900" indent="-342900" algn="just" rtl="1">
              <a:lnSpc>
                <a:spcPct val="130000"/>
              </a:lnSpc>
              <a:spcBef>
                <a:spcPts val="0"/>
              </a:spcBef>
              <a:spcAft>
                <a:spcPts val="0"/>
              </a:spcAft>
              <a:buClr>
                <a:schemeClr val="tx1"/>
              </a:buClr>
              <a:buSzPct val="80000"/>
              <a:buFont typeface="Wingdings" pitchFamily="2" charset="2"/>
              <a:buChar char="ü"/>
            </a:pPr>
            <a:r>
              <a:rPr lang="ar-SA" sz="2000" b="1" kern="0" dirty="0" smtClean="0">
                <a:latin typeface="+mn-lt"/>
                <a:cs typeface="B Roya" pitchFamily="2" charset="-78"/>
              </a:rPr>
              <a:t>هزينه هاي قبل از بهره برداري</a:t>
            </a:r>
            <a:endParaRPr lang="fa-IR" sz="2000" b="1" kern="0" dirty="0" smtClean="0">
              <a:latin typeface="+mn-lt"/>
              <a:cs typeface="B Roya" pitchFamily="2" charset="-78"/>
            </a:endParaRPr>
          </a:p>
          <a:p>
            <a:pPr marL="342900" indent="-342900" algn="just" rtl="1">
              <a:lnSpc>
                <a:spcPct val="130000"/>
              </a:lnSpc>
              <a:spcBef>
                <a:spcPts val="0"/>
              </a:spcBef>
              <a:spcAft>
                <a:spcPts val="0"/>
              </a:spcAft>
              <a:buClr>
                <a:schemeClr val="tx1"/>
              </a:buClr>
              <a:buSzPct val="80000"/>
              <a:buFont typeface="Wingdings" pitchFamily="2" charset="2"/>
              <a:buChar char="ü"/>
            </a:pPr>
            <a:r>
              <a:rPr lang="ar-SA" sz="2000" b="1" kern="0" dirty="0" smtClean="0">
                <a:latin typeface="+mn-lt"/>
                <a:cs typeface="B Roya" pitchFamily="2" charset="-78"/>
              </a:rPr>
              <a:t>هزينه هاي پيش بيني نشده</a:t>
            </a:r>
            <a:endParaRPr lang="en-US" sz="2000" b="1" kern="0" dirty="0" smtClean="0">
              <a:latin typeface="+mn-lt"/>
              <a:cs typeface="B Roya" pitchFamily="2" charset="-78"/>
            </a:endParaRPr>
          </a:p>
        </p:txBody>
      </p:sp>
      <p:sp>
        <p:nvSpPr>
          <p:cNvPr id="6" name="Slide Number Placeholder 5"/>
          <p:cNvSpPr>
            <a:spLocks noGrp="1"/>
          </p:cNvSpPr>
          <p:nvPr>
            <p:ph type="sldNum" sz="quarter" idx="12"/>
          </p:nvPr>
        </p:nvSpPr>
        <p:spPr/>
        <p:txBody>
          <a:bodyPr/>
          <a:lstStyle/>
          <a:p>
            <a:fld id="{604A9F56-4CDF-46C5-BC77-56D996116471}" type="slidenum">
              <a:rPr lang="en-US" smtClean="0"/>
              <a:pPr/>
              <a:t>8</a:t>
            </a:fld>
            <a:endParaRPr lang="en-US" dirty="0"/>
          </a:p>
        </p:txBody>
      </p:sp>
      <p:sp>
        <p:nvSpPr>
          <p:cNvPr id="7" name="Footer Placeholder 6"/>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1659398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2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هزينه هاي سرمايه گذاري طرح ...</a:t>
            </a:r>
            <a:endParaRPr lang="en-US" dirty="0"/>
          </a:p>
        </p:txBody>
      </p:sp>
      <p:sp>
        <p:nvSpPr>
          <p:cNvPr id="3" name="Content Placeholder 2"/>
          <p:cNvSpPr>
            <a:spLocks noGrp="1"/>
          </p:cNvSpPr>
          <p:nvPr>
            <p:ph idx="1"/>
          </p:nvPr>
        </p:nvSpPr>
        <p:spPr/>
        <p:txBody>
          <a:bodyPr/>
          <a:lstStyle/>
          <a:p>
            <a:pPr algn="just">
              <a:lnSpc>
                <a:spcPct val="130000"/>
              </a:lnSpc>
              <a:spcAft>
                <a:spcPts val="0"/>
              </a:spcAft>
              <a:buNone/>
            </a:pPr>
            <a:r>
              <a:rPr lang="fa-IR" sz="1800" dirty="0" smtClean="0"/>
              <a:t>سرمايه در گردش يك واحد توليدي عبارت است از مجموعه امكانات، ارزش موجودي ها و كار در جريان، مطالبات و نقدينگي جهت به كارگيري و بهره برداري از سرمايه گذاري ثابت به منظور توليد و حفظ تداوم و استمرار عمليات.</a:t>
            </a:r>
          </a:p>
          <a:p>
            <a:pPr lvl="0" algn="just">
              <a:spcBef>
                <a:spcPts val="1200"/>
              </a:spcBef>
              <a:spcAft>
                <a:spcPts val="600"/>
              </a:spcAft>
              <a:buClr>
                <a:srgbClr val="000000"/>
              </a:buClr>
              <a:buNone/>
            </a:pP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سرمايه در گردش (</a:t>
            </a:r>
            <a:r>
              <a:rPr lang="en-US"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Calibri" pitchFamily="34" charset="0"/>
              </a:rPr>
              <a:t>Working Capital</a:t>
            </a:r>
            <a:r>
              <a:rPr lang="fa-IR"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rPr>
              <a:t>)</a:t>
            </a:r>
            <a:endParaRPr lang="en-US" sz="2000" b="1" dirty="0" smtClean="0">
              <a:ln w="12700">
                <a:solidFill>
                  <a:srgbClr val="660033">
                    <a:satMod val="155000"/>
                  </a:srgbClr>
                </a:solidFill>
                <a:prstDash val="solid"/>
              </a:ln>
              <a:solidFill>
                <a:srgbClr val="666699">
                  <a:tint val="85000"/>
                  <a:satMod val="155000"/>
                </a:srgbClr>
              </a:solidFill>
              <a:effectLst>
                <a:outerShdw blurRad="41275" dist="20320" dir="1800000" algn="tl" rotWithShape="0">
                  <a:srgbClr val="000000">
                    <a:alpha val="40000"/>
                  </a:srgbClr>
                </a:outerShdw>
              </a:effectLst>
              <a:latin typeface="Tahoma"/>
            </a:endParaRPr>
          </a:p>
        </p:txBody>
      </p:sp>
      <p:sp>
        <p:nvSpPr>
          <p:cNvPr id="6" name="Rectangle 5"/>
          <p:cNvSpPr>
            <a:spLocks noGrp="1" noChangeArrowheads="1"/>
          </p:cNvSpPr>
          <p:nvPr/>
        </p:nvSpPr>
        <p:spPr bwMode="auto">
          <a:xfrm>
            <a:off x="2821672" y="3755408"/>
            <a:ext cx="35814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r" rtl="1"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r" rtl="1"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a:lstStyle>
          <a:p>
            <a:pPr algn="just">
              <a:lnSpc>
                <a:spcPct val="130000"/>
              </a:lnSpc>
              <a:spcBef>
                <a:spcPts val="0"/>
              </a:spcBef>
              <a:spcAft>
                <a:spcPts val="0"/>
              </a:spcAft>
              <a:buClr>
                <a:schemeClr val="tx1"/>
              </a:buClr>
              <a:buSzPct val="80000"/>
              <a:buFont typeface="Wingdings" pitchFamily="2" charset="2"/>
              <a:buChar char="ü"/>
            </a:pPr>
            <a:r>
              <a:rPr lang="ar-SA" sz="2000" b="1" kern="0" dirty="0" smtClean="0">
                <a:effectLst/>
                <a:cs typeface="B Roya" pitchFamily="2" charset="-78"/>
              </a:rPr>
              <a:t>تامين</a:t>
            </a:r>
            <a:r>
              <a:rPr lang="ar-SA" sz="2000" b="1" kern="0" dirty="0">
                <a:effectLst/>
                <a:cs typeface="B Roya" pitchFamily="2" charset="-78"/>
              </a:rPr>
              <a:t> مواد اوليه</a:t>
            </a:r>
            <a:endParaRPr lang="fa-IR" sz="2000" b="1" kern="0" dirty="0">
              <a:effectLst/>
              <a:cs typeface="B Roya" pitchFamily="2" charset="-78"/>
            </a:endParaRPr>
          </a:p>
          <a:p>
            <a:pPr algn="just">
              <a:lnSpc>
                <a:spcPct val="130000"/>
              </a:lnSpc>
              <a:spcBef>
                <a:spcPts val="0"/>
              </a:spcBef>
              <a:spcAft>
                <a:spcPts val="0"/>
              </a:spcAft>
              <a:buClr>
                <a:schemeClr val="tx1"/>
              </a:buClr>
              <a:buSzPct val="80000"/>
              <a:buFont typeface="Wingdings" pitchFamily="2" charset="2"/>
              <a:buChar char="ü"/>
            </a:pPr>
            <a:r>
              <a:rPr lang="ar-SA" sz="2000" b="1" kern="0" dirty="0">
                <a:effectLst/>
                <a:cs typeface="B Roya" pitchFamily="2" charset="-78"/>
              </a:rPr>
              <a:t>حقوق و </a:t>
            </a:r>
            <a:r>
              <a:rPr lang="ar-SA" sz="2000" b="1" kern="0" dirty="0" smtClean="0">
                <a:effectLst/>
                <a:cs typeface="B Roya" pitchFamily="2" charset="-78"/>
              </a:rPr>
              <a:t>مزاياي</a:t>
            </a:r>
            <a:r>
              <a:rPr lang="ar-SA" sz="2000" b="1" kern="0" dirty="0">
                <a:effectLst/>
                <a:cs typeface="B Roya" pitchFamily="2" charset="-78"/>
              </a:rPr>
              <a:t> كاركنان</a:t>
            </a:r>
            <a:endParaRPr lang="fa-IR" sz="2000" b="1" kern="0" dirty="0">
              <a:effectLst/>
              <a:cs typeface="B Roya" pitchFamily="2" charset="-78"/>
            </a:endParaRPr>
          </a:p>
          <a:p>
            <a:pPr algn="just">
              <a:lnSpc>
                <a:spcPct val="130000"/>
              </a:lnSpc>
              <a:spcBef>
                <a:spcPts val="0"/>
              </a:spcBef>
              <a:spcAft>
                <a:spcPts val="0"/>
              </a:spcAft>
              <a:buClr>
                <a:schemeClr val="tx1"/>
              </a:buClr>
              <a:buSzPct val="80000"/>
              <a:buFont typeface="Wingdings" pitchFamily="2" charset="2"/>
              <a:buChar char="ü"/>
            </a:pPr>
            <a:r>
              <a:rPr lang="ar-SA" sz="2000" b="1" kern="0" dirty="0">
                <a:effectLst/>
                <a:cs typeface="B Roya" pitchFamily="2" charset="-78"/>
              </a:rPr>
              <a:t>انواع </a:t>
            </a:r>
            <a:r>
              <a:rPr lang="ar-SA" sz="2000" b="1" kern="0" dirty="0" smtClean="0">
                <a:effectLst/>
                <a:cs typeface="B Roya" pitchFamily="2" charset="-78"/>
              </a:rPr>
              <a:t>انرژي</a:t>
            </a:r>
            <a:r>
              <a:rPr lang="ar-SA" sz="2000" b="1" kern="0" dirty="0">
                <a:effectLst/>
                <a:cs typeface="B Roya" pitchFamily="2" charset="-78"/>
              </a:rPr>
              <a:t> مورد نياز</a:t>
            </a:r>
            <a:endParaRPr lang="fa-IR" sz="2000" b="1" kern="0" dirty="0">
              <a:effectLst/>
              <a:cs typeface="B Roya" pitchFamily="2" charset="-78"/>
            </a:endParaRPr>
          </a:p>
          <a:p>
            <a:pPr algn="just">
              <a:lnSpc>
                <a:spcPct val="130000"/>
              </a:lnSpc>
              <a:spcBef>
                <a:spcPts val="0"/>
              </a:spcBef>
              <a:spcAft>
                <a:spcPts val="0"/>
              </a:spcAft>
              <a:buClr>
                <a:schemeClr val="tx1"/>
              </a:buClr>
              <a:buSzPct val="80000"/>
              <a:buFont typeface="Wingdings" pitchFamily="2" charset="2"/>
              <a:buChar char="ü"/>
            </a:pPr>
            <a:r>
              <a:rPr lang="ar-SA" sz="2000" b="1" kern="0" dirty="0">
                <a:effectLst/>
                <a:cs typeface="B Roya" pitchFamily="2" charset="-78"/>
              </a:rPr>
              <a:t>هزينه‌هاي </a:t>
            </a:r>
            <a:r>
              <a:rPr lang="ar-SA" sz="2000" b="1" kern="0" dirty="0" smtClean="0">
                <a:effectLst/>
                <a:cs typeface="B Roya" pitchFamily="2" charset="-78"/>
              </a:rPr>
              <a:t>فروش</a:t>
            </a:r>
            <a:r>
              <a:rPr lang="fa-IR" sz="2000" b="1" kern="0" dirty="0">
                <a:effectLst/>
                <a:cs typeface="B Roya" pitchFamily="2" charset="-78"/>
              </a:rPr>
              <a:t> و بازاريابي</a:t>
            </a:r>
          </a:p>
          <a:p>
            <a:pPr algn="just">
              <a:lnSpc>
                <a:spcPct val="130000"/>
              </a:lnSpc>
              <a:spcBef>
                <a:spcPts val="0"/>
              </a:spcBef>
              <a:spcAft>
                <a:spcPts val="0"/>
              </a:spcAft>
              <a:buClr>
                <a:schemeClr val="tx1"/>
              </a:buClr>
              <a:buSzPct val="80000"/>
              <a:buFont typeface="Wingdings" pitchFamily="2" charset="2"/>
              <a:buChar char="ü"/>
            </a:pPr>
            <a:r>
              <a:rPr lang="fa-IR" sz="2000" b="1" kern="0" dirty="0">
                <a:effectLst/>
                <a:cs typeface="B Roya" pitchFamily="2" charset="-78"/>
              </a:rPr>
              <a:t>هزينه </a:t>
            </a:r>
            <a:r>
              <a:rPr lang="fa-IR" sz="2000" b="1" kern="0" dirty="0" smtClean="0">
                <a:effectLst/>
                <a:cs typeface="B Roya" pitchFamily="2" charset="-78"/>
              </a:rPr>
              <a:t>تعميرات</a:t>
            </a:r>
            <a:r>
              <a:rPr lang="fa-IR" sz="2000" b="1" kern="0" dirty="0">
                <a:effectLst/>
                <a:cs typeface="B Roya" pitchFamily="2" charset="-78"/>
              </a:rPr>
              <a:t> و نگه‌داري</a:t>
            </a:r>
          </a:p>
          <a:p>
            <a:pPr algn="just">
              <a:lnSpc>
                <a:spcPct val="130000"/>
              </a:lnSpc>
              <a:spcBef>
                <a:spcPts val="0"/>
              </a:spcBef>
              <a:spcAft>
                <a:spcPts val="0"/>
              </a:spcAft>
              <a:buClr>
                <a:schemeClr val="tx1"/>
              </a:buClr>
              <a:buSzPct val="80000"/>
              <a:buFont typeface="Wingdings" pitchFamily="2" charset="2"/>
              <a:buChar char="ü"/>
            </a:pPr>
            <a:r>
              <a:rPr lang="fa-IR" sz="2000" b="1" kern="0" dirty="0" smtClean="0">
                <a:effectLst/>
                <a:cs typeface="B Roya" pitchFamily="2" charset="-78"/>
              </a:rPr>
              <a:t>هزينه</a:t>
            </a:r>
            <a:r>
              <a:rPr lang="fa-IR" sz="2000" b="1" kern="0" dirty="0">
                <a:effectLst/>
                <a:cs typeface="B Roya" pitchFamily="2" charset="-78"/>
              </a:rPr>
              <a:t> بيمه</a:t>
            </a:r>
            <a:endParaRPr lang="en-US" sz="2000" b="1" kern="0" dirty="0">
              <a:effectLst/>
              <a:cs typeface="B Roya" pitchFamily="2" charset="-78"/>
            </a:endParaRPr>
          </a:p>
        </p:txBody>
      </p:sp>
      <p:sp>
        <p:nvSpPr>
          <p:cNvPr id="7" name="TextBox 6"/>
          <p:cNvSpPr txBox="1"/>
          <p:nvPr/>
        </p:nvSpPr>
        <p:spPr>
          <a:xfrm>
            <a:off x="152400" y="4038600"/>
            <a:ext cx="2590800" cy="2308324"/>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lnSpc>
                <a:spcPct val="150000"/>
              </a:lnSpc>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Roya" panose="00000400000000000000" pitchFamily="2" charset="-78"/>
              </a:rPr>
              <a:t>حساب هاي پرداختني</a:t>
            </a:r>
          </a:p>
          <a:p>
            <a:pPr algn="ctr" rtl="1">
              <a:lnSpc>
                <a:spcPct val="150000"/>
              </a:lnSpc>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Roya" panose="00000400000000000000" pitchFamily="2" charset="-78"/>
              </a:rPr>
              <a:t>حساب هاي دريافتني</a:t>
            </a:r>
          </a:p>
          <a:p>
            <a:pPr algn="ctr" rtl="1">
              <a:lnSpc>
                <a:spcPct val="150000"/>
              </a:lnSpc>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Roya" panose="00000400000000000000" pitchFamily="2" charset="-78"/>
              </a:rPr>
              <a:t>موجودي انبار</a:t>
            </a:r>
          </a:p>
          <a:p>
            <a:pPr algn="ctr" rtl="1">
              <a:lnSpc>
                <a:spcPct val="150000"/>
              </a:lnSpc>
            </a:pPr>
            <a:r>
              <a:rPr lang="fa-I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Roya" panose="00000400000000000000" pitchFamily="2" charset="-78"/>
              </a:rPr>
              <a:t>تنخواه گردان</a:t>
            </a:r>
            <a:endParaRPr lang="en-US"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Roya" panose="00000400000000000000" pitchFamily="2" charset="-78"/>
            </a:endParaRPr>
          </a:p>
        </p:txBody>
      </p:sp>
      <p:sp>
        <p:nvSpPr>
          <p:cNvPr id="8" name="Slide Number Placeholder 7"/>
          <p:cNvSpPr>
            <a:spLocks noGrp="1"/>
          </p:cNvSpPr>
          <p:nvPr>
            <p:ph type="sldNum" sz="quarter" idx="12"/>
          </p:nvPr>
        </p:nvSpPr>
        <p:spPr/>
        <p:txBody>
          <a:bodyPr/>
          <a:lstStyle/>
          <a:p>
            <a:fld id="{604A9F56-4CDF-46C5-BC77-56D996116471}" type="slidenum">
              <a:rPr lang="en-US" smtClean="0"/>
              <a:pPr/>
              <a:t>9</a:t>
            </a:fld>
            <a:endParaRPr lang="en-US" dirty="0"/>
          </a:p>
        </p:txBody>
      </p:sp>
      <p:sp>
        <p:nvSpPr>
          <p:cNvPr id="9" name="Footer Placeholder 8"/>
          <p:cNvSpPr>
            <a:spLocks noGrp="1"/>
          </p:cNvSpPr>
          <p:nvPr>
            <p:ph type="ftr" sz="quarter" idx="3"/>
          </p:nvPr>
        </p:nvSpPr>
        <p:spPr/>
        <p:txBody>
          <a:bodyPr/>
          <a:lstStyle/>
          <a:p>
            <a:r>
              <a:rPr lang="fa-IR" smtClean="0"/>
              <a:t>آموزش محاسبات اقتصادی با استفاده از نرم افزار </a:t>
            </a:r>
            <a:r>
              <a:rPr lang="en-US" smtClean="0"/>
              <a:t>COMFAR</a:t>
            </a:r>
            <a:endParaRPr lang="en-US" dirty="0"/>
          </a:p>
        </p:txBody>
      </p:sp>
    </p:spTree>
    <p:extLst>
      <p:ext uri="{BB962C8B-B14F-4D97-AF65-F5344CB8AC3E}">
        <p14:creationId xmlns:p14="http://schemas.microsoft.com/office/powerpoint/2010/main" val="2067148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01019776">
  <a:themeElements>
    <a:clrScheme name="MS_FYQtrlyP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MS_FYQtrlyPs">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_FYQtrlyP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MS_FYQtrlyP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MS_FYQtrlyP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MS_FYQtrlyP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MS_FYQtrlyP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MS_FYQtrlyP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MS_FYQtrlyP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MS_FYQtrlyP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MS_FYQtrlyP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MS_FYQtrlyP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MS_FYQtrlyPs 11">
        <a:dk1>
          <a:srgbClr val="000000"/>
        </a:dk1>
        <a:lt1>
          <a:srgbClr val="FFFFFF"/>
        </a:lt1>
        <a:dk2>
          <a:srgbClr val="CC0000"/>
        </a:dk2>
        <a:lt2>
          <a:srgbClr val="999966"/>
        </a:lt2>
        <a:accent1>
          <a:srgbClr val="CCCCCC"/>
        </a:accent1>
        <a:accent2>
          <a:srgbClr val="5EC0D4"/>
        </a:accent2>
        <a:accent3>
          <a:srgbClr val="FFFFFF"/>
        </a:accent3>
        <a:accent4>
          <a:srgbClr val="000000"/>
        </a:accent4>
        <a:accent5>
          <a:srgbClr val="E2E2E2"/>
        </a:accent5>
        <a:accent6>
          <a:srgbClr val="54AEC0"/>
        </a:accent6>
        <a:hlink>
          <a:srgbClr val="666699"/>
        </a:hlink>
        <a:folHlink>
          <a:srgbClr val="AEDDE8"/>
        </a:folHlink>
      </a:clrScheme>
      <a:clrMap bg1="lt1" tx1="dk1" bg2="lt2" tx2="dk2" accent1="accent1" accent2="accent2" accent3="accent3" accent4="accent4" accent5="accent5" accent6="accent6" hlink="hlink" folHlink="folHlink"/>
    </a:extraClrScheme>
    <a:extraClrScheme>
      <a:clrScheme name="MS_FYQtrlyPs 12">
        <a:dk1>
          <a:srgbClr val="000000"/>
        </a:dk1>
        <a:lt1>
          <a:srgbClr val="FFFFFF"/>
        </a:lt1>
        <a:dk2>
          <a:srgbClr val="CC0000"/>
        </a:dk2>
        <a:lt2>
          <a:srgbClr val="255D71"/>
        </a:lt2>
        <a:accent1>
          <a:srgbClr val="CCCCCC"/>
        </a:accent1>
        <a:accent2>
          <a:srgbClr val="5EC0D4"/>
        </a:accent2>
        <a:accent3>
          <a:srgbClr val="FFFFFF"/>
        </a:accent3>
        <a:accent4>
          <a:srgbClr val="000000"/>
        </a:accent4>
        <a:accent5>
          <a:srgbClr val="E2E2E2"/>
        </a:accent5>
        <a:accent6>
          <a:srgbClr val="54AEC0"/>
        </a:accent6>
        <a:hlink>
          <a:srgbClr val="666699"/>
        </a:hlink>
        <a:folHlink>
          <a:srgbClr val="AEDD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01019776</Template>
  <TotalTime>4081</TotalTime>
  <Words>2913</Words>
  <Application>Microsoft Office PowerPoint</Application>
  <PresentationFormat>On-screen Show (4:3)</PresentationFormat>
  <Paragraphs>462</Paragraphs>
  <Slides>45</Slides>
  <Notes>2</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61" baseType="lpstr">
      <vt:lpstr>Wingdings</vt:lpstr>
      <vt:lpstr>B Koodak</vt:lpstr>
      <vt:lpstr>B Tehran</vt:lpstr>
      <vt:lpstr>Adobe Arabic</vt:lpstr>
      <vt:lpstr>B </vt:lpstr>
      <vt:lpstr>B Lotus</vt:lpstr>
      <vt:lpstr>Arial</vt:lpstr>
      <vt:lpstr>Tahoma</vt:lpstr>
      <vt:lpstr>Traffic</vt:lpstr>
      <vt:lpstr>Calibri</vt:lpstr>
      <vt:lpstr>Palatino Linotype</vt:lpstr>
      <vt:lpstr>Century Gothic</vt:lpstr>
      <vt:lpstr>B Mitra</vt:lpstr>
      <vt:lpstr>B Roya</vt:lpstr>
      <vt:lpstr>01019776</vt:lpstr>
      <vt:lpstr>Equation</vt:lpstr>
      <vt:lpstr>محاسبات اقتصادی با استفاده از نرم افزار COMFAR III</vt:lpstr>
      <vt:lpstr>PowerPoint Presentation</vt:lpstr>
      <vt:lpstr>PowerPoint Presentation</vt:lpstr>
      <vt:lpstr>هدف از محاسبات مالي</vt:lpstr>
      <vt:lpstr>ساختار مالي طرح هاي اقتصادي</vt:lpstr>
      <vt:lpstr>ساختار مالي طرح هاي اقتصادي</vt:lpstr>
      <vt:lpstr>هزينه هاي سرمايه گذاري طرح</vt:lpstr>
      <vt:lpstr>هزينه هاي سرمايه گذاري طرح ...</vt:lpstr>
      <vt:lpstr>هزينه هاي سرمايه گذاري طرح ...</vt:lpstr>
      <vt:lpstr>ساختار مالي طرح هاي اقتصادي</vt:lpstr>
      <vt:lpstr>هزينه هاي توليد </vt:lpstr>
      <vt:lpstr>PowerPoint Presentation</vt:lpstr>
      <vt:lpstr>اجزاي هزينه هاي توليد </vt:lpstr>
      <vt:lpstr>اجزاي هزينه هاي توليد ...</vt:lpstr>
      <vt:lpstr>اجزاي هزينه هاي توليد ...</vt:lpstr>
      <vt:lpstr>هزينه استهلاک</vt:lpstr>
      <vt:lpstr>هزينه استهلاک ...</vt:lpstr>
      <vt:lpstr>هزينه استهلاک ...</vt:lpstr>
      <vt:lpstr>هزينه استهلاک ...</vt:lpstr>
      <vt:lpstr>هزينه استهلاک ...</vt:lpstr>
      <vt:lpstr>هزينه استهلاک ...</vt:lpstr>
      <vt:lpstr>مثال</vt:lpstr>
      <vt:lpstr>ساختار مالي طرح هاي اقتصادي</vt:lpstr>
      <vt:lpstr>مدل درآمد</vt:lpstr>
      <vt:lpstr>ساختار مالي طرح هاي اقتصادي</vt:lpstr>
      <vt:lpstr>تامين سرمايه</vt:lpstr>
      <vt:lpstr>ساختار مالي طرح هاي اقتصادي</vt:lpstr>
      <vt:lpstr>شاخص هاي مالي و اقتصادي</vt:lpstr>
      <vt:lpstr>شاخص هاي مالي اقتصادي طر ح</vt:lpstr>
      <vt:lpstr>شاخص هاي مالي اقتصادي طر ح</vt:lpstr>
      <vt:lpstr>شاخص هاي مالي اقتصادي طر ح ...</vt:lpstr>
      <vt:lpstr>شاخص هاي مالي اقتصادي طر ح ...</vt:lpstr>
      <vt:lpstr>شاخص هاي مالي اقتصادي طر ح ...</vt:lpstr>
      <vt:lpstr>شاخص هاي مالي اقتصادي طر ح ...</vt:lpstr>
      <vt:lpstr>شاخص هاي مالي اقتصادي طر ح ...</vt:lpstr>
      <vt:lpstr>شاخص هاي مالي اقتصادي طر ح ...</vt:lpstr>
      <vt:lpstr>شاخص هاي مالي اقتصادي طر ح ...</vt:lpstr>
      <vt:lpstr>شاخص هاي تصميم گير ي</vt:lpstr>
      <vt:lpstr>شاخص هاي تصميم گيري ...</vt:lpstr>
      <vt:lpstr>ساير شاخص های مالی</vt:lpstr>
      <vt:lpstr>شاخص هاي اقتصادي طر ح ...</vt:lpstr>
      <vt:lpstr>شاخص هاي اقتصادي طر ح ...</vt:lpstr>
      <vt:lpstr>شاخص هاي اقتصادي طر ح ...</vt:lpstr>
      <vt:lpstr>پيش بيني هاي مالي</vt:lpstr>
      <vt:lpstr>با تشکر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Results and FY 2006 Financial Outlook</dc:title>
  <dc:creator>Tecra</dc:creator>
  <cp:lastModifiedBy>K1</cp:lastModifiedBy>
  <cp:revision>458</cp:revision>
  <dcterms:created xsi:type="dcterms:W3CDTF">2011-01-07T11:13:30Z</dcterms:created>
  <dcterms:modified xsi:type="dcterms:W3CDTF">2017-09-03T08:27:50Z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TC010197761033</vt:lpwstr>
  </property>
</Properties>
</file>