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54"/>
  </p:notesMasterIdLst>
  <p:sldIdLst>
    <p:sldId id="376" r:id="rId2"/>
    <p:sldId id="389" r:id="rId3"/>
    <p:sldId id="390" r:id="rId4"/>
    <p:sldId id="391" r:id="rId5"/>
    <p:sldId id="401" r:id="rId6"/>
    <p:sldId id="404" r:id="rId7"/>
    <p:sldId id="405" r:id="rId8"/>
    <p:sldId id="414" r:id="rId9"/>
    <p:sldId id="418" r:id="rId10"/>
    <p:sldId id="419" r:id="rId11"/>
    <p:sldId id="420" r:id="rId12"/>
    <p:sldId id="406" r:id="rId13"/>
    <p:sldId id="407" r:id="rId14"/>
    <p:sldId id="408" r:id="rId15"/>
    <p:sldId id="450" r:id="rId16"/>
    <p:sldId id="492" r:id="rId17"/>
    <p:sldId id="496" r:id="rId18"/>
    <p:sldId id="497" r:id="rId19"/>
    <p:sldId id="493" r:id="rId20"/>
    <p:sldId id="494" r:id="rId21"/>
    <p:sldId id="495" r:id="rId22"/>
    <p:sldId id="498" r:id="rId23"/>
    <p:sldId id="499" r:id="rId24"/>
    <p:sldId id="501" r:id="rId25"/>
    <p:sldId id="502" r:id="rId26"/>
    <p:sldId id="504" r:id="rId27"/>
    <p:sldId id="509" r:id="rId28"/>
    <p:sldId id="510" r:id="rId29"/>
    <p:sldId id="512" r:id="rId30"/>
    <p:sldId id="513" r:id="rId31"/>
    <p:sldId id="514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1" r:id="rId46"/>
    <p:sldId id="539" r:id="rId47"/>
    <p:sldId id="540" r:id="rId48"/>
    <p:sldId id="541" r:id="rId49"/>
    <p:sldId id="543" r:id="rId50"/>
    <p:sldId id="544" r:id="rId51"/>
    <p:sldId id="545" r:id="rId52"/>
    <p:sldId id="546" r:id="rId53"/>
    <p:sldId id="547" r:id="rId54"/>
    <p:sldId id="452" r:id="rId55"/>
    <p:sldId id="548" r:id="rId56"/>
    <p:sldId id="549" r:id="rId57"/>
    <p:sldId id="550" r:id="rId58"/>
    <p:sldId id="638" r:id="rId59"/>
    <p:sldId id="551" r:id="rId60"/>
    <p:sldId id="552" r:id="rId61"/>
    <p:sldId id="553" r:id="rId62"/>
    <p:sldId id="554" r:id="rId63"/>
    <p:sldId id="555" r:id="rId64"/>
    <p:sldId id="556" r:id="rId65"/>
    <p:sldId id="557" r:id="rId66"/>
    <p:sldId id="560" r:id="rId67"/>
    <p:sldId id="561" r:id="rId68"/>
    <p:sldId id="562" r:id="rId69"/>
    <p:sldId id="558" r:id="rId70"/>
    <p:sldId id="559" r:id="rId71"/>
    <p:sldId id="563" r:id="rId72"/>
    <p:sldId id="565" r:id="rId73"/>
    <p:sldId id="564" r:id="rId74"/>
    <p:sldId id="453" r:id="rId75"/>
    <p:sldId id="454" r:id="rId76"/>
    <p:sldId id="605" r:id="rId77"/>
    <p:sldId id="639" r:id="rId78"/>
    <p:sldId id="606" r:id="rId79"/>
    <p:sldId id="607" r:id="rId80"/>
    <p:sldId id="608" r:id="rId81"/>
    <p:sldId id="609" r:id="rId82"/>
    <p:sldId id="610" r:id="rId83"/>
    <p:sldId id="612" r:id="rId84"/>
    <p:sldId id="640" r:id="rId85"/>
    <p:sldId id="613" r:id="rId86"/>
    <p:sldId id="616" r:id="rId87"/>
    <p:sldId id="617" r:id="rId88"/>
    <p:sldId id="618" r:id="rId89"/>
    <p:sldId id="619" r:id="rId90"/>
    <p:sldId id="620" r:id="rId91"/>
    <p:sldId id="621" r:id="rId92"/>
    <p:sldId id="622" r:id="rId93"/>
    <p:sldId id="634" r:id="rId94"/>
    <p:sldId id="623" r:id="rId95"/>
    <p:sldId id="624" r:id="rId96"/>
    <p:sldId id="625" r:id="rId97"/>
    <p:sldId id="627" r:id="rId98"/>
    <p:sldId id="642" r:id="rId99"/>
    <p:sldId id="656" r:id="rId100"/>
    <p:sldId id="657" r:id="rId101"/>
    <p:sldId id="658" r:id="rId102"/>
    <p:sldId id="659" r:id="rId103"/>
    <p:sldId id="660" r:id="rId104"/>
    <p:sldId id="665" r:id="rId105"/>
    <p:sldId id="666" r:id="rId106"/>
    <p:sldId id="667" r:id="rId107"/>
    <p:sldId id="668" r:id="rId108"/>
    <p:sldId id="669" r:id="rId109"/>
    <p:sldId id="670" r:id="rId110"/>
    <p:sldId id="645" r:id="rId111"/>
    <p:sldId id="305" r:id="rId112"/>
    <p:sldId id="644" r:id="rId113"/>
    <p:sldId id="306" r:id="rId114"/>
    <p:sldId id="646" r:id="rId115"/>
    <p:sldId id="307" r:id="rId116"/>
    <p:sldId id="308" r:id="rId117"/>
    <p:sldId id="318" r:id="rId118"/>
    <p:sldId id="319" r:id="rId119"/>
    <p:sldId id="320" r:id="rId120"/>
    <p:sldId id="321" r:id="rId121"/>
    <p:sldId id="322" r:id="rId122"/>
    <p:sldId id="323" r:id="rId123"/>
    <p:sldId id="324" r:id="rId124"/>
    <p:sldId id="325" r:id="rId125"/>
    <p:sldId id="326" r:id="rId126"/>
    <p:sldId id="327" r:id="rId127"/>
    <p:sldId id="643" r:id="rId128"/>
    <p:sldId id="330" r:id="rId129"/>
    <p:sldId id="331" r:id="rId130"/>
    <p:sldId id="332" r:id="rId131"/>
    <p:sldId id="333" r:id="rId132"/>
    <p:sldId id="334" r:id="rId133"/>
    <p:sldId id="335" r:id="rId134"/>
    <p:sldId id="336" r:id="rId135"/>
    <p:sldId id="337" r:id="rId136"/>
    <p:sldId id="363" r:id="rId137"/>
    <p:sldId id="364" r:id="rId138"/>
    <p:sldId id="365" r:id="rId139"/>
    <p:sldId id="366" r:id="rId140"/>
    <p:sldId id="367" r:id="rId141"/>
    <p:sldId id="340" r:id="rId142"/>
    <p:sldId id="353" r:id="rId143"/>
    <p:sldId id="354" r:id="rId144"/>
    <p:sldId id="355" r:id="rId145"/>
    <p:sldId id="356" r:id="rId146"/>
    <p:sldId id="357" r:id="rId147"/>
    <p:sldId id="358" r:id="rId148"/>
    <p:sldId id="359" r:id="rId149"/>
    <p:sldId id="360" r:id="rId150"/>
    <p:sldId id="361" r:id="rId151"/>
    <p:sldId id="362" r:id="rId152"/>
    <p:sldId id="412" r:id="rId1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5013" autoAdjust="0"/>
  </p:normalViewPr>
  <p:slideViewPr>
    <p:cSldViewPr snapToGrid="0">
      <p:cViewPr varScale="1">
        <p:scale>
          <a:sx n="93" d="100"/>
          <a:sy n="93" d="100"/>
        </p:scale>
        <p:origin x="2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0FF530-1AAF-4D76-A9CD-991C60CDCE9D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2E17B58E-4834-49DC-B108-99046CDB2ED5}">
      <dgm:prSet phldrT="[Text]"/>
      <dgm:spPr>
        <a:ln w="28575"/>
      </dgm:spPr>
      <dgm:t>
        <a:bodyPr/>
        <a:lstStyle/>
        <a:p>
          <a:r>
            <a:rPr lang="en-GB" dirty="0" smtClean="0"/>
            <a:t>Node</a:t>
          </a:r>
          <a:endParaRPr lang="en-US" dirty="0"/>
        </a:p>
      </dgm:t>
    </dgm:pt>
    <dgm:pt modelId="{F6A27FB1-9E21-4317-B05D-8F31FDCD97DA}" type="parTrans" cxnId="{2C5E7712-C50F-4743-9B69-11AD9C868CDB}">
      <dgm:prSet/>
      <dgm:spPr/>
      <dgm:t>
        <a:bodyPr/>
        <a:lstStyle/>
        <a:p>
          <a:endParaRPr lang="en-US"/>
        </a:p>
      </dgm:t>
    </dgm:pt>
    <dgm:pt modelId="{9CF40ACB-BD52-44B4-BEB8-7AA64F5A1488}" type="sibTrans" cxnId="{2C5E7712-C50F-4743-9B69-11AD9C868CDB}">
      <dgm:prSet custT="1"/>
      <dgm:spPr/>
      <dgm:t>
        <a:bodyPr/>
        <a:lstStyle/>
        <a:p>
          <a:r>
            <a:rPr lang="en-GB" sz="2000" i="1" dirty="0" smtClean="0">
              <a:solidFill>
                <a:schemeClr val="tx1"/>
              </a:solidFill>
            </a:rPr>
            <a:t>Edge</a:t>
          </a:r>
          <a:endParaRPr lang="en-US" sz="2000" i="1" dirty="0">
            <a:solidFill>
              <a:schemeClr val="tx1"/>
            </a:solidFill>
          </a:endParaRPr>
        </a:p>
      </dgm:t>
    </dgm:pt>
    <dgm:pt modelId="{C9530A59-4087-4C7E-A776-310DBE054EC5}">
      <dgm:prSet phldrT="[Text]"/>
      <dgm:spPr>
        <a:ln w="28575"/>
      </dgm:spPr>
      <dgm:t>
        <a:bodyPr/>
        <a:lstStyle/>
        <a:p>
          <a:r>
            <a:rPr lang="en-GB" dirty="0" smtClean="0"/>
            <a:t>Node</a:t>
          </a:r>
          <a:endParaRPr lang="en-US" dirty="0"/>
        </a:p>
      </dgm:t>
    </dgm:pt>
    <dgm:pt modelId="{E3C912D2-1EDC-4086-8E86-144344D70C93}" type="parTrans" cxnId="{1CE2E54F-319D-4D63-ABFF-D623F5510712}">
      <dgm:prSet/>
      <dgm:spPr/>
      <dgm:t>
        <a:bodyPr/>
        <a:lstStyle/>
        <a:p>
          <a:endParaRPr lang="en-US"/>
        </a:p>
      </dgm:t>
    </dgm:pt>
    <dgm:pt modelId="{8AEE708F-4FF5-4086-82A6-8340CF3D53D9}" type="sibTrans" cxnId="{1CE2E54F-319D-4D63-ABFF-D623F5510712}">
      <dgm:prSet custT="1"/>
      <dgm:spPr/>
      <dgm:t>
        <a:bodyPr/>
        <a:lstStyle/>
        <a:p>
          <a:r>
            <a:rPr lang="en-GB" sz="2000" i="1" dirty="0" smtClean="0">
              <a:solidFill>
                <a:schemeClr val="tx1"/>
              </a:solidFill>
            </a:rPr>
            <a:t>Edge</a:t>
          </a:r>
        </a:p>
      </dgm:t>
    </dgm:pt>
    <dgm:pt modelId="{7E1E32E1-981E-4DA6-839E-512C1A239369}">
      <dgm:prSet phldrT="[Text]"/>
      <dgm:spPr>
        <a:ln w="28575"/>
      </dgm:spPr>
      <dgm:t>
        <a:bodyPr/>
        <a:lstStyle/>
        <a:p>
          <a:r>
            <a:rPr lang="en-GB" dirty="0" smtClean="0"/>
            <a:t>Node</a:t>
          </a:r>
          <a:endParaRPr lang="en-US" dirty="0"/>
        </a:p>
      </dgm:t>
    </dgm:pt>
    <dgm:pt modelId="{DBCF5892-C990-4840-AC7F-7BC37DE9869B}" type="parTrans" cxnId="{793F6139-8B88-4EB6-9BE7-1CEDD3CE4130}">
      <dgm:prSet/>
      <dgm:spPr/>
      <dgm:t>
        <a:bodyPr/>
        <a:lstStyle/>
        <a:p>
          <a:endParaRPr lang="en-US"/>
        </a:p>
      </dgm:t>
    </dgm:pt>
    <dgm:pt modelId="{FE8CB122-055E-4F34-A599-ED640EF8F073}" type="sibTrans" cxnId="{793F6139-8B88-4EB6-9BE7-1CEDD3CE4130}">
      <dgm:prSet/>
      <dgm:spPr/>
      <dgm:t>
        <a:bodyPr/>
        <a:lstStyle/>
        <a:p>
          <a:endParaRPr lang="en-US"/>
        </a:p>
      </dgm:t>
    </dgm:pt>
    <dgm:pt modelId="{53A113D6-136F-4486-808E-6752B5156F54}" type="pres">
      <dgm:prSet presAssocID="{5B0FF530-1AAF-4D76-A9CD-991C60CDCE9D}" presName="linearFlow" presStyleCnt="0">
        <dgm:presLayoutVars>
          <dgm:dir/>
          <dgm:resizeHandles val="exact"/>
        </dgm:presLayoutVars>
      </dgm:prSet>
      <dgm:spPr/>
    </dgm:pt>
    <dgm:pt modelId="{7E1C46BD-F50C-4034-A69C-F7700E711DDF}" type="pres">
      <dgm:prSet presAssocID="{2E17B58E-4834-49DC-B108-99046CDB2E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5EB7C-A439-4CBC-9F32-90709844F466}" type="pres">
      <dgm:prSet presAssocID="{9CF40ACB-BD52-44B4-BEB8-7AA64F5A1488}" presName="spacerL" presStyleCnt="0"/>
      <dgm:spPr/>
    </dgm:pt>
    <dgm:pt modelId="{A7F08DFD-7867-4D3B-A216-3CBED10249F6}" type="pres">
      <dgm:prSet presAssocID="{9CF40ACB-BD52-44B4-BEB8-7AA64F5A1488}" presName="sibTrans" presStyleLbl="sibTrans2D1" presStyleIdx="0" presStyleCnt="2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2B7A8C39-1630-41E8-B544-4F200A791BCA}" type="pres">
      <dgm:prSet presAssocID="{9CF40ACB-BD52-44B4-BEB8-7AA64F5A1488}" presName="spacerR" presStyleCnt="0"/>
      <dgm:spPr/>
    </dgm:pt>
    <dgm:pt modelId="{8A93E27B-5CF4-4F9F-8107-EABFEFDA0FB9}" type="pres">
      <dgm:prSet presAssocID="{C9530A59-4087-4C7E-A776-310DBE054EC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8E972-0FBE-4307-AC34-86472E50D75D}" type="pres">
      <dgm:prSet presAssocID="{8AEE708F-4FF5-4086-82A6-8340CF3D53D9}" presName="spacerL" presStyleCnt="0"/>
      <dgm:spPr/>
    </dgm:pt>
    <dgm:pt modelId="{3F1992C1-E9A1-49BF-B913-42FAE5D4E6A5}" type="pres">
      <dgm:prSet presAssocID="{8AEE708F-4FF5-4086-82A6-8340CF3D53D9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7284E132-AA5D-4502-BD41-E0B73A30CFEA}" type="pres">
      <dgm:prSet presAssocID="{8AEE708F-4FF5-4086-82A6-8340CF3D53D9}" presName="spacerR" presStyleCnt="0"/>
      <dgm:spPr/>
    </dgm:pt>
    <dgm:pt modelId="{27FCC776-2D30-4665-82C1-0020B39C9B82}" type="pres">
      <dgm:prSet presAssocID="{7E1E32E1-981E-4DA6-839E-512C1A23936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E2E54F-319D-4D63-ABFF-D623F5510712}" srcId="{5B0FF530-1AAF-4D76-A9CD-991C60CDCE9D}" destId="{C9530A59-4087-4C7E-A776-310DBE054EC5}" srcOrd="1" destOrd="0" parTransId="{E3C912D2-1EDC-4086-8E86-144344D70C93}" sibTransId="{8AEE708F-4FF5-4086-82A6-8340CF3D53D9}"/>
    <dgm:cxn modelId="{8FDADBC3-6663-4737-AF2E-632B4B9C6FDC}" type="presOf" srcId="{5B0FF530-1AAF-4D76-A9CD-991C60CDCE9D}" destId="{53A113D6-136F-4486-808E-6752B5156F54}" srcOrd="0" destOrd="0" presId="urn:microsoft.com/office/officeart/2005/8/layout/equation1"/>
    <dgm:cxn modelId="{BEB4E919-C626-4F89-89F0-9ACB287E4B07}" type="presOf" srcId="{9CF40ACB-BD52-44B4-BEB8-7AA64F5A1488}" destId="{A7F08DFD-7867-4D3B-A216-3CBED10249F6}" srcOrd="0" destOrd="0" presId="urn:microsoft.com/office/officeart/2005/8/layout/equation1"/>
    <dgm:cxn modelId="{C7E6C09F-7EB8-4B3F-A5A5-3895C8E9DE63}" type="presOf" srcId="{7E1E32E1-981E-4DA6-839E-512C1A239369}" destId="{27FCC776-2D30-4665-82C1-0020B39C9B82}" srcOrd="0" destOrd="0" presId="urn:microsoft.com/office/officeart/2005/8/layout/equation1"/>
    <dgm:cxn modelId="{793F6139-8B88-4EB6-9BE7-1CEDD3CE4130}" srcId="{5B0FF530-1AAF-4D76-A9CD-991C60CDCE9D}" destId="{7E1E32E1-981E-4DA6-839E-512C1A239369}" srcOrd="2" destOrd="0" parTransId="{DBCF5892-C990-4840-AC7F-7BC37DE9869B}" sibTransId="{FE8CB122-055E-4F34-A599-ED640EF8F073}"/>
    <dgm:cxn modelId="{DF1DBC1F-3C2F-4661-B6EB-6061E92973D0}" type="presOf" srcId="{C9530A59-4087-4C7E-A776-310DBE054EC5}" destId="{8A93E27B-5CF4-4F9F-8107-EABFEFDA0FB9}" srcOrd="0" destOrd="0" presId="urn:microsoft.com/office/officeart/2005/8/layout/equation1"/>
    <dgm:cxn modelId="{805F62A6-7A97-409F-91B2-448682632377}" type="presOf" srcId="{8AEE708F-4FF5-4086-82A6-8340CF3D53D9}" destId="{3F1992C1-E9A1-49BF-B913-42FAE5D4E6A5}" srcOrd="0" destOrd="0" presId="urn:microsoft.com/office/officeart/2005/8/layout/equation1"/>
    <dgm:cxn modelId="{2C5E7712-C50F-4743-9B69-11AD9C868CDB}" srcId="{5B0FF530-1AAF-4D76-A9CD-991C60CDCE9D}" destId="{2E17B58E-4834-49DC-B108-99046CDB2ED5}" srcOrd="0" destOrd="0" parTransId="{F6A27FB1-9E21-4317-B05D-8F31FDCD97DA}" sibTransId="{9CF40ACB-BD52-44B4-BEB8-7AA64F5A1488}"/>
    <dgm:cxn modelId="{50C7111D-730A-4BF5-86AD-AB046DC1D778}" type="presOf" srcId="{2E17B58E-4834-49DC-B108-99046CDB2ED5}" destId="{7E1C46BD-F50C-4034-A69C-F7700E711DDF}" srcOrd="0" destOrd="0" presId="urn:microsoft.com/office/officeart/2005/8/layout/equation1"/>
    <dgm:cxn modelId="{E90ECD57-0A99-4A22-8A2B-A99238DC15E6}" type="presParOf" srcId="{53A113D6-136F-4486-808E-6752B5156F54}" destId="{7E1C46BD-F50C-4034-A69C-F7700E711DDF}" srcOrd="0" destOrd="0" presId="urn:microsoft.com/office/officeart/2005/8/layout/equation1"/>
    <dgm:cxn modelId="{27DE40C8-B4C5-47FD-8EF9-CB926107CC08}" type="presParOf" srcId="{53A113D6-136F-4486-808E-6752B5156F54}" destId="{2615EB7C-A439-4CBC-9F32-90709844F466}" srcOrd="1" destOrd="0" presId="urn:microsoft.com/office/officeart/2005/8/layout/equation1"/>
    <dgm:cxn modelId="{4BA3B9E5-2EC8-416A-9A03-5FE0961168D1}" type="presParOf" srcId="{53A113D6-136F-4486-808E-6752B5156F54}" destId="{A7F08DFD-7867-4D3B-A216-3CBED10249F6}" srcOrd="2" destOrd="0" presId="urn:microsoft.com/office/officeart/2005/8/layout/equation1"/>
    <dgm:cxn modelId="{9A52C314-62B0-4329-9005-589587414E57}" type="presParOf" srcId="{53A113D6-136F-4486-808E-6752B5156F54}" destId="{2B7A8C39-1630-41E8-B544-4F200A791BCA}" srcOrd="3" destOrd="0" presId="urn:microsoft.com/office/officeart/2005/8/layout/equation1"/>
    <dgm:cxn modelId="{0AECD142-5D60-4D77-842F-91B3E84A2E49}" type="presParOf" srcId="{53A113D6-136F-4486-808E-6752B5156F54}" destId="{8A93E27B-5CF4-4F9F-8107-EABFEFDA0FB9}" srcOrd="4" destOrd="0" presId="urn:microsoft.com/office/officeart/2005/8/layout/equation1"/>
    <dgm:cxn modelId="{304C0C51-3519-42C3-ADF7-D338D87CC258}" type="presParOf" srcId="{53A113D6-136F-4486-808E-6752B5156F54}" destId="{7758E972-0FBE-4307-AC34-86472E50D75D}" srcOrd="5" destOrd="0" presId="urn:microsoft.com/office/officeart/2005/8/layout/equation1"/>
    <dgm:cxn modelId="{309768B1-1492-4E2E-A5E2-60C9157D8542}" type="presParOf" srcId="{53A113D6-136F-4486-808E-6752B5156F54}" destId="{3F1992C1-E9A1-49BF-B913-42FAE5D4E6A5}" srcOrd="6" destOrd="0" presId="urn:microsoft.com/office/officeart/2005/8/layout/equation1"/>
    <dgm:cxn modelId="{39243ECE-DF95-49B5-AE7C-DD9AF9B6243D}" type="presParOf" srcId="{53A113D6-136F-4486-808E-6752B5156F54}" destId="{7284E132-AA5D-4502-BD41-E0B73A30CFEA}" srcOrd="7" destOrd="0" presId="urn:microsoft.com/office/officeart/2005/8/layout/equation1"/>
    <dgm:cxn modelId="{0A63D243-7B82-48B2-B31D-CE7813249812}" type="presParOf" srcId="{53A113D6-136F-4486-808E-6752B5156F54}" destId="{27FCC776-2D30-4665-82C1-0020B39C9B8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2EC8A-2B9F-488E-A759-AC09C42AA6EC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B1D45CA5-940C-404E-8AAB-99A621C3C6F1}">
      <dgm:prSet phldrT="[Text]"/>
      <dgm:spPr/>
      <dgm:t>
        <a:bodyPr/>
        <a:lstStyle/>
        <a:p>
          <a:r>
            <a:rPr lang="en-GB" dirty="0" smtClean="0"/>
            <a:t>Spout</a:t>
          </a:r>
          <a:endParaRPr lang="en-US" dirty="0"/>
        </a:p>
      </dgm:t>
    </dgm:pt>
    <dgm:pt modelId="{27F45F0A-2C3C-459D-A8C3-36EBB0938253}" type="parTrans" cxnId="{B69A5183-9919-4EC5-9D9F-90732C48131F}">
      <dgm:prSet/>
      <dgm:spPr/>
      <dgm:t>
        <a:bodyPr/>
        <a:lstStyle/>
        <a:p>
          <a:endParaRPr lang="en-US"/>
        </a:p>
      </dgm:t>
    </dgm:pt>
    <dgm:pt modelId="{876B881A-9271-4AAB-BF0B-0F79FFC088E0}" type="sibTrans" cxnId="{B69A5183-9919-4EC5-9D9F-90732C48131F}">
      <dgm:prSet custT="1"/>
      <dgm:spPr/>
      <dgm:t>
        <a:bodyPr/>
        <a:lstStyle/>
        <a:p>
          <a:r>
            <a:rPr lang="en-GB" sz="1400" b="0" i="1" dirty="0" smtClean="0">
              <a:solidFill>
                <a:schemeClr val="tx1"/>
              </a:solidFill>
            </a:rPr>
            <a:t>Stream</a:t>
          </a:r>
          <a:endParaRPr lang="en-US" sz="1400" b="0" i="1" dirty="0">
            <a:solidFill>
              <a:schemeClr val="tx1"/>
            </a:solidFill>
          </a:endParaRPr>
        </a:p>
      </dgm:t>
    </dgm:pt>
    <dgm:pt modelId="{276E7889-ED31-4193-B499-82D747BAF22A}">
      <dgm:prSet phldrT="[Text]"/>
      <dgm:spPr/>
      <dgm:t>
        <a:bodyPr/>
        <a:lstStyle/>
        <a:p>
          <a:r>
            <a:rPr lang="en-GB" dirty="0" smtClean="0"/>
            <a:t>Bolt</a:t>
          </a:r>
          <a:endParaRPr lang="en-US" dirty="0"/>
        </a:p>
      </dgm:t>
    </dgm:pt>
    <dgm:pt modelId="{622FCB7D-A8B5-40AD-B249-1CB99EF0AE6A}" type="parTrans" cxnId="{F1A991A1-D020-459F-B31C-6E200B7B3EDA}">
      <dgm:prSet/>
      <dgm:spPr/>
      <dgm:t>
        <a:bodyPr/>
        <a:lstStyle/>
        <a:p>
          <a:endParaRPr lang="en-US"/>
        </a:p>
      </dgm:t>
    </dgm:pt>
    <dgm:pt modelId="{8B8059C6-D82F-491D-A803-FE7A4046C428}" type="sibTrans" cxnId="{F1A991A1-D020-459F-B31C-6E200B7B3EDA}">
      <dgm:prSet custT="1"/>
      <dgm:spPr/>
      <dgm:t>
        <a:bodyPr/>
        <a:lstStyle/>
        <a:p>
          <a:r>
            <a:rPr lang="en-GB" sz="1400" i="1" dirty="0" smtClean="0">
              <a:solidFill>
                <a:schemeClr val="tx1"/>
              </a:solidFill>
            </a:rPr>
            <a:t>Stream</a:t>
          </a:r>
          <a:endParaRPr lang="en-US" sz="1400" i="1" dirty="0">
            <a:solidFill>
              <a:schemeClr val="tx1"/>
            </a:solidFill>
          </a:endParaRPr>
        </a:p>
      </dgm:t>
    </dgm:pt>
    <dgm:pt modelId="{1619FBB3-84EB-482F-8D2C-3846BF7726A7}">
      <dgm:prSet phldrT="[Text]"/>
      <dgm:spPr/>
      <dgm:t>
        <a:bodyPr/>
        <a:lstStyle/>
        <a:p>
          <a:r>
            <a:rPr lang="en-GB" dirty="0" smtClean="0"/>
            <a:t>Bolt</a:t>
          </a:r>
          <a:endParaRPr lang="en-US" dirty="0"/>
        </a:p>
      </dgm:t>
    </dgm:pt>
    <dgm:pt modelId="{BA07A74F-DAFB-45B4-9D79-209BB2AF04C2}" type="parTrans" cxnId="{5236A695-E6C2-4401-A19F-848F28EC7C0B}">
      <dgm:prSet/>
      <dgm:spPr/>
      <dgm:t>
        <a:bodyPr/>
        <a:lstStyle/>
        <a:p>
          <a:endParaRPr lang="en-US"/>
        </a:p>
      </dgm:t>
    </dgm:pt>
    <dgm:pt modelId="{A51C4D9A-74ED-4D3C-80D0-BC544556560E}" type="sibTrans" cxnId="{5236A695-E6C2-4401-A19F-848F28EC7C0B}">
      <dgm:prSet/>
      <dgm:spPr/>
      <dgm:t>
        <a:bodyPr/>
        <a:lstStyle/>
        <a:p>
          <a:endParaRPr lang="en-US"/>
        </a:p>
      </dgm:t>
    </dgm:pt>
    <dgm:pt modelId="{9C85AB80-D755-4752-BC0B-D4B01B507E7C}" type="pres">
      <dgm:prSet presAssocID="{57F2EC8A-2B9F-488E-A759-AC09C42AA6EC}" presName="linearFlow" presStyleCnt="0">
        <dgm:presLayoutVars>
          <dgm:dir/>
          <dgm:resizeHandles val="exact"/>
        </dgm:presLayoutVars>
      </dgm:prSet>
      <dgm:spPr/>
    </dgm:pt>
    <dgm:pt modelId="{56BE8496-846A-4937-AF93-1C7A8AB1C6E7}" type="pres">
      <dgm:prSet presAssocID="{B1D45CA5-940C-404E-8AAB-99A621C3C6F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33569-4F50-4256-AF44-772DBF4A75DD}" type="pres">
      <dgm:prSet presAssocID="{876B881A-9271-4AAB-BF0B-0F79FFC088E0}" presName="spacerL" presStyleCnt="0"/>
      <dgm:spPr/>
    </dgm:pt>
    <dgm:pt modelId="{6C2C6498-02D4-44DA-AD8C-042C65D596F8}" type="pres">
      <dgm:prSet presAssocID="{876B881A-9271-4AAB-BF0B-0F79FFC088E0}" presName="sibTrans" presStyleLbl="sibTrans2D1" presStyleIdx="0" presStyleCnt="2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75769EF8-FAB2-4189-A337-0EAB8928CDC3}" type="pres">
      <dgm:prSet presAssocID="{876B881A-9271-4AAB-BF0B-0F79FFC088E0}" presName="spacerR" presStyleCnt="0"/>
      <dgm:spPr/>
    </dgm:pt>
    <dgm:pt modelId="{816A7A13-A1B6-42EF-B736-E82A93F0775B}" type="pres">
      <dgm:prSet presAssocID="{276E7889-ED31-4193-B499-82D747BAF22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C4D2C-38EF-4BF1-85AB-50969B6090D7}" type="pres">
      <dgm:prSet presAssocID="{8B8059C6-D82F-491D-A803-FE7A4046C428}" presName="spacerL" presStyleCnt="0"/>
      <dgm:spPr/>
    </dgm:pt>
    <dgm:pt modelId="{B40E0D16-B48F-4DC9-A144-C4390DAEE45F}" type="pres">
      <dgm:prSet presAssocID="{8B8059C6-D82F-491D-A803-FE7A4046C428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59957F82-820C-4D07-AA69-6D5BF869BF64}" type="pres">
      <dgm:prSet presAssocID="{8B8059C6-D82F-491D-A803-FE7A4046C428}" presName="spacerR" presStyleCnt="0"/>
      <dgm:spPr/>
    </dgm:pt>
    <dgm:pt modelId="{A8B33C45-B9C5-4B6A-9888-6CBF9D463529}" type="pres">
      <dgm:prSet presAssocID="{1619FBB3-84EB-482F-8D2C-3846BF7726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A2F1C9-D456-46E9-AF53-E6D884564136}" type="presOf" srcId="{1619FBB3-84EB-482F-8D2C-3846BF7726A7}" destId="{A8B33C45-B9C5-4B6A-9888-6CBF9D463529}" srcOrd="0" destOrd="0" presId="urn:microsoft.com/office/officeart/2005/8/layout/equation1"/>
    <dgm:cxn modelId="{646373FE-D085-4FC2-9E30-3075B4B70022}" type="presOf" srcId="{8B8059C6-D82F-491D-A803-FE7A4046C428}" destId="{B40E0D16-B48F-4DC9-A144-C4390DAEE45F}" srcOrd="0" destOrd="0" presId="urn:microsoft.com/office/officeart/2005/8/layout/equation1"/>
    <dgm:cxn modelId="{E45A907E-852D-45FC-91BA-61AA15DAF764}" type="presOf" srcId="{57F2EC8A-2B9F-488E-A759-AC09C42AA6EC}" destId="{9C85AB80-D755-4752-BC0B-D4B01B507E7C}" srcOrd="0" destOrd="0" presId="urn:microsoft.com/office/officeart/2005/8/layout/equation1"/>
    <dgm:cxn modelId="{F1A991A1-D020-459F-B31C-6E200B7B3EDA}" srcId="{57F2EC8A-2B9F-488E-A759-AC09C42AA6EC}" destId="{276E7889-ED31-4193-B499-82D747BAF22A}" srcOrd="1" destOrd="0" parTransId="{622FCB7D-A8B5-40AD-B249-1CB99EF0AE6A}" sibTransId="{8B8059C6-D82F-491D-A803-FE7A4046C428}"/>
    <dgm:cxn modelId="{5236A695-E6C2-4401-A19F-848F28EC7C0B}" srcId="{57F2EC8A-2B9F-488E-A759-AC09C42AA6EC}" destId="{1619FBB3-84EB-482F-8D2C-3846BF7726A7}" srcOrd="2" destOrd="0" parTransId="{BA07A74F-DAFB-45B4-9D79-209BB2AF04C2}" sibTransId="{A51C4D9A-74ED-4D3C-80D0-BC544556560E}"/>
    <dgm:cxn modelId="{A9010147-7301-4BA5-BF85-5480587F895A}" type="presOf" srcId="{876B881A-9271-4AAB-BF0B-0F79FFC088E0}" destId="{6C2C6498-02D4-44DA-AD8C-042C65D596F8}" srcOrd="0" destOrd="0" presId="urn:microsoft.com/office/officeart/2005/8/layout/equation1"/>
    <dgm:cxn modelId="{204D64D9-CF73-4221-A316-78F37E40BD00}" type="presOf" srcId="{B1D45CA5-940C-404E-8AAB-99A621C3C6F1}" destId="{56BE8496-846A-4937-AF93-1C7A8AB1C6E7}" srcOrd="0" destOrd="0" presId="urn:microsoft.com/office/officeart/2005/8/layout/equation1"/>
    <dgm:cxn modelId="{B69A5183-9919-4EC5-9D9F-90732C48131F}" srcId="{57F2EC8A-2B9F-488E-A759-AC09C42AA6EC}" destId="{B1D45CA5-940C-404E-8AAB-99A621C3C6F1}" srcOrd="0" destOrd="0" parTransId="{27F45F0A-2C3C-459D-A8C3-36EBB0938253}" sibTransId="{876B881A-9271-4AAB-BF0B-0F79FFC088E0}"/>
    <dgm:cxn modelId="{77254E7E-4EAE-4515-99C0-C6E2918BEE9C}" type="presOf" srcId="{276E7889-ED31-4193-B499-82D747BAF22A}" destId="{816A7A13-A1B6-42EF-B736-E82A93F0775B}" srcOrd="0" destOrd="0" presId="urn:microsoft.com/office/officeart/2005/8/layout/equation1"/>
    <dgm:cxn modelId="{24E058BA-FC0C-42FC-AC12-F251D0BACE39}" type="presParOf" srcId="{9C85AB80-D755-4752-BC0B-D4B01B507E7C}" destId="{56BE8496-846A-4937-AF93-1C7A8AB1C6E7}" srcOrd="0" destOrd="0" presId="urn:microsoft.com/office/officeart/2005/8/layout/equation1"/>
    <dgm:cxn modelId="{EF7DFF39-E2A4-421F-9D7B-BA0EB4C1ADE5}" type="presParOf" srcId="{9C85AB80-D755-4752-BC0B-D4B01B507E7C}" destId="{40733569-4F50-4256-AF44-772DBF4A75DD}" srcOrd="1" destOrd="0" presId="urn:microsoft.com/office/officeart/2005/8/layout/equation1"/>
    <dgm:cxn modelId="{406B810A-0A43-4405-BDDA-6EDDF7CE3EC3}" type="presParOf" srcId="{9C85AB80-D755-4752-BC0B-D4B01B507E7C}" destId="{6C2C6498-02D4-44DA-AD8C-042C65D596F8}" srcOrd="2" destOrd="0" presId="urn:microsoft.com/office/officeart/2005/8/layout/equation1"/>
    <dgm:cxn modelId="{753E6C29-4AA7-4690-9D88-EA7F6C8BBBCE}" type="presParOf" srcId="{9C85AB80-D755-4752-BC0B-D4B01B507E7C}" destId="{75769EF8-FAB2-4189-A337-0EAB8928CDC3}" srcOrd="3" destOrd="0" presId="urn:microsoft.com/office/officeart/2005/8/layout/equation1"/>
    <dgm:cxn modelId="{0AFC0AAD-BCBA-43B6-B073-6566AEEC181B}" type="presParOf" srcId="{9C85AB80-D755-4752-BC0B-D4B01B507E7C}" destId="{816A7A13-A1B6-42EF-B736-E82A93F0775B}" srcOrd="4" destOrd="0" presId="urn:microsoft.com/office/officeart/2005/8/layout/equation1"/>
    <dgm:cxn modelId="{90E250AB-23FA-46F9-BAE0-4627762FCFAB}" type="presParOf" srcId="{9C85AB80-D755-4752-BC0B-D4B01B507E7C}" destId="{A06C4D2C-38EF-4BF1-85AB-50969B6090D7}" srcOrd="5" destOrd="0" presId="urn:microsoft.com/office/officeart/2005/8/layout/equation1"/>
    <dgm:cxn modelId="{31E3539F-5F1B-4992-A120-62571E12CD2B}" type="presParOf" srcId="{9C85AB80-D755-4752-BC0B-D4B01B507E7C}" destId="{B40E0D16-B48F-4DC9-A144-C4390DAEE45F}" srcOrd="6" destOrd="0" presId="urn:microsoft.com/office/officeart/2005/8/layout/equation1"/>
    <dgm:cxn modelId="{25E43DB8-B68F-427D-96AC-A8C80E36915F}" type="presParOf" srcId="{9C85AB80-D755-4752-BC0B-D4B01B507E7C}" destId="{59957F82-820C-4D07-AA69-6D5BF869BF64}" srcOrd="7" destOrd="0" presId="urn:microsoft.com/office/officeart/2005/8/layout/equation1"/>
    <dgm:cxn modelId="{26DDF1D5-4A7C-4C19-B9B8-263D89E2391E}" type="presParOf" srcId="{9C85AB80-D755-4752-BC0B-D4B01B507E7C}" destId="{A8B33C45-B9C5-4B6A-9888-6CBF9D46352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8E8951-0A3D-45CA-9321-9301C8B5A65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50EA26E-894A-498D-8F56-DB42EBB319A6}">
      <dgm:prSet phldrT="[Text]" custT="1"/>
      <dgm:spPr/>
      <dgm:t>
        <a:bodyPr/>
        <a:lstStyle/>
        <a:p>
          <a:r>
            <a:rPr lang="en-GB" sz="1200" dirty="0" smtClean="0"/>
            <a:t>Live feed of data</a:t>
          </a:r>
          <a:endParaRPr lang="en-US" sz="1200" dirty="0"/>
        </a:p>
      </dgm:t>
    </dgm:pt>
    <dgm:pt modelId="{67E84950-8266-467A-9E73-97DE11DC38C5}" type="parTrans" cxnId="{1426A510-EEE7-4824-9EC4-26B7D3DA81B3}">
      <dgm:prSet/>
      <dgm:spPr/>
      <dgm:t>
        <a:bodyPr/>
        <a:lstStyle/>
        <a:p>
          <a:endParaRPr lang="en-US"/>
        </a:p>
      </dgm:t>
    </dgm:pt>
    <dgm:pt modelId="{E2A6719A-C63B-4E68-8055-1A697281F1A6}" type="sibTrans" cxnId="{1426A510-EEE7-4824-9EC4-26B7D3DA81B3}">
      <dgm:prSet/>
      <dgm:spPr/>
      <dgm:t>
        <a:bodyPr/>
        <a:lstStyle/>
        <a:p>
          <a:endParaRPr lang="en-US"/>
        </a:p>
      </dgm:t>
    </dgm:pt>
    <dgm:pt modelId="{16731F9F-4412-4E99-B20D-445EB0226A59}" type="pres">
      <dgm:prSet presAssocID="{848E8951-0A3D-45CA-9321-9301C8B5A657}" presName="CompostProcess" presStyleCnt="0">
        <dgm:presLayoutVars>
          <dgm:dir/>
          <dgm:resizeHandles val="exact"/>
        </dgm:presLayoutVars>
      </dgm:prSet>
      <dgm:spPr/>
    </dgm:pt>
    <dgm:pt modelId="{51604056-CEB8-42BE-A9D9-6AFB9556DF22}" type="pres">
      <dgm:prSet presAssocID="{848E8951-0A3D-45CA-9321-9301C8B5A657}" presName="arrow" presStyleLbl="bgShp" presStyleIdx="0" presStyleCnt="1" custLinFactNeighborX="-2157"/>
      <dgm:spPr/>
    </dgm:pt>
    <dgm:pt modelId="{E290056A-D2A8-42C6-B2BF-0596FE8510B8}" type="pres">
      <dgm:prSet presAssocID="{848E8951-0A3D-45CA-9321-9301C8B5A657}" presName="linearProcess" presStyleCnt="0"/>
      <dgm:spPr/>
    </dgm:pt>
    <dgm:pt modelId="{6CB35057-ADC1-4FD3-80C8-BA1CE28823F8}" type="pres">
      <dgm:prSet presAssocID="{F50EA26E-894A-498D-8F56-DB42EBB319A6}" presName="textNode" presStyleLbl="node1" presStyleIdx="0" presStyleCnt="1" custScaleX="184443" custLinFactNeighborX="-32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26A510-EEE7-4824-9EC4-26B7D3DA81B3}" srcId="{848E8951-0A3D-45CA-9321-9301C8B5A657}" destId="{F50EA26E-894A-498D-8F56-DB42EBB319A6}" srcOrd="0" destOrd="0" parTransId="{67E84950-8266-467A-9E73-97DE11DC38C5}" sibTransId="{E2A6719A-C63B-4E68-8055-1A697281F1A6}"/>
    <dgm:cxn modelId="{B9A36933-7C1C-41FC-9EF1-5E6727AC3A2F}" type="presOf" srcId="{848E8951-0A3D-45CA-9321-9301C8B5A657}" destId="{16731F9F-4412-4E99-B20D-445EB0226A59}" srcOrd="0" destOrd="0" presId="urn:microsoft.com/office/officeart/2005/8/layout/hProcess9"/>
    <dgm:cxn modelId="{A3623317-2ED4-4071-ACA5-98FD0FADD5C3}" type="presOf" srcId="{F50EA26E-894A-498D-8F56-DB42EBB319A6}" destId="{6CB35057-ADC1-4FD3-80C8-BA1CE28823F8}" srcOrd="0" destOrd="0" presId="urn:microsoft.com/office/officeart/2005/8/layout/hProcess9"/>
    <dgm:cxn modelId="{15CAC08F-88FC-488B-B259-46420434990D}" type="presParOf" srcId="{16731F9F-4412-4E99-B20D-445EB0226A59}" destId="{51604056-CEB8-42BE-A9D9-6AFB9556DF22}" srcOrd="0" destOrd="0" presId="urn:microsoft.com/office/officeart/2005/8/layout/hProcess9"/>
    <dgm:cxn modelId="{03122453-54C1-46F6-AE1D-D670C4099EF7}" type="presParOf" srcId="{16731F9F-4412-4E99-B20D-445EB0226A59}" destId="{E290056A-D2A8-42C6-B2BF-0596FE8510B8}" srcOrd="1" destOrd="0" presId="urn:microsoft.com/office/officeart/2005/8/layout/hProcess9"/>
    <dgm:cxn modelId="{F2CD7E46-F7CD-4045-9B18-6A4021D9540D}" type="presParOf" srcId="{E290056A-D2A8-42C6-B2BF-0596FE8510B8}" destId="{6CB35057-ADC1-4FD3-80C8-BA1CE28823F8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C46BD-F50C-4034-A69C-F7700E711DDF}">
      <dsp:nvSpPr>
        <dsp:cNvPr id="0" name=""/>
        <dsp:cNvSpPr/>
      </dsp:nvSpPr>
      <dsp:spPr>
        <a:xfrm>
          <a:off x="1768" y="1003703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Node</a:t>
          </a:r>
          <a:endParaRPr lang="en-US" sz="5400" kern="1200" dirty="0"/>
        </a:p>
      </dsp:txBody>
      <dsp:txXfrm>
        <a:off x="345029" y="1346964"/>
        <a:ext cx="1657409" cy="1657409"/>
      </dsp:txXfrm>
    </dsp:sp>
    <dsp:sp modelId="{A7F08DFD-7867-4D3B-A216-3CBED10249F6}">
      <dsp:nvSpPr>
        <dsp:cNvPr id="0" name=""/>
        <dsp:cNvSpPr/>
      </dsp:nvSpPr>
      <dsp:spPr>
        <a:xfrm>
          <a:off x="2536026" y="1495928"/>
          <a:ext cx="1359480" cy="135948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i="1" kern="1200" dirty="0" smtClean="0">
              <a:solidFill>
                <a:schemeClr val="tx1"/>
              </a:solidFill>
            </a:rPr>
            <a:t>Edge</a:t>
          </a:r>
          <a:endParaRPr lang="en-US" sz="2000" i="1" kern="1200" dirty="0">
            <a:solidFill>
              <a:schemeClr val="tx1"/>
            </a:solidFill>
          </a:endParaRPr>
        </a:p>
      </dsp:txBody>
      <dsp:txXfrm>
        <a:off x="2536026" y="1835798"/>
        <a:ext cx="1019610" cy="679740"/>
      </dsp:txXfrm>
    </dsp:sp>
    <dsp:sp modelId="{8A93E27B-5CF4-4F9F-8107-EABFEFDA0FB9}">
      <dsp:nvSpPr>
        <dsp:cNvPr id="0" name=""/>
        <dsp:cNvSpPr/>
      </dsp:nvSpPr>
      <dsp:spPr>
        <a:xfrm>
          <a:off x="4085834" y="1003703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Node</a:t>
          </a:r>
          <a:endParaRPr lang="en-US" sz="5400" kern="1200" dirty="0"/>
        </a:p>
      </dsp:txBody>
      <dsp:txXfrm>
        <a:off x="4429095" y="1346964"/>
        <a:ext cx="1657409" cy="1657409"/>
      </dsp:txXfrm>
    </dsp:sp>
    <dsp:sp modelId="{3F1992C1-E9A1-49BF-B913-42FAE5D4E6A5}">
      <dsp:nvSpPr>
        <dsp:cNvPr id="0" name=""/>
        <dsp:cNvSpPr/>
      </dsp:nvSpPr>
      <dsp:spPr>
        <a:xfrm>
          <a:off x="6620092" y="1495928"/>
          <a:ext cx="1359480" cy="135948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i="1" kern="1200" dirty="0" smtClean="0">
              <a:solidFill>
                <a:schemeClr val="tx1"/>
              </a:solidFill>
            </a:rPr>
            <a:t>Edge</a:t>
          </a:r>
        </a:p>
      </dsp:txBody>
      <dsp:txXfrm>
        <a:off x="6620092" y="1835798"/>
        <a:ext cx="1019610" cy="679740"/>
      </dsp:txXfrm>
    </dsp:sp>
    <dsp:sp modelId="{27FCC776-2D30-4665-82C1-0020B39C9B82}">
      <dsp:nvSpPr>
        <dsp:cNvPr id="0" name=""/>
        <dsp:cNvSpPr/>
      </dsp:nvSpPr>
      <dsp:spPr>
        <a:xfrm>
          <a:off x="8169900" y="1003703"/>
          <a:ext cx="2343931" cy="2343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kern="1200" dirty="0" smtClean="0"/>
            <a:t>Node</a:t>
          </a:r>
          <a:endParaRPr lang="en-US" sz="5400" kern="1200" dirty="0"/>
        </a:p>
      </dsp:txBody>
      <dsp:txXfrm>
        <a:off x="8513161" y="1346964"/>
        <a:ext cx="1657409" cy="1657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E8496-846A-4937-AF93-1C7A8AB1C6E7}">
      <dsp:nvSpPr>
        <dsp:cNvPr id="0" name=""/>
        <dsp:cNvSpPr/>
      </dsp:nvSpPr>
      <dsp:spPr>
        <a:xfrm>
          <a:off x="1273" y="916712"/>
          <a:ext cx="1688473" cy="16884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Spout</a:t>
          </a:r>
          <a:endParaRPr lang="en-US" sz="3600" kern="1200" dirty="0"/>
        </a:p>
      </dsp:txBody>
      <dsp:txXfrm>
        <a:off x="248544" y="1163983"/>
        <a:ext cx="1193931" cy="1193931"/>
      </dsp:txXfrm>
    </dsp:sp>
    <dsp:sp modelId="{6C2C6498-02D4-44DA-AD8C-042C65D596F8}">
      <dsp:nvSpPr>
        <dsp:cNvPr id="0" name=""/>
        <dsp:cNvSpPr/>
      </dsp:nvSpPr>
      <dsp:spPr>
        <a:xfrm>
          <a:off x="1826851" y="1271291"/>
          <a:ext cx="979314" cy="979314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i="1" kern="1200" dirty="0" smtClean="0">
              <a:solidFill>
                <a:schemeClr val="tx1"/>
              </a:solidFill>
            </a:rPr>
            <a:t>Stream</a:t>
          </a:r>
          <a:endParaRPr lang="en-US" sz="1400" b="0" i="1" kern="1200" dirty="0">
            <a:solidFill>
              <a:schemeClr val="tx1"/>
            </a:solidFill>
          </a:endParaRPr>
        </a:p>
      </dsp:txBody>
      <dsp:txXfrm>
        <a:off x="1826851" y="1516120"/>
        <a:ext cx="734486" cy="489657"/>
      </dsp:txXfrm>
    </dsp:sp>
    <dsp:sp modelId="{816A7A13-A1B6-42EF-B736-E82A93F0775B}">
      <dsp:nvSpPr>
        <dsp:cNvPr id="0" name=""/>
        <dsp:cNvSpPr/>
      </dsp:nvSpPr>
      <dsp:spPr>
        <a:xfrm>
          <a:off x="2943270" y="916712"/>
          <a:ext cx="1688473" cy="16884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Bolt</a:t>
          </a:r>
          <a:endParaRPr lang="en-US" sz="3600" kern="1200" dirty="0"/>
        </a:p>
      </dsp:txBody>
      <dsp:txXfrm>
        <a:off x="3190541" y="1163983"/>
        <a:ext cx="1193931" cy="1193931"/>
      </dsp:txXfrm>
    </dsp:sp>
    <dsp:sp modelId="{B40E0D16-B48F-4DC9-A144-C4390DAEE45F}">
      <dsp:nvSpPr>
        <dsp:cNvPr id="0" name=""/>
        <dsp:cNvSpPr/>
      </dsp:nvSpPr>
      <dsp:spPr>
        <a:xfrm>
          <a:off x="4768847" y="1271291"/>
          <a:ext cx="979314" cy="979314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i="1" kern="1200" dirty="0" smtClean="0">
              <a:solidFill>
                <a:schemeClr val="tx1"/>
              </a:solidFill>
            </a:rPr>
            <a:t>Stream</a:t>
          </a:r>
          <a:endParaRPr lang="en-US" sz="1400" i="1" kern="1200" dirty="0">
            <a:solidFill>
              <a:schemeClr val="tx1"/>
            </a:solidFill>
          </a:endParaRPr>
        </a:p>
      </dsp:txBody>
      <dsp:txXfrm>
        <a:off x="4768847" y="1516120"/>
        <a:ext cx="734486" cy="489657"/>
      </dsp:txXfrm>
    </dsp:sp>
    <dsp:sp modelId="{A8B33C45-B9C5-4B6A-9888-6CBF9D463529}">
      <dsp:nvSpPr>
        <dsp:cNvPr id="0" name=""/>
        <dsp:cNvSpPr/>
      </dsp:nvSpPr>
      <dsp:spPr>
        <a:xfrm>
          <a:off x="5885266" y="916712"/>
          <a:ext cx="1688473" cy="16884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Bolt</a:t>
          </a:r>
          <a:endParaRPr lang="en-US" sz="3600" kern="1200" dirty="0"/>
        </a:p>
      </dsp:txBody>
      <dsp:txXfrm>
        <a:off x="6132537" y="1163983"/>
        <a:ext cx="1193931" cy="1193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04056-CEB8-42BE-A9D9-6AFB9556DF22}">
      <dsp:nvSpPr>
        <dsp:cNvPr id="0" name=""/>
        <dsp:cNvSpPr/>
      </dsp:nvSpPr>
      <dsp:spPr>
        <a:xfrm>
          <a:off x="102103" y="0"/>
          <a:ext cx="1531590" cy="17866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35057-ADC1-4FD3-80C8-BA1CE28823F8}">
      <dsp:nvSpPr>
        <dsp:cNvPr id="0" name=""/>
        <dsp:cNvSpPr/>
      </dsp:nvSpPr>
      <dsp:spPr>
        <a:xfrm>
          <a:off x="129143" y="536000"/>
          <a:ext cx="1142427" cy="7146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Live feed of data</a:t>
          </a:r>
          <a:endParaRPr lang="en-US" sz="1200" kern="1200" dirty="0"/>
        </a:p>
      </dsp:txBody>
      <dsp:txXfrm>
        <a:off x="164030" y="570887"/>
        <a:ext cx="1072653" cy="644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55B10-40CC-412D-A888-042157B84F6A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94B2F-2AE6-458B-A9D2-2F45D1D6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FB50-42D6-B240-B801-3F9B7FDC64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3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this real-time processing is great, but not very useful if you</a:t>
            </a:r>
            <a:r>
              <a:rPr lang="en-US" baseline="0" dirty="0" smtClean="0"/>
              <a:t> can not serve the processed data to your application in real-time. Your need a </a:t>
            </a:r>
            <a:r>
              <a:rPr lang="en-US" b="1" baseline="0" dirty="0" smtClean="0"/>
              <a:t>system that can enable a lot of fast reads and writes</a:t>
            </a:r>
            <a:r>
              <a:rPr lang="en-US" baseline="0" dirty="0" smtClean="0"/>
              <a:t>. That is where </a:t>
            </a:r>
            <a:r>
              <a:rPr lang="en-US" baseline="0" dirty="0" err="1" smtClean="0"/>
              <a:t>NoSql</a:t>
            </a:r>
            <a:r>
              <a:rPr lang="en-US" baseline="0" dirty="0" smtClean="0"/>
              <a:t> stores come in. There are many choices here. </a:t>
            </a:r>
            <a:r>
              <a:rPr lang="en-US" baseline="0" dirty="0" err="1" smtClean="0"/>
              <a:t>Hbase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Cassnadra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MongoDb</a:t>
            </a:r>
            <a:r>
              <a:rPr lang="en-US" baseline="0" dirty="0" smtClean="0"/>
              <a:t> are popular choices.</a:t>
            </a:r>
          </a:p>
          <a:p>
            <a:r>
              <a:rPr lang="en-US" baseline="0" dirty="0" smtClean="0"/>
              <a:t>All those end applications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for most stream </a:t>
            </a:r>
            <a:r>
              <a:rPr lang="en-US" baseline="0" dirty="0" err="1" smtClean="0"/>
              <a:t>procsssing</a:t>
            </a:r>
            <a:r>
              <a:rPr lang="en-US" baseline="0" dirty="0" smtClean="0"/>
              <a:t> engine and </a:t>
            </a:r>
            <a:r>
              <a:rPr lang="en-US" baseline="0" dirty="0" err="1" smtClean="0"/>
              <a:t>NoSql</a:t>
            </a:r>
            <a:r>
              <a:rPr lang="en-US" baseline="0" dirty="0" smtClean="0"/>
              <a:t> store pairs, there are libraries available that make it easy to read from or write to your </a:t>
            </a:r>
            <a:r>
              <a:rPr lang="en-US" baseline="0" dirty="0" err="1" smtClean="0"/>
              <a:t>NoSql</a:t>
            </a:r>
            <a:r>
              <a:rPr lang="en-US" baseline="0" dirty="0" smtClean="0"/>
              <a:t> store from the stream processing engine: for example, the </a:t>
            </a:r>
            <a:r>
              <a:rPr lang="en-US" baseline="0" dirty="0" err="1" smtClean="0"/>
              <a:t>SparkOnHbase</a:t>
            </a:r>
            <a:r>
              <a:rPr lang="en-US" baseline="0" dirty="0" smtClean="0"/>
              <a:t> library makes it easy to write to </a:t>
            </a:r>
            <a:r>
              <a:rPr lang="en-US" baseline="0" dirty="0" err="1" smtClean="0"/>
              <a:t>Hbase</a:t>
            </a:r>
            <a:r>
              <a:rPr lang="en-US" baseline="0" dirty="0" smtClean="0"/>
              <a:t> from spark </a:t>
            </a:r>
            <a:r>
              <a:rPr lang="en-US" baseline="0" dirty="0" err="1" smtClean="0"/>
              <a:t>streamign</a:t>
            </a:r>
            <a:r>
              <a:rPr lang="en-US" baseline="0" dirty="0" smtClean="0"/>
              <a:t> jobs.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4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common scenario is indexing your data,</a:t>
            </a:r>
            <a:r>
              <a:rPr lang="en-US" baseline="0" dirty="0" smtClean="0"/>
              <a:t> in real-time, into a search system. </a:t>
            </a:r>
          </a:p>
          <a:p>
            <a:r>
              <a:rPr lang="en-US" baseline="0" dirty="0" smtClean="0"/>
              <a:t>This is great if the data your are dealing with is textual data.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</a:t>
            </a:r>
            <a:r>
              <a:rPr lang="en-US" baseline="0" dirty="0" err="1" smtClean="0"/>
              <a:t>libararies</a:t>
            </a:r>
            <a:r>
              <a:rPr lang="en-US" baseline="0" dirty="0" smtClean="0"/>
              <a:t> that enable real-time indexing of your data in your stream </a:t>
            </a:r>
            <a:r>
              <a:rPr lang="en-US" baseline="0" dirty="0" err="1" smtClean="0"/>
              <a:t>proocessing</a:t>
            </a:r>
            <a:r>
              <a:rPr lang="en-US" baseline="0" dirty="0" smtClean="0"/>
              <a:t> engine, and writing it to a Search Engine.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7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the data is ready to be queried by your application. </a:t>
            </a:r>
          </a:p>
          <a:p>
            <a:r>
              <a:rPr lang="en-US" baseline="0" dirty="0" smtClean="0"/>
              <a:t>This is a very common and popular architecture, and I am guessing this is in keeping with what most of you would have expected.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9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write your processed output to HDFS. Again, why the dotter arrow.</a:t>
            </a:r>
            <a:r>
              <a:rPr lang="en-US" baseline="0" dirty="0" smtClean="0"/>
              <a:t> Weather or not you need to dump data to HDFS depends upon your serving system of choice. If you write it to </a:t>
            </a:r>
            <a:r>
              <a:rPr lang="en-US" baseline="0" dirty="0" err="1" smtClean="0"/>
              <a:t>Hbase</a:t>
            </a:r>
            <a:r>
              <a:rPr lang="en-US" baseline="0" dirty="0" smtClean="0"/>
              <a:t>, you may not need to duplicate it in HDFS. But if you are indexing the data in search or writing to a system like </a:t>
            </a:r>
            <a:r>
              <a:rPr lang="en-US" baseline="0" dirty="0" err="1" smtClean="0"/>
              <a:t>Redis</a:t>
            </a:r>
            <a:r>
              <a:rPr lang="en-US" baseline="0" dirty="0" smtClean="0"/>
              <a:t>, you may want to also write the processed </a:t>
            </a:r>
            <a:r>
              <a:rPr lang="en-US" baseline="0" dirty="0" err="1" smtClean="0"/>
              <a:t>otuptut</a:t>
            </a:r>
            <a:r>
              <a:rPr lang="en-US" baseline="0" dirty="0" smtClean="0"/>
              <a:t> to HDFS. Why? If nothing else, for auditing purposes. Errors will happen. And you may need to go back and audit what was done in your stream processing engine. Hence, put the data in </a:t>
            </a:r>
            <a:r>
              <a:rPr lang="en-US" baseline="0" dirty="0" err="1" smtClean="0"/>
              <a:t>hdfs</a:t>
            </a:r>
            <a:r>
              <a:rPr lang="en-US" baseline="0" dirty="0" smtClean="0"/>
              <a:t> and keep it there are some amount of time.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3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this architecture, the real-time processed data only gets leveraged when the next application query comes in. But often you want to take some action based on the real-time analysis of your data.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proactive actions, write relevant events out to Kafka. Again, based on </a:t>
            </a:r>
            <a:r>
              <a:rPr lang="en-US" baseline="0" dirty="0" err="1" smtClean="0"/>
              <a:t>yoru</a:t>
            </a:r>
            <a:r>
              <a:rPr lang="en-US" baseline="0" dirty="0" smtClean="0"/>
              <a:t> stream </a:t>
            </a:r>
            <a:r>
              <a:rPr lang="en-US" baseline="0" dirty="0" err="1" smtClean="0"/>
              <a:t>processign</a:t>
            </a:r>
            <a:r>
              <a:rPr lang="en-US" baseline="0" dirty="0" smtClean="0"/>
              <a:t> engine you will find libraries that make this easy.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can have an application that is </a:t>
            </a:r>
            <a:r>
              <a:rPr lang="en-US" baseline="0" dirty="0" err="1" smtClean="0"/>
              <a:t>continusouly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listeing</a:t>
            </a:r>
            <a:r>
              <a:rPr lang="en-US" baseline="0" dirty="0" smtClean="0"/>
              <a:t> on your event queue, and can issues alerts, emails, </a:t>
            </a:r>
            <a:r>
              <a:rPr lang="en-US" baseline="0" dirty="0" err="1" smtClean="0"/>
              <a:t>etc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20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writing</a:t>
            </a:r>
            <a:r>
              <a:rPr lang="en-US" baseline="0" dirty="0" smtClean="0"/>
              <a:t> it to a message queue, you enable multiple downstream applications to consume the data as its produced, including enabling </a:t>
            </a:r>
            <a:r>
              <a:rPr lang="en-US" baseline="0" dirty="0" err="1" smtClean="0"/>
              <a:t>furthur</a:t>
            </a:r>
            <a:r>
              <a:rPr lang="en-US" baseline="0" dirty="0" smtClean="0"/>
              <a:t> processing of your data with a stream processing engine. Such multi-stage architectures, where you </a:t>
            </a:r>
            <a:r>
              <a:rPr lang="en-US" baseline="0" dirty="0" err="1" smtClean="0"/>
              <a:t>cosnume</a:t>
            </a:r>
            <a:r>
              <a:rPr lang="en-US" baseline="0" dirty="0" smtClean="0"/>
              <a:t> from say Kafka, process the data, produce a new stream in Kafka, and process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FB50-42D6-B240-B801-3F9B7FDC64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9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FB50-42D6-B240-B801-3F9B7FDC646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FB50-42D6-B240-B801-3F9B7FDC646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FB50-42D6-B240-B801-3F9B7FDC646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4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look at an end to end architecture of putting together open source tools to do real time stream processing. </a:t>
            </a:r>
          </a:p>
          <a:p>
            <a:r>
              <a:rPr lang="en-US" dirty="0" smtClean="0"/>
              <a:t>Lets start with the sources of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want</a:t>
            </a:r>
            <a:r>
              <a:rPr lang="en-US" baseline="0" dirty="0" smtClean="0"/>
              <a:t> to write this data to a </a:t>
            </a:r>
            <a:r>
              <a:rPr lang="en-US" b="1" baseline="0" dirty="0" smtClean="0"/>
              <a:t>reliable high-throughput low latency messaging system</a:t>
            </a:r>
            <a:r>
              <a:rPr lang="en-US" baseline="0" dirty="0" smtClean="0"/>
              <a:t>, Kafka and Flume are popular choices, but there are many options out there, like </a:t>
            </a:r>
            <a:r>
              <a:rPr lang="en-US" baseline="0" dirty="0" err="1" smtClean="0"/>
              <a:t>ActiveMQ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RabbitMQ,etc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Kafka is the system that is gaining the most popularity right now.</a:t>
            </a:r>
          </a:p>
          <a:p>
            <a:r>
              <a:rPr lang="en-US" dirty="0" smtClean="0"/>
              <a:t>======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this architecture, the real-time processed data only gets leveraged when the next application query comes in. But often you want to take some action based on the real-time analysis of your data.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proactive actions, write relevant events out to Kafka. Again, based on </a:t>
            </a:r>
            <a:r>
              <a:rPr lang="en-US" baseline="0" dirty="0" err="1" smtClean="0"/>
              <a:t>yoru</a:t>
            </a:r>
            <a:r>
              <a:rPr lang="en-US" baseline="0" dirty="0" smtClean="0"/>
              <a:t> stream </a:t>
            </a:r>
            <a:r>
              <a:rPr lang="en-US" baseline="0" dirty="0" err="1" smtClean="0"/>
              <a:t>processign</a:t>
            </a:r>
            <a:r>
              <a:rPr lang="en-US" baseline="0" dirty="0" smtClean="0"/>
              <a:t> engine you will find libraries that make this easy.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can have an application that is </a:t>
            </a:r>
            <a:r>
              <a:rPr lang="en-US" baseline="0" dirty="0" err="1" smtClean="0"/>
              <a:t>continusouly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listeing</a:t>
            </a:r>
            <a:r>
              <a:rPr lang="en-US" baseline="0" dirty="0" smtClean="0"/>
              <a:t> on your event queue, and can issues alerts, emails, </a:t>
            </a:r>
            <a:r>
              <a:rPr lang="en-US" baseline="0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47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stream processing system like Spark</a:t>
            </a:r>
            <a:r>
              <a:rPr lang="en-US" baseline="0" dirty="0" smtClean="0"/>
              <a:t> Streaming can then read your data streams from the messaging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Filter</a:t>
            </a:r>
          </a:p>
          <a:p>
            <a:r>
              <a:rPr lang="en-US" baseline="0" dirty="0" smtClean="0"/>
              <a:t>Enrich or embellish your data with relevant metadata</a:t>
            </a:r>
          </a:p>
          <a:p>
            <a:r>
              <a:rPr lang="en-US" baseline="0" dirty="0" smtClean="0"/>
              <a:t>Transform</a:t>
            </a:r>
          </a:p>
          <a:p>
            <a:r>
              <a:rPr lang="en-US" baseline="0" dirty="0" smtClean="0"/>
              <a:t>Compute statistics based on moving windows of time</a:t>
            </a:r>
          </a:p>
          <a:p>
            <a:r>
              <a:rPr lang="en-US" baseline="0" dirty="0" smtClean="0"/>
              <a:t>Feature Engineering + Predictive Analytics</a:t>
            </a:r>
          </a:p>
          <a:p>
            <a:r>
              <a:rPr lang="en-US" baseline="0" dirty="0" smtClean="0"/>
              <a:t>… and much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</a:t>
            </a:r>
            <a:r>
              <a:rPr lang="en-US" baseline="0" dirty="0" smtClean="0"/>
              <a:t> always, you want to take your full fidelity raw data, and put it in HDFS, or an object store if your are running in the cloud.</a:t>
            </a:r>
          </a:p>
          <a:p>
            <a:r>
              <a:rPr lang="en-US" baseline="0" dirty="0" smtClean="0"/>
              <a:t>The raw data can then be used in batch jobs where you may want to do deep complex processing that can not be done in a streaming fashion. Or you may have a team of data scientists who may want to explore the data and uncover new insights.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the dotted line: how you dump your data to HDFS depends on your messaging system. Almost all messaging systems will provide a way to transfer your data to HDFS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CDBF5-0CD5-D746-BC22-D31F28CAFE9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5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7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8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9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D522D-A8E5-4A39-B705-974DD175A59B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7710D-7707-40D3-BEE4-22D3916E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1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image" Target="../media/image4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9.jp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oq.com/articles/cap-twelve-years-later-how-the-rules-have-change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17" Type="http://schemas.openxmlformats.org/officeDocument/2006/relationships/image" Target="../media/image35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7.png"/><Relationship Id="rId7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30.jpg"/><Relationship Id="rId9" Type="http://schemas.openxmlformats.org/officeDocument/2006/relationships/image" Target="../media/image105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jpeg"/><Relationship Id="rId21" Type="http://schemas.openxmlformats.org/officeDocument/2006/relationships/image" Target="../media/image127.png"/><Relationship Id="rId7" Type="http://schemas.openxmlformats.org/officeDocument/2006/relationships/image" Target="../media/image113.jpe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5" Type="http://schemas.openxmlformats.org/officeDocument/2006/relationships/image" Target="../media/image111.jpe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Relationship Id="rId14" Type="http://schemas.openxmlformats.org/officeDocument/2006/relationships/image" Target="../media/image120.gif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6425" y="448202"/>
            <a:ext cx="7152654" cy="1679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5300" b="1" dirty="0" smtClean="0">
                <a:latin typeface="+mn-lt"/>
                <a:cs typeface="B Nazanin" panose="00000400000000000000" pitchFamily="2" charset="-78"/>
              </a:rPr>
              <a:t>وحید امیری</a:t>
            </a:r>
            <a:endParaRPr lang="en-US" sz="1400" dirty="0">
              <a:latin typeface="+mn-lt"/>
              <a:cs typeface="B Nazanin" panose="00000400000000000000" pitchFamily="2" charset="-78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8" y="560169"/>
            <a:ext cx="1887223" cy="262570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186107" y="4575861"/>
            <a:ext cx="4137661" cy="123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پایگاه داده‌های </a:t>
            </a:r>
            <a:r>
              <a:rPr lang="fa-IR" b="1" dirty="0" smtClean="0">
                <a:cs typeface="B Nazanin" panose="00000400000000000000" pitchFamily="2" charset="-78"/>
              </a:rPr>
              <a:t>غیررابطه‌ایی</a:t>
            </a:r>
            <a:r>
              <a:rPr lang="fa-IR" sz="2800" dirty="0" smtClean="0">
                <a:latin typeface="+mn-lt"/>
                <a:cs typeface="B Nazanin" panose="00000400000000000000" pitchFamily="2" charset="-78"/>
              </a:rPr>
              <a:t> </a:t>
            </a:r>
            <a:endParaRPr lang="fa-IR" sz="2800" dirty="0" smtClean="0">
              <a:latin typeface="+mn-lt"/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9788" y="2539540"/>
            <a:ext cx="6023981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کارشناس ارشد فناوری اطلاعات - تجارت الکترونیک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cs typeface="B Nazanin" panose="00000400000000000000" pitchFamily="2" charset="-78"/>
              </a:rPr>
              <a:t>کارشناس و مشاور در حوزه کلان داده</a:t>
            </a:r>
          </a:p>
          <a:p>
            <a:pPr algn="just" rtl="1">
              <a:lnSpc>
                <a:spcPct val="150000"/>
              </a:lnSpc>
            </a:pPr>
            <a:endParaRPr lang="fa-IR" sz="2000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258" y="3291012"/>
            <a:ext cx="271112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+mj-lt"/>
                <a:cs typeface="B Nazanin" panose="00000400000000000000" pitchFamily="2" charset="-78"/>
              </a:rPr>
              <a:t>VahidAmiry.ir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+mj-lt"/>
                <a:cs typeface="B Nazanin" panose="00000400000000000000" pitchFamily="2" charset="-78"/>
              </a:rPr>
              <a:t>@</a:t>
            </a:r>
            <a:r>
              <a:rPr lang="en-US" sz="2000" b="1" dirty="0" err="1" smtClean="0">
                <a:latin typeface="+mj-lt"/>
                <a:cs typeface="B Nazanin" panose="00000400000000000000" pitchFamily="2" charset="-78"/>
              </a:rPr>
              <a:t>vahidamiry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72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3568"/>
            <a:ext cx="11235613" cy="5066522"/>
          </a:xfrm>
        </p:spPr>
        <p:txBody>
          <a:bodyPr>
            <a:normAutofit fontScale="92500"/>
          </a:bodyPr>
          <a:lstStyle/>
          <a:p>
            <a:r>
              <a:rPr lang="en-US" dirty="0"/>
              <a:t>All data is sent to </a:t>
            </a:r>
            <a:r>
              <a:rPr lang="en-US" b="1" dirty="0"/>
              <a:t>both </a:t>
            </a:r>
            <a:r>
              <a:rPr lang="en-US" dirty="0"/>
              <a:t>the </a:t>
            </a:r>
            <a:r>
              <a:rPr lang="en-US" b="1" dirty="0"/>
              <a:t>batch and speed layer</a:t>
            </a:r>
          </a:p>
          <a:p>
            <a:r>
              <a:rPr lang="en-US" dirty="0" smtClean="0"/>
              <a:t>Master </a:t>
            </a:r>
            <a:r>
              <a:rPr lang="en-US" dirty="0"/>
              <a:t>data set is an </a:t>
            </a:r>
            <a:r>
              <a:rPr lang="en-US" b="1" dirty="0"/>
              <a:t>immutable, append-only </a:t>
            </a:r>
            <a:r>
              <a:rPr lang="en-US" dirty="0"/>
              <a:t>set of data</a:t>
            </a:r>
          </a:p>
          <a:p>
            <a:r>
              <a:rPr lang="en-US" dirty="0" smtClean="0"/>
              <a:t>Batch </a:t>
            </a:r>
            <a:r>
              <a:rPr lang="en-US" dirty="0"/>
              <a:t>layer </a:t>
            </a:r>
            <a:r>
              <a:rPr lang="en-US" b="1" dirty="0"/>
              <a:t>pre-computes </a:t>
            </a:r>
            <a:r>
              <a:rPr lang="en-US" dirty="0"/>
              <a:t>query functions from scratch, result is called </a:t>
            </a:r>
            <a:r>
              <a:rPr lang="en-US" dirty="0" smtClean="0"/>
              <a:t>Batch Views</a:t>
            </a:r>
            <a:r>
              <a:rPr lang="en-US" dirty="0"/>
              <a:t>. Batch layer </a:t>
            </a:r>
            <a:r>
              <a:rPr lang="en-US" b="1" dirty="0"/>
              <a:t>constantly re-computes </a:t>
            </a:r>
            <a:r>
              <a:rPr lang="en-US" dirty="0"/>
              <a:t>the batch views.</a:t>
            </a:r>
          </a:p>
          <a:p>
            <a:r>
              <a:rPr lang="en-US" dirty="0" smtClean="0"/>
              <a:t>Batch </a:t>
            </a:r>
            <a:r>
              <a:rPr lang="en-US" dirty="0"/>
              <a:t>views are </a:t>
            </a:r>
            <a:r>
              <a:rPr lang="en-US" b="1" dirty="0"/>
              <a:t>indexed </a:t>
            </a:r>
            <a:r>
              <a:rPr lang="en-US" dirty="0"/>
              <a:t>and </a:t>
            </a:r>
            <a:r>
              <a:rPr lang="en-US" b="1" dirty="0"/>
              <a:t>stored </a:t>
            </a:r>
            <a:r>
              <a:rPr lang="en-US" dirty="0"/>
              <a:t>in a </a:t>
            </a:r>
            <a:r>
              <a:rPr lang="en-US" b="1" dirty="0"/>
              <a:t>scalable database </a:t>
            </a:r>
            <a:r>
              <a:rPr lang="en-US" dirty="0"/>
              <a:t>to get </a:t>
            </a:r>
            <a:r>
              <a:rPr lang="en-US" dirty="0" smtClean="0"/>
              <a:t>particular values </a:t>
            </a:r>
            <a:r>
              <a:rPr lang="en-US" dirty="0"/>
              <a:t>very quickly. Swaps in new batch views when they are available</a:t>
            </a:r>
          </a:p>
          <a:p>
            <a:r>
              <a:rPr lang="en-US" dirty="0" smtClean="0"/>
              <a:t>Speed </a:t>
            </a:r>
            <a:r>
              <a:rPr lang="en-US" dirty="0"/>
              <a:t>layer </a:t>
            </a:r>
            <a:r>
              <a:rPr lang="en-US" b="1" dirty="0"/>
              <a:t>compensates </a:t>
            </a:r>
            <a:r>
              <a:rPr lang="en-US" dirty="0"/>
              <a:t>for the high latency of updates to the Batch Views</a:t>
            </a:r>
          </a:p>
          <a:p>
            <a:r>
              <a:rPr lang="en-US" dirty="0" smtClean="0"/>
              <a:t>Uses </a:t>
            </a:r>
            <a:r>
              <a:rPr lang="en-US" dirty="0"/>
              <a:t>fast </a:t>
            </a:r>
            <a:r>
              <a:rPr lang="en-US" b="1" dirty="0"/>
              <a:t>incremental algorithms </a:t>
            </a:r>
            <a:r>
              <a:rPr lang="en-US" dirty="0"/>
              <a:t>and read/write databases to produce </a:t>
            </a:r>
            <a:r>
              <a:rPr lang="en-US" dirty="0" err="1" smtClean="0"/>
              <a:t>realtime</a:t>
            </a:r>
            <a:r>
              <a:rPr lang="en-US" dirty="0" smtClean="0"/>
              <a:t> views</a:t>
            </a:r>
            <a:endParaRPr lang="en-US" dirty="0"/>
          </a:p>
          <a:p>
            <a:r>
              <a:rPr lang="en-US" dirty="0" smtClean="0"/>
              <a:t>Queries </a:t>
            </a:r>
            <a:r>
              <a:rPr lang="en-US" dirty="0"/>
              <a:t>are resolved by getting results from </a:t>
            </a:r>
            <a:r>
              <a:rPr lang="en-US" b="1" dirty="0"/>
              <a:t>both </a:t>
            </a:r>
            <a:r>
              <a:rPr lang="en-US" dirty="0"/>
              <a:t>batch and real-time views</a:t>
            </a:r>
          </a:p>
        </p:txBody>
      </p:sp>
    </p:spTree>
    <p:extLst>
      <p:ext uri="{BB962C8B-B14F-4D97-AF65-F5344CB8AC3E}">
        <p14:creationId xmlns:p14="http://schemas.microsoft.com/office/powerpoint/2010/main" val="9741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8" y="197699"/>
            <a:ext cx="11100515" cy="6385529"/>
          </a:xfrm>
        </p:spPr>
      </p:pic>
    </p:spTree>
    <p:extLst>
      <p:ext uri="{BB962C8B-B14F-4D97-AF65-F5344CB8AC3E}">
        <p14:creationId xmlns:p14="http://schemas.microsoft.com/office/powerpoint/2010/main" val="30259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0739907" cy="6862119"/>
          </a:xfrm>
        </p:spPr>
      </p:pic>
    </p:spTree>
    <p:extLst>
      <p:ext uri="{BB962C8B-B14F-4D97-AF65-F5344CB8AC3E}">
        <p14:creationId xmlns:p14="http://schemas.microsoft.com/office/powerpoint/2010/main" val="38004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Spark </a:t>
            </a:r>
            <a:r>
              <a:rPr lang="en-US" b="1" dirty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Iterative </a:t>
            </a:r>
            <a:r>
              <a:rPr lang="en-US" sz="2200" dirty="0"/>
              <a:t>computation</a:t>
            </a:r>
          </a:p>
          <a:p>
            <a:r>
              <a:rPr lang="en-US" sz="2200" dirty="0" smtClean="0"/>
              <a:t>Vectors</a:t>
            </a:r>
            <a:r>
              <a:rPr lang="en-US" sz="2200" dirty="0"/>
              <a:t>, Matrices = RDD[Vector]</a:t>
            </a:r>
          </a:p>
          <a:p>
            <a:r>
              <a:rPr lang="en-US" sz="2200" dirty="0" smtClean="0"/>
              <a:t>Some ML Algorithms</a:t>
            </a:r>
            <a:endParaRPr lang="en-US" sz="2200" dirty="0"/>
          </a:p>
          <a:p>
            <a:pPr lvl="1"/>
            <a:r>
              <a:rPr lang="en-US" sz="2200" dirty="0"/>
              <a:t>linear SVM and logistic regression</a:t>
            </a:r>
          </a:p>
          <a:p>
            <a:pPr lvl="1"/>
            <a:r>
              <a:rPr lang="en-US" sz="2200" dirty="0"/>
              <a:t>classification and regression tree</a:t>
            </a:r>
          </a:p>
          <a:p>
            <a:pPr lvl="1"/>
            <a:r>
              <a:rPr lang="en-US" sz="2200" dirty="0"/>
              <a:t>k-means clustering</a:t>
            </a:r>
          </a:p>
          <a:p>
            <a:pPr lvl="1"/>
            <a:r>
              <a:rPr lang="en-US" sz="2200" dirty="0" smtClean="0"/>
              <a:t>Recommendation</a:t>
            </a:r>
          </a:p>
          <a:p>
            <a:pPr lvl="1"/>
            <a:r>
              <a:rPr lang="en-US" sz="2200" dirty="0" smtClean="0"/>
              <a:t>linear regression</a:t>
            </a:r>
            <a:endParaRPr lang="en-US" sz="2200" dirty="0"/>
          </a:p>
          <a:p>
            <a:pPr lvl="1"/>
            <a:r>
              <a:rPr lang="en-US" sz="2200" dirty="0" smtClean="0"/>
              <a:t>feature </a:t>
            </a:r>
            <a:r>
              <a:rPr lang="en-US" sz="2200" dirty="0"/>
              <a:t>transformations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8" y="1662715"/>
            <a:ext cx="6087415" cy="49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Spark </a:t>
            </a:r>
            <a:r>
              <a:rPr lang="en-US" b="1" dirty="0" err="1"/>
              <a:t>GraphX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Unifies </a:t>
            </a:r>
            <a:r>
              <a:rPr lang="en-US" dirty="0"/>
              <a:t>graphs with RDDs of edges and vertices</a:t>
            </a:r>
          </a:p>
          <a:p>
            <a:r>
              <a:rPr lang="en-US" b="1" dirty="0" smtClean="0"/>
              <a:t>Some </a:t>
            </a:r>
            <a:r>
              <a:rPr lang="en-US" b="1" dirty="0" err="1" smtClean="0"/>
              <a:t>GraphX</a:t>
            </a:r>
            <a:r>
              <a:rPr lang="en-US" b="1" dirty="0" smtClean="0"/>
              <a:t> </a:t>
            </a:r>
            <a:r>
              <a:rPr lang="en-US" b="1" dirty="0"/>
              <a:t>Algorithms</a:t>
            </a:r>
            <a:endParaRPr lang="en-US" dirty="0"/>
          </a:p>
          <a:p>
            <a:pPr lvl="1"/>
            <a:r>
              <a:rPr lang="en-US" dirty="0"/>
              <a:t>PageRank</a:t>
            </a:r>
          </a:p>
          <a:p>
            <a:pPr lvl="1"/>
            <a:r>
              <a:rPr lang="en-US" dirty="0"/>
              <a:t>Connected components</a:t>
            </a:r>
          </a:p>
          <a:p>
            <a:pPr lvl="1"/>
            <a:r>
              <a:rPr lang="en-US" dirty="0"/>
              <a:t>Label propagation</a:t>
            </a:r>
          </a:p>
          <a:p>
            <a:pPr lvl="1"/>
            <a:r>
              <a:rPr lang="en-US" dirty="0"/>
              <a:t>SVD++</a:t>
            </a:r>
          </a:p>
          <a:p>
            <a:pPr lvl="1"/>
            <a:r>
              <a:rPr lang="en-US" dirty="0"/>
              <a:t>Strongly connected components</a:t>
            </a:r>
          </a:p>
          <a:p>
            <a:pPr lvl="1"/>
            <a:r>
              <a:rPr lang="en-US" dirty="0"/>
              <a:t>Triangle count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33" y="4692586"/>
            <a:ext cx="6320667" cy="21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Yarn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0" y="1027906"/>
            <a:ext cx="7302320" cy="5806523"/>
          </a:xfrm>
        </p:spPr>
      </p:pic>
    </p:spTree>
    <p:extLst>
      <p:ext uri="{BB962C8B-B14F-4D97-AF65-F5344CB8AC3E}">
        <p14:creationId xmlns:p14="http://schemas.microsoft.com/office/powerpoint/2010/main" val="12376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Apache </a:t>
            </a:r>
            <a:r>
              <a:rPr lang="en-US" dirty="0" err="1" smtClean="0"/>
              <a:t>Mesos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1825624"/>
            <a:ext cx="7047531" cy="4841983"/>
          </a:xfrm>
        </p:spPr>
      </p:pic>
    </p:spTree>
    <p:extLst>
      <p:ext uri="{BB962C8B-B14F-4D97-AF65-F5344CB8AC3E}">
        <p14:creationId xmlns:p14="http://schemas.microsoft.com/office/powerpoint/2010/main" val="36116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&amp; HDFS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75" y="1906073"/>
            <a:ext cx="7804169" cy="4850439"/>
          </a:xfrm>
        </p:spPr>
      </p:pic>
    </p:spTree>
    <p:extLst>
      <p:ext uri="{BB962C8B-B14F-4D97-AF65-F5344CB8AC3E}">
        <p14:creationId xmlns:p14="http://schemas.microsoft.com/office/powerpoint/2010/main" val="22349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324" y="344553"/>
            <a:ext cx="11357207" cy="63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61" y="318472"/>
            <a:ext cx="10515600" cy="1325563"/>
          </a:xfrm>
        </p:spPr>
        <p:txBody>
          <a:bodyPr/>
          <a:lstStyle/>
          <a:p>
            <a:r>
              <a:rPr lang="en-US" dirty="0" smtClean="0"/>
              <a:t>Spark &amp; Mongo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1" y="1246550"/>
            <a:ext cx="7057622" cy="5486577"/>
          </a:xfrm>
        </p:spPr>
      </p:pic>
    </p:spTree>
    <p:extLst>
      <p:ext uri="{BB962C8B-B14F-4D97-AF65-F5344CB8AC3E}">
        <p14:creationId xmlns:p14="http://schemas.microsoft.com/office/powerpoint/2010/main" val="40184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50" y="290314"/>
            <a:ext cx="11086529" cy="62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521"/>
            <a:ext cx="10515600" cy="1325563"/>
          </a:xfrm>
        </p:spPr>
        <p:txBody>
          <a:bodyPr/>
          <a:lstStyle/>
          <a:p>
            <a:r>
              <a:rPr lang="en-US" dirty="0"/>
              <a:t>Lambda Architecture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9634"/>
            <a:ext cx="10937490" cy="559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 smtClean="0"/>
              <a:t>Streaming Data </a:t>
            </a:r>
            <a:r>
              <a:rPr lang="en-US" dirty="0" err="1" smtClean="0"/>
              <a:t>Procssing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97" y="3151188"/>
            <a:ext cx="4973605" cy="33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596" y="1834956"/>
            <a:ext cx="10515600" cy="4351338"/>
          </a:xfrm>
        </p:spPr>
        <p:txBody>
          <a:bodyPr/>
          <a:lstStyle/>
          <a:p>
            <a:r>
              <a:rPr lang="en-US" dirty="0"/>
              <a:t>Stream data can come from:</a:t>
            </a:r>
          </a:p>
          <a:p>
            <a:pPr lvl="1"/>
            <a:r>
              <a:rPr lang="en-US" dirty="0" smtClean="0"/>
              <a:t>Devices</a:t>
            </a:r>
            <a:endParaRPr lang="en-US" dirty="0"/>
          </a:p>
          <a:p>
            <a:pPr lvl="1"/>
            <a:r>
              <a:rPr lang="en-US" dirty="0" smtClean="0"/>
              <a:t>Sensors</a:t>
            </a:r>
            <a:endParaRPr lang="en-US" dirty="0"/>
          </a:p>
          <a:p>
            <a:pPr lvl="1"/>
            <a:r>
              <a:rPr lang="en-US" dirty="0" smtClean="0"/>
              <a:t>Web </a:t>
            </a:r>
            <a:r>
              <a:rPr lang="en-US" dirty="0"/>
              <a:t>sites</a:t>
            </a:r>
          </a:p>
          <a:p>
            <a:pPr lvl="1"/>
            <a:r>
              <a:rPr lang="en-US" dirty="0" smtClean="0"/>
              <a:t>Social </a:t>
            </a:r>
            <a:r>
              <a:rPr lang="en-US" dirty="0"/>
              <a:t>media feeds</a:t>
            </a:r>
          </a:p>
          <a:p>
            <a:pPr lvl="1"/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63" y="2324246"/>
            <a:ext cx="8474737" cy="36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3198" y="4273256"/>
            <a:ext cx="1151300" cy="8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88"/>
          <p:cNvSpPr txBox="1"/>
          <p:nvPr/>
        </p:nvSpPr>
        <p:spPr>
          <a:xfrm>
            <a:off x="529029" y="1242485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Credit Card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&amp; Monetary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Transactions</a:t>
            </a:r>
            <a:endParaRPr lang="en-US" sz="2000" b="1" i="0" u="none" strike="noStrike" cap="none" baseline="0" dirty="0">
              <a:solidFill>
                <a:srgbClr val="49A1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89"/>
          <p:cNvSpPr txBox="1"/>
          <p:nvPr/>
        </p:nvSpPr>
        <p:spPr>
          <a:xfrm>
            <a:off x="592516" y="2184274"/>
            <a:ext cx="2539337" cy="135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Identify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fraudulent </a:t>
            </a:r>
            <a:endParaRPr lang="en-US" sz="1400" b="0" i="0" u="none" strike="noStrike" cap="none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transactions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 soon </a:t>
            </a: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endParaRPr lang="en-US" sz="1400" b="0" i="0" u="none" strike="noStrike" cap="none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they </a:t>
            </a: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occur.</a:t>
            </a:r>
          </a:p>
        </p:txBody>
      </p:sp>
      <p:pic>
        <p:nvPicPr>
          <p:cNvPr id="7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8583" y="2334465"/>
            <a:ext cx="960715" cy="7207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1"/>
          <p:cNvSpPr txBox="1"/>
          <p:nvPr/>
        </p:nvSpPr>
        <p:spPr>
          <a:xfrm>
            <a:off x="8849596" y="3618852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&amp; Logistics</a:t>
            </a:r>
            <a:endParaRPr lang="en-US" sz="2000" b="1" i="0" u="none" strike="noStrike" cap="none" baseline="0" dirty="0">
              <a:solidFill>
                <a:srgbClr val="49A1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92"/>
          <p:cNvSpPr txBox="1"/>
          <p:nvPr/>
        </p:nvSpPr>
        <p:spPr>
          <a:xfrm>
            <a:off x="8940560" y="4346244"/>
            <a:ext cx="2539337" cy="1284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Real-time</a:t>
            </a:r>
          </a:p>
          <a:p>
            <a:pPr lvl="0">
              <a:buSzPct val="25000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traffic	</a:t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</a:b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conditions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Tracking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f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leet and cargo locations and dynamic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e-routing</a:t>
            </a:r>
            <a:r>
              <a:rPr lang="en-US" sz="1400" b="0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to meet SLAs</a:t>
            </a:r>
            <a:endParaRPr lang="en-US" sz="1400" b="0" i="0" u="none" strike="noStrike" cap="none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93"/>
          <p:cNvSpPr txBox="1"/>
          <p:nvPr/>
        </p:nvSpPr>
        <p:spPr>
          <a:xfrm>
            <a:off x="6064787" y="1216027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Retail</a:t>
            </a:r>
          </a:p>
        </p:txBody>
      </p:sp>
      <p:sp>
        <p:nvSpPr>
          <p:cNvPr id="11" name="Shape 94"/>
          <p:cNvSpPr txBox="1"/>
          <p:nvPr/>
        </p:nvSpPr>
        <p:spPr>
          <a:xfrm>
            <a:off x="6107111" y="1628778"/>
            <a:ext cx="2827132" cy="1815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Real-time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n-store</a:t>
            </a:r>
          </a:p>
          <a:p>
            <a:pPr>
              <a:buSzPct val="25000"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Offers and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ecommendations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Email and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marketing campaigns based on real-time social trends</a:t>
            </a:r>
          </a:p>
          <a:p>
            <a:pPr lvl="0">
              <a:buClr>
                <a:schemeClr val="dk1"/>
              </a:buClr>
              <a:buSzPct val="100000"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ct val="100000"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ct val="100000"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95"/>
          <p:cNvSpPr txBox="1"/>
          <p:nvPr/>
        </p:nvSpPr>
        <p:spPr>
          <a:xfrm>
            <a:off x="529029" y="3621619"/>
            <a:ext cx="2750950" cy="10156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Consumer </a:t>
            </a: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Internet, </a:t>
            </a:r>
            <a:endParaRPr lang="en-US" sz="2000" b="1" i="0" u="none" strike="noStrike" cap="none" baseline="0" dirty="0">
              <a:solidFill>
                <a:srgbClr val="49A1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Mobile &amp;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E-Commerce</a:t>
            </a:r>
            <a:endParaRPr lang="en-US" sz="2000" b="1" i="0" u="none" strike="noStrike" cap="none" baseline="0" dirty="0">
              <a:solidFill>
                <a:srgbClr val="49A1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96"/>
          <p:cNvSpPr txBox="1"/>
          <p:nvPr/>
        </p:nvSpPr>
        <p:spPr>
          <a:xfrm>
            <a:off x="613677" y="4862571"/>
            <a:ext cx="2539337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Optimize user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engagement based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on user’s current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ehavior.</a:t>
            </a:r>
            <a:r>
              <a:rPr lang="en-US" sz="1400" b="0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eliver recommendations relevant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“in the moment”</a:t>
            </a:r>
            <a:endParaRPr lang="en-US"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4536" y="1190627"/>
            <a:ext cx="1079216" cy="8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3871" y="3685118"/>
            <a:ext cx="1058056" cy="79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00"/>
          <p:cNvSpPr txBox="1"/>
          <p:nvPr/>
        </p:nvSpPr>
        <p:spPr>
          <a:xfrm>
            <a:off x="3208032" y="1228119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Healthcare</a:t>
            </a:r>
          </a:p>
        </p:txBody>
      </p:sp>
      <p:sp>
        <p:nvSpPr>
          <p:cNvPr id="17" name="Shape 101"/>
          <p:cNvSpPr txBox="1"/>
          <p:nvPr/>
        </p:nvSpPr>
        <p:spPr>
          <a:xfrm>
            <a:off x="3208034" y="1577368"/>
            <a:ext cx="2645146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Continuously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monitor patient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vital stats and proactively identify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at-risk patients.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102"/>
          <p:cNvSpPr txBox="1"/>
          <p:nvPr/>
        </p:nvSpPr>
        <p:spPr>
          <a:xfrm>
            <a:off x="3453500" y="3621619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</a:p>
        </p:txBody>
      </p:sp>
      <p:sp>
        <p:nvSpPr>
          <p:cNvPr id="19" name="Shape 103"/>
          <p:cNvSpPr txBox="1"/>
          <p:nvPr/>
        </p:nvSpPr>
        <p:spPr>
          <a:xfrm>
            <a:off x="3580468" y="4050245"/>
            <a:ext cx="2539337" cy="1815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Identify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equipment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failures and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react instantly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lang="en-US" sz="1400" b="0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roactive</a:t>
            </a:r>
            <a:endParaRPr lang="en-US"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Identify product 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quality defects immediately to prevent resource wastage.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Shape 104"/>
          <p:cNvSpPr txBox="1"/>
          <p:nvPr/>
        </p:nvSpPr>
        <p:spPr>
          <a:xfrm>
            <a:off x="6267934" y="3618852"/>
            <a:ext cx="27509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Security &amp;</a:t>
            </a:r>
            <a:r>
              <a:rPr lang="en-US" sz="2000" b="1" i="0" u="none" strike="noStrike" cap="none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 smtClean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Surveillance</a:t>
            </a:r>
            <a:endParaRPr lang="en-US" sz="2000" b="1" i="0" u="none" strike="noStrike" cap="none" baseline="0" dirty="0">
              <a:solidFill>
                <a:srgbClr val="49A1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05"/>
          <p:cNvSpPr txBox="1"/>
          <p:nvPr/>
        </p:nvSpPr>
        <p:spPr>
          <a:xfrm>
            <a:off x="6310260" y="4443447"/>
            <a:ext cx="2539337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Identify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threats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intrusions,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both digital </a:t>
            </a:r>
            <a:r>
              <a:rPr lang="en-US" sz="1400" b="0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 physical, in real-time.</a:t>
            </a:r>
            <a:endParaRPr lang="en-US"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106"/>
          <p:cNvSpPr txBox="1"/>
          <p:nvPr/>
        </p:nvSpPr>
        <p:spPr>
          <a:xfrm>
            <a:off x="8901684" y="1228724"/>
            <a:ext cx="2750950" cy="10156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Digital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Advertising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49A1CE"/>
                </a:solidFill>
                <a:latin typeface="Calibri"/>
                <a:ea typeface="Calibri"/>
                <a:cs typeface="Calibri"/>
                <a:sym typeface="Calibri"/>
              </a:rPr>
              <a:t>&amp; Marketing</a:t>
            </a:r>
          </a:p>
        </p:txBody>
      </p:sp>
      <p:sp>
        <p:nvSpPr>
          <p:cNvPr id="23" name="Shape 107"/>
          <p:cNvSpPr txBox="1"/>
          <p:nvPr/>
        </p:nvSpPr>
        <p:spPr>
          <a:xfrm>
            <a:off x="8960288" y="2186426"/>
            <a:ext cx="2539337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Optimize and personalize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digital ads 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based </a:t>
            </a:r>
            <a:r>
              <a:rPr lang="en-US" sz="1400" b="0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on real-time </a:t>
            </a:r>
            <a:r>
              <a:rPr lang="en-US" sz="1400" b="0" i="0" u="none" strike="noStrike" cap="none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information.</a:t>
            </a:r>
            <a:endParaRPr lang="en-US" sz="1400" b="0" i="0" u="none" strike="noStrike" cap="none" baseline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Shape 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1144" y="1269391"/>
            <a:ext cx="854911" cy="64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2321" y="4346243"/>
            <a:ext cx="859142" cy="64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9834" y="4113744"/>
            <a:ext cx="903419" cy="747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1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38748" y="1320801"/>
            <a:ext cx="905696" cy="67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5283"/>
          </a:xfrm>
        </p:spPr>
        <p:txBody>
          <a:bodyPr/>
          <a:lstStyle/>
          <a:p>
            <a:r>
              <a:rPr lang="en-US" dirty="0"/>
              <a:t>Stream Data</a:t>
            </a:r>
          </a:p>
        </p:txBody>
      </p:sp>
    </p:spTree>
    <p:extLst>
      <p:ext uri="{BB962C8B-B14F-4D97-AF65-F5344CB8AC3E}">
        <p14:creationId xmlns:p14="http://schemas.microsoft.com/office/powerpoint/2010/main" val="2848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939"/>
            <a:ext cx="10515600" cy="4824024"/>
          </a:xfrm>
        </p:spPr>
        <p:txBody>
          <a:bodyPr>
            <a:normAutofit/>
          </a:bodyPr>
          <a:lstStyle/>
          <a:p>
            <a:r>
              <a:rPr lang="en-US" dirty="0"/>
              <a:t>Batch processing gives great insights about </a:t>
            </a:r>
            <a:r>
              <a:rPr lang="en-US" dirty="0" smtClean="0"/>
              <a:t>what happened </a:t>
            </a:r>
            <a:r>
              <a:rPr lang="en-US" dirty="0"/>
              <a:t>in the past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it lacks the ability to answer the question </a:t>
            </a:r>
            <a:r>
              <a:rPr lang="en-US" dirty="0" smtClean="0"/>
              <a:t>of what </a:t>
            </a:r>
            <a:r>
              <a:rPr lang="en-US" dirty="0"/>
              <a:t>is happening right now</a:t>
            </a:r>
          </a:p>
          <a:p>
            <a:r>
              <a:rPr lang="en-US" dirty="0"/>
              <a:t>Process events as they arrive </a:t>
            </a:r>
            <a:r>
              <a:rPr lang="en-US" dirty="0" smtClean="0"/>
              <a:t>(efficiently </a:t>
            </a:r>
            <a:r>
              <a:rPr lang="en-US" dirty="0"/>
              <a:t>and at scale)</a:t>
            </a:r>
          </a:p>
          <a:p>
            <a:pPr lvl="1"/>
            <a:r>
              <a:rPr lang="en-US" dirty="0" smtClean="0"/>
              <a:t>Website </a:t>
            </a:r>
            <a:r>
              <a:rPr lang="en-US" dirty="0"/>
              <a:t>monitoring</a:t>
            </a:r>
          </a:p>
          <a:p>
            <a:pPr lvl="1"/>
            <a:r>
              <a:rPr lang="en-US" dirty="0" smtClean="0"/>
              <a:t>Network </a:t>
            </a:r>
            <a:r>
              <a:rPr lang="en-US" dirty="0"/>
              <a:t>monitoring</a:t>
            </a:r>
          </a:p>
          <a:p>
            <a:pPr lvl="1"/>
            <a:r>
              <a:rPr lang="en-US" dirty="0" smtClean="0"/>
              <a:t>Web </a:t>
            </a:r>
            <a:r>
              <a:rPr lang="en-US" dirty="0"/>
              <a:t>clicks</a:t>
            </a:r>
          </a:p>
          <a:p>
            <a:pPr lvl="1"/>
            <a:r>
              <a:rPr lang="en-US" dirty="0" smtClean="0"/>
              <a:t>Advertising</a:t>
            </a:r>
            <a:endParaRPr lang="en-US" dirty="0"/>
          </a:p>
          <a:p>
            <a:pPr lvl="1"/>
            <a:r>
              <a:rPr lang="en-US" dirty="0" smtClean="0"/>
              <a:t>Internet </a:t>
            </a:r>
            <a:r>
              <a:rPr lang="en-US" dirty="0"/>
              <a:t>of things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7966"/>
            <a:ext cx="5044751" cy="35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92097"/>
            <a:ext cx="10515600" cy="1325563"/>
          </a:xfrm>
        </p:spPr>
        <p:txBody>
          <a:bodyPr/>
          <a:lstStyle/>
          <a:p>
            <a:r>
              <a:rPr lang="en-US" dirty="0" smtClean="0"/>
              <a:t>Apache Spark Streaming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604" y="4983745"/>
            <a:ext cx="2082281" cy="13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Streaming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streaming receives live input data streams and divides the </a:t>
            </a:r>
            <a:r>
              <a:rPr lang="en-US" dirty="0" smtClean="0"/>
              <a:t>data into </a:t>
            </a:r>
            <a:r>
              <a:rPr lang="en-US" dirty="0"/>
              <a:t>batches (micro-batching)</a:t>
            </a:r>
          </a:p>
          <a:p>
            <a:pPr lvl="1"/>
            <a:r>
              <a:rPr lang="en-US" dirty="0" smtClean="0"/>
              <a:t>Batches </a:t>
            </a:r>
            <a:r>
              <a:rPr lang="en-US" dirty="0"/>
              <a:t>are then processed by the spark engine to create </a:t>
            </a:r>
            <a:r>
              <a:rPr lang="en-US" dirty="0" smtClean="0"/>
              <a:t>the final </a:t>
            </a:r>
            <a:r>
              <a:rPr lang="en-US" dirty="0"/>
              <a:t>stream of data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use most RDD transformations</a:t>
            </a:r>
          </a:p>
          <a:p>
            <a:pPr lvl="1"/>
            <a:r>
              <a:rPr lang="en-US" dirty="0" smtClean="0"/>
              <a:t>Also </a:t>
            </a:r>
            <a:r>
              <a:rPr lang="en-US" dirty="0" err="1"/>
              <a:t>DataFrame</a:t>
            </a:r>
            <a:r>
              <a:rPr lang="en-US" dirty="0"/>
              <a:t>/SQL and </a:t>
            </a:r>
            <a:r>
              <a:rPr lang="en-US" dirty="0" err="1"/>
              <a:t>MLlib</a:t>
            </a:r>
            <a:r>
              <a:rPr lang="en-US" dirty="0"/>
              <a:t>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4645587"/>
            <a:ext cx="10953750" cy="16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05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basic high level abstraction for streaming in spark is called </a:t>
            </a:r>
            <a:r>
              <a:rPr lang="en-US" dirty="0" smtClean="0"/>
              <a:t>discretized stream </a:t>
            </a:r>
            <a:r>
              <a:rPr lang="en-US" dirty="0"/>
              <a:t>or </a:t>
            </a:r>
            <a:r>
              <a:rPr lang="en-US" dirty="0" err="1"/>
              <a:t>DStream</a:t>
            </a:r>
            <a:endParaRPr lang="en-US" dirty="0"/>
          </a:p>
          <a:p>
            <a:pPr lvl="1"/>
            <a:r>
              <a:rPr lang="en-US" dirty="0" smtClean="0"/>
              <a:t>represents </a:t>
            </a:r>
            <a:r>
              <a:rPr lang="en-US" dirty="0"/>
              <a:t>a continuous stream of data</a:t>
            </a:r>
          </a:p>
          <a:p>
            <a:r>
              <a:rPr lang="en-US" dirty="0" err="1" smtClean="0"/>
              <a:t>DStreams</a:t>
            </a:r>
            <a:r>
              <a:rPr lang="en-US" dirty="0" smtClean="0"/>
              <a:t> </a:t>
            </a:r>
            <a:r>
              <a:rPr lang="en-US" dirty="0"/>
              <a:t>can be created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input data streams from sources such as Kafka, Flume, </a:t>
            </a:r>
            <a:r>
              <a:rPr lang="en-US" dirty="0" smtClean="0"/>
              <a:t>and Kinesis</a:t>
            </a:r>
            <a:endParaRPr lang="en-US" dirty="0"/>
          </a:p>
          <a:p>
            <a:pPr lvl="1"/>
            <a:r>
              <a:rPr lang="en-US" dirty="0" smtClean="0"/>
              <a:t>by </a:t>
            </a:r>
            <a:r>
              <a:rPr lang="en-US" dirty="0"/>
              <a:t>applying high-level operations on other </a:t>
            </a:r>
            <a:r>
              <a:rPr lang="en-US" dirty="0" err="1"/>
              <a:t>DStreams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 err="1"/>
              <a:t>DStream</a:t>
            </a:r>
            <a:r>
              <a:rPr lang="en-US" dirty="0"/>
              <a:t> is represented as a sequence of RDDs</a:t>
            </a:r>
          </a:p>
          <a:p>
            <a:r>
              <a:rPr lang="en-US" dirty="0" err="1" smtClean="0"/>
              <a:t>StreamingContext</a:t>
            </a:r>
            <a:r>
              <a:rPr lang="en-US" dirty="0" smtClean="0"/>
              <a:t> </a:t>
            </a:r>
            <a:r>
              <a:rPr lang="en-US" dirty="0"/>
              <a:t>- the main entry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2" y="5219191"/>
            <a:ext cx="11195374" cy="14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StreamingContext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Α </a:t>
            </a:r>
            <a:r>
              <a:rPr lang="en-US" dirty="0" err="1"/>
              <a:t>StreamingContext</a:t>
            </a:r>
            <a:r>
              <a:rPr lang="en-US" dirty="0"/>
              <a:t> object has to be created (batch interval)</a:t>
            </a:r>
          </a:p>
          <a:p>
            <a:pPr lvl="1"/>
            <a:r>
              <a:rPr lang="en-US" dirty="0" smtClean="0"/>
              <a:t>Define </a:t>
            </a:r>
            <a:r>
              <a:rPr lang="en-US" dirty="0"/>
              <a:t>the input sources by creating input </a:t>
            </a:r>
            <a:r>
              <a:rPr lang="en-US" dirty="0" err="1"/>
              <a:t>DStreams</a:t>
            </a:r>
            <a:endParaRPr lang="en-US" dirty="0"/>
          </a:p>
          <a:p>
            <a:pPr lvl="1"/>
            <a:r>
              <a:rPr lang="en-US" dirty="0" smtClean="0"/>
              <a:t>Define </a:t>
            </a:r>
            <a:r>
              <a:rPr lang="en-US" dirty="0"/>
              <a:t>the streaming computations (</a:t>
            </a:r>
            <a:r>
              <a:rPr lang="en-US" dirty="0" smtClean="0"/>
              <a:t>transformations/output operations</a:t>
            </a:r>
            <a:r>
              <a:rPr lang="en-US" dirty="0"/>
              <a:t>) to </a:t>
            </a:r>
            <a:r>
              <a:rPr lang="en-US" dirty="0" err="1"/>
              <a:t>DStreams</a:t>
            </a:r>
            <a:endParaRPr lang="en-US" dirty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receiving data and processing it (start</a:t>
            </a:r>
            <a:r>
              <a:rPr lang="en-US" dirty="0" smtClean="0"/>
              <a:t>())</a:t>
            </a:r>
          </a:p>
          <a:p>
            <a:pPr lvl="1"/>
            <a:r>
              <a:rPr lang="en-US" dirty="0" smtClean="0"/>
              <a:t>Wait </a:t>
            </a:r>
            <a:r>
              <a:rPr lang="en-US" dirty="0"/>
              <a:t>for the processing to stop (</a:t>
            </a:r>
            <a:r>
              <a:rPr lang="en-US" dirty="0" err="1"/>
              <a:t>awaitTermination</a:t>
            </a:r>
            <a:r>
              <a:rPr lang="en-US" dirty="0"/>
              <a:t>())</a:t>
            </a:r>
          </a:p>
          <a:p>
            <a:pPr lvl="1"/>
            <a:r>
              <a:rPr lang="en-US" dirty="0" smtClean="0"/>
              <a:t>Manually </a:t>
            </a:r>
            <a:r>
              <a:rPr lang="en-US" dirty="0"/>
              <a:t>stop using it (stop())</a:t>
            </a:r>
          </a:p>
        </p:txBody>
      </p:sp>
    </p:spTree>
    <p:extLst>
      <p:ext uri="{BB962C8B-B14F-4D97-AF65-F5344CB8AC3E}">
        <p14:creationId xmlns:p14="http://schemas.microsoft.com/office/powerpoint/2010/main" val="32847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StreamingContext</a:t>
            </a:r>
            <a:r>
              <a:rPr lang="en-US" dirty="0"/>
              <a:t>: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a context has been started no new computations can be </a:t>
            </a:r>
            <a:r>
              <a:rPr lang="en-US" dirty="0" smtClean="0"/>
              <a:t>set up</a:t>
            </a:r>
            <a:endParaRPr lang="en-US" dirty="0"/>
          </a:p>
          <a:p>
            <a:r>
              <a:rPr lang="en-US" dirty="0" smtClean="0"/>
              <a:t>Once </a:t>
            </a:r>
            <a:r>
              <a:rPr lang="en-US" dirty="0"/>
              <a:t>a context has been stopped it cannot be restarted</a:t>
            </a:r>
          </a:p>
          <a:p>
            <a:r>
              <a:rPr lang="en-US" dirty="0" smtClean="0"/>
              <a:t>Only </a:t>
            </a:r>
            <a:r>
              <a:rPr lang="en-US" dirty="0"/>
              <a:t>one </a:t>
            </a:r>
            <a:r>
              <a:rPr lang="en-US" dirty="0" err="1"/>
              <a:t>StreamingContext</a:t>
            </a:r>
            <a:r>
              <a:rPr lang="en-US" dirty="0"/>
              <a:t> can be active in a JVM at the </a:t>
            </a:r>
            <a:r>
              <a:rPr lang="en-US" dirty="0" smtClean="0"/>
              <a:t>same time</a:t>
            </a:r>
            <a:endParaRPr lang="en-US" dirty="0"/>
          </a:p>
          <a:p>
            <a:r>
              <a:rPr lang="en-US" dirty="0" smtClean="0"/>
              <a:t>stop</a:t>
            </a:r>
            <a:r>
              <a:rPr lang="en-US" dirty="0"/>
              <a:t>() also stops the </a:t>
            </a:r>
            <a:r>
              <a:rPr lang="en-US" dirty="0" err="1"/>
              <a:t>SparkContext</a:t>
            </a:r>
            <a:r>
              <a:rPr lang="en-US" dirty="0"/>
              <a:t> (set the optional parameter </a:t>
            </a:r>
            <a:r>
              <a:rPr lang="en-US" dirty="0" smtClean="0"/>
              <a:t>of stop</a:t>
            </a:r>
            <a:r>
              <a:rPr lang="en-US" dirty="0"/>
              <a:t>() called </a:t>
            </a:r>
            <a:r>
              <a:rPr lang="en-US" dirty="0" err="1"/>
              <a:t>stopSparkContext</a:t>
            </a:r>
            <a:r>
              <a:rPr lang="en-US" dirty="0"/>
              <a:t> to false)</a:t>
            </a:r>
          </a:p>
          <a:p>
            <a:r>
              <a:rPr lang="en-US" dirty="0" smtClean="0"/>
              <a:t>A </a:t>
            </a:r>
            <a:r>
              <a:rPr lang="en-US" dirty="0" err="1"/>
              <a:t>SparkContext</a:t>
            </a:r>
            <a:r>
              <a:rPr lang="en-US" dirty="0"/>
              <a:t> can be re-used to create multiple </a:t>
            </a:r>
            <a:r>
              <a:rPr lang="en-US" dirty="0" err="1" smtClean="0"/>
              <a:t>StreamingContexts</a:t>
            </a:r>
            <a:r>
              <a:rPr lang="en-US" dirty="0" smtClean="0"/>
              <a:t> as </a:t>
            </a:r>
            <a:r>
              <a:rPr lang="en-US" dirty="0"/>
              <a:t>long as there is only one </a:t>
            </a:r>
            <a:r>
              <a:rPr lang="en-US" dirty="0" err="1"/>
              <a:t>StreamingContext</a:t>
            </a:r>
            <a:r>
              <a:rPr lang="en-US" dirty="0"/>
              <a:t> active</a:t>
            </a:r>
          </a:p>
        </p:txBody>
      </p:sp>
    </p:spTree>
    <p:extLst>
      <p:ext uri="{BB962C8B-B14F-4D97-AF65-F5344CB8AC3E}">
        <p14:creationId xmlns:p14="http://schemas.microsoft.com/office/powerpoint/2010/main" val="34154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applied on </a:t>
            </a:r>
            <a:r>
              <a:rPr lang="en-US" dirty="0" err="1"/>
              <a:t>DStream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Operations applied on a </a:t>
            </a:r>
            <a:r>
              <a:rPr lang="en-US" dirty="0" err="1"/>
              <a:t>DStream</a:t>
            </a:r>
            <a:r>
              <a:rPr lang="en-US" dirty="0"/>
              <a:t> are translated to operations </a:t>
            </a:r>
            <a:r>
              <a:rPr lang="en-US" dirty="0" smtClean="0"/>
              <a:t>on the </a:t>
            </a:r>
            <a:r>
              <a:rPr lang="en-US" dirty="0"/>
              <a:t>underlying RDDs</a:t>
            </a:r>
          </a:p>
          <a:p>
            <a:r>
              <a:rPr lang="en-US" b="1" dirty="0"/>
              <a:t>Use Case: </a:t>
            </a:r>
            <a:r>
              <a:rPr lang="en-US" dirty="0"/>
              <a:t>Converting a stream of lines to words by applying </a:t>
            </a:r>
            <a:r>
              <a:rPr lang="en-US" dirty="0" smtClean="0"/>
              <a:t>the operation </a:t>
            </a:r>
            <a:r>
              <a:rPr lang="en-US" dirty="0" err="1"/>
              <a:t>fatMap</a:t>
            </a:r>
            <a:r>
              <a:rPr lang="en-US" dirty="0"/>
              <a:t> on each RDD in the “lines </a:t>
            </a:r>
            <a:r>
              <a:rPr lang="en-US" dirty="0" err="1"/>
              <a:t>DStream</a:t>
            </a:r>
            <a:r>
              <a:rPr lang="en-US" dirty="0"/>
              <a:t>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4" y="3634565"/>
            <a:ext cx="11315311" cy="30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Lambda Architecture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000"/>
            <a:ext cx="10515600" cy="4234588"/>
          </a:xfrm>
        </p:spPr>
      </p:pic>
    </p:spTree>
    <p:extLst>
      <p:ext uri="{BB962C8B-B14F-4D97-AF65-F5344CB8AC3E}">
        <p14:creationId xmlns:p14="http://schemas.microsoft.com/office/powerpoint/2010/main" val="20103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Besides sockets, the </a:t>
            </a:r>
            <a:r>
              <a:rPr lang="en-US" dirty="0" err="1"/>
              <a:t>StreamingContext</a:t>
            </a:r>
            <a:r>
              <a:rPr lang="en-US" dirty="0"/>
              <a:t> API provides </a:t>
            </a:r>
            <a:r>
              <a:rPr lang="en-US" dirty="0" smtClean="0"/>
              <a:t>methods for </a:t>
            </a:r>
            <a:r>
              <a:rPr lang="en-US" dirty="0"/>
              <a:t>creating </a:t>
            </a:r>
            <a:r>
              <a:rPr lang="en-US" dirty="0" err="1"/>
              <a:t>DStreams</a:t>
            </a:r>
            <a:r>
              <a:rPr lang="en-US" dirty="0"/>
              <a:t> from </a:t>
            </a:r>
            <a:r>
              <a:rPr lang="en-US" dirty="0" smtClean="0"/>
              <a:t>files</a:t>
            </a:r>
            <a:endParaRPr lang="en-US" dirty="0"/>
          </a:p>
          <a:p>
            <a:r>
              <a:rPr lang="en-US" dirty="0" smtClean="0"/>
              <a:t>Reading </a:t>
            </a:r>
            <a:r>
              <a:rPr lang="en-US" dirty="0"/>
              <a:t>data from </a:t>
            </a:r>
            <a:r>
              <a:rPr lang="en-US" dirty="0" smtClean="0"/>
              <a:t>files </a:t>
            </a:r>
            <a:r>
              <a:rPr lang="en-US" dirty="0"/>
              <a:t>on any </a:t>
            </a:r>
            <a:r>
              <a:rPr lang="en-US" dirty="0" smtClean="0"/>
              <a:t>file </a:t>
            </a:r>
            <a:r>
              <a:rPr lang="en-US" dirty="0"/>
              <a:t>system compatible with </a:t>
            </a:r>
            <a:r>
              <a:rPr lang="en-US" dirty="0" smtClean="0"/>
              <a:t>the HDFS </a:t>
            </a:r>
            <a:r>
              <a:rPr lang="en-US" dirty="0"/>
              <a:t>API (that is, HDFS, S3, NFS, etc.)</a:t>
            </a:r>
          </a:p>
          <a:p>
            <a:r>
              <a:rPr lang="en-US" dirty="0" smtClean="0"/>
              <a:t>Spark </a:t>
            </a:r>
            <a:r>
              <a:rPr lang="en-US" dirty="0"/>
              <a:t>Streaming will monitor a directory and process any </a:t>
            </a:r>
            <a:r>
              <a:rPr lang="en-US" dirty="0" smtClean="0"/>
              <a:t>files created </a:t>
            </a:r>
            <a:r>
              <a:rPr lang="en-US" dirty="0"/>
              <a:t>in that directory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65" y="4635465"/>
            <a:ext cx="6268617" cy="18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</a:t>
            </a:r>
            <a:r>
              <a:rPr lang="en-US" dirty="0" err="1"/>
              <a:t>DStream</a:t>
            </a:r>
            <a:r>
              <a:rPr lang="en-US" dirty="0"/>
              <a:t> and Receivers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Every input </a:t>
            </a:r>
            <a:r>
              <a:rPr lang="en-US" dirty="0" err="1"/>
              <a:t>DStream</a:t>
            </a:r>
            <a:r>
              <a:rPr lang="en-US" dirty="0"/>
              <a:t> except </a:t>
            </a:r>
            <a:r>
              <a:rPr lang="en-US" dirty="0" smtClean="0"/>
              <a:t>file </a:t>
            </a:r>
            <a:r>
              <a:rPr lang="en-US" dirty="0"/>
              <a:t>stream is associated with a Receiver</a:t>
            </a:r>
          </a:p>
          <a:p>
            <a:pPr lvl="1"/>
            <a:r>
              <a:rPr lang="en-US" dirty="0" smtClean="0"/>
              <a:t>Receiver </a:t>
            </a:r>
            <a:r>
              <a:rPr lang="en-US" dirty="0"/>
              <a:t>receives data from a source and stores it in spark memory</a:t>
            </a:r>
          </a:p>
          <a:p>
            <a:r>
              <a:rPr lang="en-US" dirty="0" smtClean="0"/>
              <a:t>Two </a:t>
            </a:r>
            <a:r>
              <a:rPr lang="en-US" dirty="0"/>
              <a:t>build-in streaming sources</a:t>
            </a:r>
          </a:p>
          <a:p>
            <a:pPr lvl="1"/>
            <a:r>
              <a:rPr lang="en-US" dirty="0" smtClean="0"/>
              <a:t>Basic </a:t>
            </a:r>
            <a:r>
              <a:rPr lang="en-US" dirty="0"/>
              <a:t>Sources: Sources directly available in the Streaming Context </a:t>
            </a:r>
            <a:r>
              <a:rPr lang="en-US" dirty="0" smtClean="0"/>
              <a:t>API (file </a:t>
            </a:r>
            <a:r>
              <a:rPr lang="en-US" dirty="0"/>
              <a:t>systems and socket connections)</a:t>
            </a:r>
          </a:p>
          <a:p>
            <a:pPr lvl="1"/>
            <a:r>
              <a:rPr lang="en-US" dirty="0" smtClean="0"/>
              <a:t>Advanced </a:t>
            </a:r>
            <a:r>
              <a:rPr lang="en-US" dirty="0"/>
              <a:t>Sources: Kafka, Flume, Kinesis (need more dependencies </a:t>
            </a:r>
            <a:r>
              <a:rPr lang="en-US" dirty="0" smtClean="0"/>
              <a:t>– check </a:t>
            </a:r>
            <a:r>
              <a:rPr lang="en-US" dirty="0"/>
              <a:t>the </a:t>
            </a:r>
            <a:r>
              <a:rPr lang="en-US" dirty="0" err="1"/>
              <a:t>bitbucket</a:t>
            </a:r>
            <a:r>
              <a:rPr lang="en-US" dirty="0"/>
              <a:t> repository given at the end for </a:t>
            </a:r>
            <a:r>
              <a:rPr lang="en-US" dirty="0" smtClean="0"/>
              <a:t>Kafka </a:t>
            </a:r>
            <a:r>
              <a:rPr lang="en-US" dirty="0"/>
              <a:t>example)</a:t>
            </a:r>
          </a:p>
          <a:p>
            <a:r>
              <a:rPr lang="en-US" dirty="0" smtClean="0"/>
              <a:t>Reliable </a:t>
            </a:r>
            <a:r>
              <a:rPr lang="en-US" dirty="0"/>
              <a:t>and Unreliable receivers (regarding loss of data due to failure)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reliable receiver sends </a:t>
            </a:r>
            <a:r>
              <a:rPr lang="en-US" dirty="0" err="1"/>
              <a:t>ack</a:t>
            </a:r>
            <a:r>
              <a:rPr lang="en-US" dirty="0"/>
              <a:t> to a reliable source when the data </a:t>
            </a:r>
            <a:r>
              <a:rPr lang="en-US" dirty="0" smtClean="0"/>
              <a:t>has been </a:t>
            </a:r>
            <a:r>
              <a:rPr lang="en-US" dirty="0"/>
              <a:t>received and stored in Spark with replication</a:t>
            </a:r>
          </a:p>
        </p:txBody>
      </p:sp>
    </p:spTree>
    <p:extLst>
      <p:ext uri="{BB962C8B-B14F-4D97-AF65-F5344CB8AC3E}">
        <p14:creationId xmlns:p14="http://schemas.microsoft.com/office/powerpoint/2010/main" val="22518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Check-points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streaming application must be resilient to failures</a:t>
            </a:r>
          </a:p>
          <a:p>
            <a:r>
              <a:rPr lang="en-US" dirty="0"/>
              <a:t>Two types of check-points</a:t>
            </a:r>
          </a:p>
          <a:p>
            <a:pPr lvl="1"/>
            <a:r>
              <a:rPr lang="en-US" b="1" dirty="0" smtClean="0"/>
              <a:t>Metadata </a:t>
            </a:r>
            <a:r>
              <a:rPr lang="en-US" b="1" dirty="0"/>
              <a:t>check-pointing</a:t>
            </a:r>
          </a:p>
          <a:p>
            <a:pPr lvl="2"/>
            <a:r>
              <a:rPr lang="en-US" dirty="0" smtClean="0"/>
              <a:t>Store </a:t>
            </a:r>
            <a:r>
              <a:rPr lang="en-US" dirty="0"/>
              <a:t>information regarding the streaming computation to </a:t>
            </a:r>
            <a:r>
              <a:rPr lang="en-US" dirty="0" smtClean="0"/>
              <a:t>HDFS Recovery </a:t>
            </a:r>
            <a:r>
              <a:rPr lang="en-US" dirty="0"/>
              <a:t>from failures - </a:t>
            </a:r>
            <a:r>
              <a:rPr lang="en-US" dirty="0" smtClean="0"/>
              <a:t>configuration, </a:t>
            </a:r>
            <a:r>
              <a:rPr lang="en-US" dirty="0"/>
              <a:t>operations, </a:t>
            </a:r>
            <a:r>
              <a:rPr lang="en-US" dirty="0" smtClean="0"/>
              <a:t>incomplete batches</a:t>
            </a:r>
            <a:endParaRPr lang="en-US" dirty="0"/>
          </a:p>
          <a:p>
            <a:pPr lvl="1"/>
            <a:r>
              <a:rPr lang="en-US" b="1" dirty="0" smtClean="0"/>
              <a:t>Data </a:t>
            </a:r>
            <a:r>
              <a:rPr lang="en-US" b="1" dirty="0"/>
              <a:t>check-pointing</a:t>
            </a:r>
          </a:p>
          <a:p>
            <a:pPr lvl="2"/>
            <a:r>
              <a:rPr lang="en-US" dirty="0" smtClean="0"/>
              <a:t>Store </a:t>
            </a:r>
            <a:r>
              <a:rPr lang="en-US" dirty="0"/>
              <a:t>generated RDDs to </a:t>
            </a:r>
            <a:r>
              <a:rPr lang="en-US" dirty="0" smtClean="0"/>
              <a:t>HDFS This </a:t>
            </a:r>
            <a:r>
              <a:rPr lang="en-US" dirty="0"/>
              <a:t>is necessary in some </a:t>
            </a:r>
            <a:r>
              <a:rPr lang="en-US" dirty="0" err="1"/>
              <a:t>stateful</a:t>
            </a:r>
            <a:r>
              <a:rPr lang="en-US" dirty="0"/>
              <a:t>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9871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on </a:t>
            </a:r>
            <a:r>
              <a:rPr lang="en-US" dirty="0" err="1"/>
              <a:t>DStreams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DStreams</a:t>
            </a:r>
            <a:r>
              <a:rPr lang="en-US" dirty="0" smtClean="0"/>
              <a:t> </a:t>
            </a:r>
            <a:r>
              <a:rPr lang="en-US" dirty="0"/>
              <a:t>support most of the RDD </a:t>
            </a:r>
            <a:r>
              <a:rPr lang="en-US" dirty="0" smtClean="0"/>
              <a:t>transformations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Also introduces special transformations related to </a:t>
            </a:r>
            <a:r>
              <a:rPr lang="en-US" dirty="0" smtClean="0"/>
              <a:t>state &amp; </a:t>
            </a:r>
            <a:r>
              <a:rPr lang="en-US" dirty="0"/>
              <a:t>windows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89" y="2638787"/>
            <a:ext cx="5727872" cy="21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Stateless vs </a:t>
            </a:r>
            <a:r>
              <a:rPr lang="en-US" dirty="0" err="1"/>
              <a:t>Stateful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design streaming operators are stateless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know nothing about any previous batches</a:t>
            </a:r>
          </a:p>
          <a:p>
            <a:r>
              <a:rPr lang="en-US" dirty="0" err="1" smtClean="0"/>
              <a:t>Stateful</a:t>
            </a:r>
            <a:r>
              <a:rPr lang="en-US" dirty="0" smtClean="0"/>
              <a:t> </a:t>
            </a:r>
            <a:r>
              <a:rPr lang="en-US" dirty="0"/>
              <a:t>operations have a dependency </a:t>
            </a:r>
            <a:r>
              <a:rPr lang="en-US" dirty="0" smtClean="0"/>
              <a:t>on previous </a:t>
            </a:r>
            <a:r>
              <a:rPr lang="en-US" dirty="0"/>
              <a:t>batches of data</a:t>
            </a:r>
          </a:p>
          <a:p>
            <a:pPr lvl="1"/>
            <a:r>
              <a:rPr lang="en-US" dirty="0" smtClean="0"/>
              <a:t>continuously </a:t>
            </a:r>
            <a:r>
              <a:rPr lang="en-US" dirty="0"/>
              <a:t>accumulate metadata overtime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check-pointing is used for saving the </a:t>
            </a:r>
            <a:r>
              <a:rPr lang="en-US" dirty="0" smtClean="0"/>
              <a:t>generated RDDs </a:t>
            </a:r>
            <a:r>
              <a:rPr lang="en-US" dirty="0"/>
              <a:t>to a reliable stage</a:t>
            </a:r>
          </a:p>
        </p:txBody>
      </p:sp>
    </p:spTree>
    <p:extLst>
      <p:ext uri="{BB962C8B-B14F-4D97-AF65-F5344CB8AC3E}">
        <p14:creationId xmlns:p14="http://schemas.microsoft.com/office/powerpoint/2010/main" val="27803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01006"/>
              </p:ext>
            </p:extLst>
          </p:nvPr>
        </p:nvGraphicFramePr>
        <p:xfrm>
          <a:off x="130627" y="1586619"/>
          <a:ext cx="11933854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218">
                  <a:extLst>
                    <a:ext uri="{9D8B030D-6E8A-4147-A177-3AD203B41FA5}">
                      <a16:colId xmlns:a16="http://schemas.microsoft.com/office/drawing/2014/main" val="4092680672"/>
                    </a:ext>
                  </a:extLst>
                </a:gridCol>
                <a:gridCol w="9246636">
                  <a:extLst>
                    <a:ext uri="{9D8B030D-6E8A-4147-A177-3AD203B41FA5}">
                      <a16:colId xmlns:a16="http://schemas.microsoft.com/office/drawing/2014/main" val="32258027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DStreams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transformations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3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passing each element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through a function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206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flatMap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Similar to map, but each input item can be mapped to 0 or more output items.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27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filter(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selecting only the records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on which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returns true.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3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repartition(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numPartitions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Changes the level of parallelism in this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creating more or fewer partitions.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80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union(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that contains the union of the elements in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652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single-element RDDs by counting the number of  elements in each RDD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445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single-element RDDs by aggregating the elements in each RDD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using a function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(which takes two arguments and returns one). The function should be associative and commutative so that it can be computed in parallel.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104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countByValue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called on a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elements of type K, 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Long) pairs where the value of each key is its frequency in each RDD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6155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4482" y="365125"/>
            <a:ext cx="10719318" cy="1325563"/>
          </a:xfrm>
        </p:spPr>
        <p:txBody>
          <a:bodyPr/>
          <a:lstStyle/>
          <a:p>
            <a:r>
              <a:rPr lang="en-US" dirty="0" err="1"/>
              <a:t>DStreams</a:t>
            </a:r>
            <a:r>
              <a:rPr lang="en-US" dirty="0"/>
              <a:t> </a:t>
            </a:r>
            <a:r>
              <a:rPr lang="en-US" dirty="0" smtClean="0"/>
              <a:t>transformations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DStreams</a:t>
            </a:r>
            <a:r>
              <a:rPr lang="en-US" dirty="0"/>
              <a:t> </a:t>
            </a:r>
            <a:r>
              <a:rPr lang="en-US" dirty="0" smtClean="0"/>
              <a:t>transformations  </a:t>
            </a:r>
            <a:r>
              <a:rPr lang="en-US" dirty="0"/>
              <a:t>(cont</a:t>
            </a:r>
            <a:r>
              <a:rPr lang="en-US" dirty="0" smtClean="0"/>
              <a:t>.)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690647"/>
              </p:ext>
            </p:extLst>
          </p:nvPr>
        </p:nvGraphicFramePr>
        <p:xfrm>
          <a:off x="213049" y="1778972"/>
          <a:ext cx="11765902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926">
                  <a:extLst>
                    <a:ext uri="{9D8B030D-6E8A-4147-A177-3AD203B41FA5}">
                      <a16:colId xmlns:a16="http://schemas.microsoft.com/office/drawing/2014/main" val="3036048560"/>
                    </a:ext>
                  </a:extLst>
                </a:gridCol>
                <a:gridCol w="8064976">
                  <a:extLst>
                    <a:ext uri="{9D8B030D-6E8A-4147-A177-3AD203B41FA5}">
                      <a16:colId xmlns:a16="http://schemas.microsoft.com/office/drawing/2014/main" val="22665183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DStreams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transformations (cont.)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029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reduceByKey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,[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numTasks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called on a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V) pairs, 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V) pairs where the values for each key are aggregated using the given reduce function. Note: By default, this uses Spark's default number of parallel tasks (2 for local mode, and in cluster mode the number is determined by 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config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property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spark.default.parallelism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to do the grouping. You can pass an optional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numTasks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argument to set a different number of tasks.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88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join(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[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numTask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called on two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V) and (K, W) pairs, 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(V, W)) pairs with all pairs of elements for each key.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687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cogroup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[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numTask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called on a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V) and (K, W) pairs, 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(K,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Seq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[V],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Seq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[W]) tuples.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5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applying a RDD-to-RDD function to every RDD of the source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This can be used to do arbitrary RDD operations on 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0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updateStateByKey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Return a new "state"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DStream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where the state for each key is updated by applying the given function on the previous state of the key and the new values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the key. This can be used to maintain arbitrary state data for each key.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491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3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Spark Streaming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11" y="1790164"/>
            <a:ext cx="8760377" cy="4927712"/>
          </a:xfrm>
        </p:spPr>
      </p:pic>
    </p:spTree>
    <p:extLst>
      <p:ext uri="{BB962C8B-B14F-4D97-AF65-F5344CB8AC3E}">
        <p14:creationId xmlns:p14="http://schemas.microsoft.com/office/powerpoint/2010/main" val="37087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947" y="3933811"/>
            <a:ext cx="9144000" cy="1218455"/>
          </a:xfrm>
        </p:spPr>
        <p:txBody>
          <a:bodyPr>
            <a:normAutofit/>
          </a:bodyPr>
          <a:lstStyle/>
          <a:p>
            <a:pPr algn="l"/>
            <a:r>
              <a:rPr lang="en-GB" sz="5400" dirty="0" smtClean="0"/>
              <a:t>Apache Storm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72" y="5361991"/>
            <a:ext cx="2823523" cy="8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Apache Storm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 smtClean="0"/>
              <a:t>Distributed</a:t>
            </a:r>
            <a:r>
              <a:rPr lang="en-GB" sz="3600" dirty="0"/>
              <a:t>, real-time computational </a:t>
            </a:r>
            <a:r>
              <a:rPr lang="en-GB" sz="3600" dirty="0" smtClean="0"/>
              <a:t>framework, </a:t>
            </a:r>
            <a:r>
              <a:rPr lang="en-GB" sz="3600" dirty="0"/>
              <a:t>used to process unbounded streams</a:t>
            </a:r>
            <a:r>
              <a:rPr lang="en-GB" sz="3600" dirty="0" smtClean="0"/>
              <a:t>.</a:t>
            </a:r>
          </a:p>
          <a:p>
            <a:r>
              <a:rPr lang="en-GB" dirty="0"/>
              <a:t>It enables the integration with messaging and persistence frameworks</a:t>
            </a:r>
            <a:r>
              <a:rPr lang="en-GB" dirty="0" smtClean="0"/>
              <a:t>.</a:t>
            </a:r>
          </a:p>
          <a:p>
            <a:r>
              <a:rPr lang="en-GB" dirty="0"/>
              <a:t>It consumes the streams of data from different data sources</a:t>
            </a:r>
            <a:r>
              <a:rPr lang="en-GB" dirty="0" smtClean="0"/>
              <a:t>.</a:t>
            </a:r>
          </a:p>
          <a:p>
            <a:r>
              <a:rPr lang="en-GB" dirty="0"/>
              <a:t>It process and transform the streams in different ways.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265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Kappa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9940"/>
            <a:ext cx="10515600" cy="4202708"/>
          </a:xfrm>
        </p:spPr>
      </p:pic>
    </p:spTree>
    <p:extLst>
      <p:ext uri="{BB962C8B-B14F-4D97-AF65-F5344CB8AC3E}">
        <p14:creationId xmlns:p14="http://schemas.microsoft.com/office/powerpoint/2010/main" val="7140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Apache Storm Concepts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 smtClean="0"/>
              <a:t>Topology </a:t>
            </a:r>
          </a:p>
          <a:p>
            <a:pPr marL="0" indent="0">
              <a:buNone/>
            </a:pPr>
            <a:r>
              <a:rPr lang="en-GB" dirty="0" smtClean="0"/>
              <a:t>Storm topology represents a graph of computations using:</a:t>
            </a:r>
          </a:p>
          <a:p>
            <a:r>
              <a:rPr lang="en-GB" dirty="0" smtClean="0"/>
              <a:t>Nodes</a:t>
            </a:r>
          </a:p>
          <a:p>
            <a:pPr lvl="1"/>
            <a:r>
              <a:rPr lang="en-GB" dirty="0" smtClean="0"/>
              <a:t>Represents individual computations</a:t>
            </a:r>
          </a:p>
          <a:p>
            <a:r>
              <a:rPr lang="en-GB" dirty="0" smtClean="0"/>
              <a:t>Edges</a:t>
            </a:r>
          </a:p>
          <a:p>
            <a:pPr lvl="1"/>
            <a:r>
              <a:rPr lang="en-GB" dirty="0" smtClean="0"/>
              <a:t>Represents data being passes between Nodes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Topology </a:t>
            </a:r>
            <a:r>
              <a:rPr lang="en-GB" dirty="0"/>
              <a:t>is driven through the continuous live feed of </a:t>
            </a:r>
            <a:r>
              <a:rPr lang="en-GB" dirty="0" smtClean="0"/>
              <a:t>data and perform some operation.</a:t>
            </a:r>
          </a:p>
          <a:p>
            <a:pPr lvl="1"/>
            <a:endParaRPr lang="en-GB" dirty="0" smtClean="0">
              <a:latin typeface="+mj-lt"/>
            </a:endParaRPr>
          </a:p>
          <a:p>
            <a:pPr lvl="1"/>
            <a:endParaRPr lang="en-GB" dirty="0" smtClean="0">
              <a:latin typeface="+mj-lt"/>
            </a:endParaRPr>
          </a:p>
          <a:p>
            <a:pPr lvl="2"/>
            <a:endParaRPr lang="en-GB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5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6776" y="1839817"/>
            <a:ext cx="11204154" cy="432962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Topology</a:t>
            </a:r>
            <a:endParaRPr lang="en-US" sz="4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68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Apache Storm Concepts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600" dirty="0" smtClean="0"/>
              <a:t>Tuple</a:t>
            </a:r>
          </a:p>
          <a:p>
            <a:pPr lvl="1"/>
            <a:r>
              <a:rPr lang="en-GB" sz="3200" dirty="0" smtClean="0"/>
              <a:t>Data send between nodes in form of Tuples.</a:t>
            </a:r>
          </a:p>
          <a:p>
            <a:r>
              <a:rPr lang="en-GB" sz="3600" dirty="0" smtClean="0"/>
              <a:t>Stream</a:t>
            </a:r>
          </a:p>
          <a:p>
            <a:pPr lvl="1"/>
            <a:r>
              <a:rPr lang="en-GB" sz="3200" dirty="0" smtClean="0"/>
              <a:t>Unbounded sequence of Tuples between two Nodes.</a:t>
            </a:r>
          </a:p>
          <a:p>
            <a:r>
              <a:rPr lang="en-GB" sz="3600" dirty="0" smtClean="0"/>
              <a:t>Spout</a:t>
            </a:r>
          </a:p>
          <a:p>
            <a:pPr lvl="1"/>
            <a:r>
              <a:rPr lang="en-GB" sz="3200" dirty="0" smtClean="0"/>
              <a:t>Source of Stream in Topology.</a:t>
            </a:r>
          </a:p>
          <a:p>
            <a:r>
              <a:rPr lang="en-GB" sz="3600" dirty="0" smtClean="0"/>
              <a:t>Bolt</a:t>
            </a:r>
          </a:p>
          <a:p>
            <a:pPr lvl="1"/>
            <a:r>
              <a:rPr lang="en-GB" sz="3200" dirty="0" smtClean="0"/>
              <a:t>Computational Node, accept input stream and perform computations.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887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33871" y="3183875"/>
            <a:ext cx="7998246" cy="2478795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Topology</a:t>
            </a:r>
            <a:endParaRPr lang="en-US" sz="4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054204" y="2655065"/>
          <a:ext cx="7575014" cy="3521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lowchart: Direct Access Storage 3"/>
          <p:cNvSpPr/>
          <p:nvPr/>
        </p:nvSpPr>
        <p:spPr>
          <a:xfrm>
            <a:off x="88136" y="3720946"/>
            <a:ext cx="2379643" cy="1382617"/>
          </a:xfrm>
          <a:prstGeom prst="flowChartMagneticDrum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+mj-lt"/>
              </a:rPr>
              <a:t>Messaging </a:t>
            </a:r>
          </a:p>
          <a:p>
            <a:pPr algn="ctr"/>
            <a:r>
              <a:rPr lang="en-GB" b="1" dirty="0" smtClean="0">
                <a:latin typeface="+mj-lt"/>
              </a:rPr>
              <a:t>System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2406573" y="3536412"/>
          <a:ext cx="1801871" cy="178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22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Apache Storm Concepts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Spout</a:t>
            </a:r>
          </a:p>
          <a:p>
            <a:pPr lvl="1"/>
            <a:r>
              <a:rPr lang="en-GB" sz="3200" dirty="0" smtClean="0"/>
              <a:t>Receive data by</a:t>
            </a:r>
          </a:p>
          <a:p>
            <a:pPr lvl="2"/>
            <a:r>
              <a:rPr lang="en-GB" sz="2800" dirty="0" smtClean="0"/>
              <a:t>Listen </a:t>
            </a:r>
            <a:r>
              <a:rPr lang="en-GB" sz="2800" dirty="0"/>
              <a:t>to message queue for incoming </a:t>
            </a:r>
            <a:r>
              <a:rPr lang="en-GB" sz="2800" dirty="0" smtClean="0"/>
              <a:t>messages</a:t>
            </a:r>
          </a:p>
          <a:p>
            <a:pPr lvl="2"/>
            <a:r>
              <a:rPr lang="en-GB" sz="2800" dirty="0" smtClean="0"/>
              <a:t>Listen to database changes</a:t>
            </a:r>
          </a:p>
          <a:p>
            <a:pPr lvl="2"/>
            <a:r>
              <a:rPr lang="en-GB" sz="2800" dirty="0" smtClean="0"/>
              <a:t>Listen to other source of data feed</a:t>
            </a:r>
          </a:p>
          <a:p>
            <a:pPr lvl="1"/>
            <a:r>
              <a:rPr lang="en-GB" sz="3200" dirty="0" smtClean="0"/>
              <a:t>Act as a source of stream</a:t>
            </a:r>
          </a:p>
          <a:p>
            <a:pPr lvl="1"/>
            <a:r>
              <a:rPr lang="en-GB" sz="3200" dirty="0" smtClean="0"/>
              <a:t>Read data from data source</a:t>
            </a:r>
          </a:p>
          <a:p>
            <a:pPr lvl="1"/>
            <a:r>
              <a:rPr lang="en-GB" sz="3200" dirty="0" smtClean="0"/>
              <a:t>Emit tuple to next type of node called Bolt.</a:t>
            </a:r>
          </a:p>
          <a:p>
            <a:pPr lvl="1"/>
            <a:endParaRPr lang="en-GB" sz="32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85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Apache Storm Concepts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Bolt</a:t>
            </a:r>
          </a:p>
          <a:p>
            <a:pPr lvl="1"/>
            <a:r>
              <a:rPr lang="en-GB" sz="3200" dirty="0" smtClean="0"/>
              <a:t>Accept tuple from its input stream</a:t>
            </a:r>
          </a:p>
          <a:p>
            <a:pPr lvl="1"/>
            <a:r>
              <a:rPr lang="en-GB" sz="3200" dirty="0" smtClean="0"/>
              <a:t>Perform computation/transformation</a:t>
            </a:r>
          </a:p>
          <a:p>
            <a:pPr lvl="1"/>
            <a:r>
              <a:rPr lang="en-GB" sz="3200" dirty="0" smtClean="0"/>
              <a:t>Perform filtering, aggregation or perhaps join</a:t>
            </a:r>
          </a:p>
          <a:p>
            <a:pPr lvl="1"/>
            <a:r>
              <a:rPr lang="en-GB" sz="3200" dirty="0" smtClean="0"/>
              <a:t>Emit new tuple to its output stream</a:t>
            </a:r>
          </a:p>
        </p:txBody>
      </p:sp>
    </p:spTree>
    <p:extLst>
      <p:ext uri="{BB962C8B-B14F-4D97-AF65-F5344CB8AC3E}">
        <p14:creationId xmlns:p14="http://schemas.microsoft.com/office/powerpoint/2010/main" val="26435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460"/>
          </a:xfrm>
        </p:spPr>
        <p:txBody>
          <a:bodyPr>
            <a:normAutofit/>
          </a:bodyPr>
          <a:lstStyle/>
          <a:p>
            <a:r>
              <a:rPr lang="hr-HR" dirty="0" smtClean="0"/>
              <a:t>Storm Grouping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135" y="1427586"/>
            <a:ext cx="11607281" cy="5075852"/>
          </a:xfrm>
        </p:spPr>
        <p:txBody>
          <a:bodyPr>
            <a:noAutofit/>
          </a:bodyPr>
          <a:lstStyle/>
          <a:p>
            <a:pPr marL="182880" indent="-182880">
              <a:defRPr/>
            </a:pPr>
            <a:r>
              <a:rPr lang="en-US" sz="3200" dirty="0"/>
              <a:t>define how data is exchanged between </a:t>
            </a:r>
            <a:r>
              <a:rPr lang="hr-HR" sz="3200" dirty="0"/>
              <a:t>nodes in topology</a:t>
            </a:r>
          </a:p>
          <a:p>
            <a:pPr marL="182880" indent="-182880">
              <a:defRPr/>
            </a:pPr>
            <a:r>
              <a:rPr lang="hr-HR" sz="3200" dirty="0"/>
              <a:t>use when bolt has several paralele instance (several tasks)</a:t>
            </a:r>
            <a:endParaRPr lang="hr-HR" sz="3200" b="1" dirty="0"/>
          </a:p>
          <a:p>
            <a:pPr marL="182880" indent="-182880">
              <a:defRPr/>
            </a:pPr>
            <a:r>
              <a:rPr lang="hr-HR" sz="3200" b="1" dirty="0"/>
              <a:t>Shuffle</a:t>
            </a:r>
          </a:p>
          <a:p>
            <a:pPr lvl="1" indent="-182880">
              <a:defRPr/>
            </a:pPr>
            <a:r>
              <a:rPr lang="hr-HR" sz="2800" dirty="0" smtClean="0"/>
              <a:t>Tuple </a:t>
            </a:r>
            <a:r>
              <a:rPr lang="en-US" sz="2800" dirty="0" smtClean="0"/>
              <a:t>emitted by the source to a randomly chosen</a:t>
            </a:r>
            <a:r>
              <a:rPr lang="hr-HR" sz="2800" dirty="0" smtClean="0"/>
              <a:t> bolt instance</a:t>
            </a:r>
            <a:endParaRPr lang="en-US" sz="2800" dirty="0" smtClean="0"/>
          </a:p>
          <a:p>
            <a:pPr lvl="1" indent="-182880">
              <a:defRPr/>
            </a:pPr>
            <a:r>
              <a:rPr lang="en-US" sz="2800" dirty="0" smtClean="0"/>
              <a:t>bolt warranting that each </a:t>
            </a:r>
            <a:r>
              <a:rPr lang="hr-HR" sz="2800" dirty="0" smtClean="0"/>
              <a:t>bolt instance </a:t>
            </a:r>
            <a:r>
              <a:rPr lang="en-US" sz="2800" dirty="0" smtClean="0"/>
              <a:t>will receive the same number of tuples</a:t>
            </a:r>
            <a:endParaRPr lang="hr-HR" sz="2800" dirty="0" smtClean="0"/>
          </a:p>
          <a:p>
            <a:pPr marL="182880" indent="-182880">
              <a:defRPr/>
            </a:pPr>
            <a:r>
              <a:rPr lang="hr-HR" sz="3200" b="1" dirty="0" smtClean="0"/>
              <a:t>Fields</a:t>
            </a:r>
            <a:endParaRPr lang="hr-HR" sz="3200" b="1" dirty="0"/>
          </a:p>
          <a:p>
            <a:pPr lvl="1" indent="-182880">
              <a:defRPr/>
            </a:pPr>
            <a:r>
              <a:rPr lang="hr-HR" sz="2800" dirty="0"/>
              <a:t>Controls how tuples are sent to bolt instances with </a:t>
            </a:r>
            <a:r>
              <a:rPr lang="hr-HR" sz="2800" dirty="0" smtClean="0"/>
              <a:t>fields </a:t>
            </a:r>
            <a:r>
              <a:rPr lang="hr-HR" sz="2800" dirty="0"/>
              <a:t>in tuple</a:t>
            </a:r>
          </a:p>
          <a:p>
            <a:pPr lvl="1" indent="-182880">
              <a:defRPr/>
            </a:pPr>
            <a:r>
              <a:rPr lang="hr-HR" sz="2800" dirty="0"/>
              <a:t>Tuple with same  </a:t>
            </a:r>
            <a:r>
              <a:rPr lang="hr-HR" sz="2800" dirty="0" smtClean="0"/>
              <a:t>field  </a:t>
            </a:r>
            <a:r>
              <a:rPr lang="hr-HR" sz="2800" dirty="0"/>
              <a:t>value will  be sent into same bolt instance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95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Storm Grouping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11559"/>
            <a:ext cx="11058331" cy="4665404"/>
          </a:xfrm>
        </p:spPr>
        <p:txBody>
          <a:bodyPr>
            <a:noAutofit/>
          </a:bodyPr>
          <a:lstStyle/>
          <a:p>
            <a:pPr marL="182880" indent="-182880">
              <a:defRPr/>
            </a:pPr>
            <a:r>
              <a:rPr lang="en-US" b="1" dirty="0"/>
              <a:t>Partial Key </a:t>
            </a:r>
            <a:endParaRPr lang="hr-HR" b="1" dirty="0"/>
          </a:p>
          <a:p>
            <a:pPr lvl="1" indent="-182880">
              <a:defRPr/>
            </a:pPr>
            <a:r>
              <a:rPr lang="hr-HR" dirty="0"/>
              <a:t>Controls how tuples are sent to bolt instances with field s in tuple</a:t>
            </a:r>
          </a:p>
          <a:p>
            <a:pPr lvl="1" indent="-182880">
              <a:defRPr/>
            </a:pPr>
            <a:r>
              <a:rPr lang="en-US" dirty="0"/>
              <a:t>load balanced between two downstream bolts</a:t>
            </a:r>
            <a:r>
              <a:rPr lang="hr-HR" dirty="0"/>
              <a:t> instance</a:t>
            </a:r>
            <a:r>
              <a:rPr lang="en-US" dirty="0"/>
              <a:t>, which provides better utilization of resources</a:t>
            </a:r>
            <a:endParaRPr lang="hr-HR" dirty="0"/>
          </a:p>
          <a:p>
            <a:pPr lvl="1" indent="-182880">
              <a:defRPr/>
            </a:pPr>
            <a:r>
              <a:rPr lang="hr-HR" dirty="0"/>
              <a:t>use </a:t>
            </a:r>
            <a:r>
              <a:rPr lang="en-US" dirty="0"/>
              <a:t>when the incoming data is skewed</a:t>
            </a:r>
            <a:endParaRPr lang="hr-HR" dirty="0"/>
          </a:p>
          <a:p>
            <a:pPr marL="182880" indent="-182880">
              <a:defRPr/>
            </a:pPr>
            <a:r>
              <a:rPr lang="hr-HR" b="1" dirty="0"/>
              <a:t>All</a:t>
            </a:r>
          </a:p>
          <a:p>
            <a:pPr lvl="1" indent="-182880">
              <a:defRPr/>
            </a:pPr>
            <a:r>
              <a:rPr lang="hr-HR" dirty="0"/>
              <a:t>Replicate and </a:t>
            </a:r>
            <a:r>
              <a:rPr lang="en-US" dirty="0"/>
              <a:t>sends </a:t>
            </a:r>
            <a:r>
              <a:rPr lang="hr-HR" dirty="0"/>
              <a:t> a </a:t>
            </a:r>
            <a:r>
              <a:rPr lang="en-US" dirty="0"/>
              <a:t>each tuple to all instances of the receiving bolt</a:t>
            </a:r>
            <a:endParaRPr lang="hr-HR" dirty="0"/>
          </a:p>
          <a:p>
            <a:pPr marL="182880" indent="-182880">
              <a:defRPr/>
            </a:pPr>
            <a:r>
              <a:rPr lang="hr-HR" b="1" dirty="0"/>
              <a:t>Custom</a:t>
            </a:r>
          </a:p>
          <a:p>
            <a:pPr lvl="1" indent="-182880">
              <a:defRPr/>
            </a:pPr>
            <a:r>
              <a:rPr lang="en-US" dirty="0"/>
              <a:t>create your own custom stream grouping </a:t>
            </a:r>
            <a:endParaRPr lang="hr-HR" dirty="0"/>
          </a:p>
          <a:p>
            <a:pPr marL="182880" indent="-182880">
              <a:defRPr/>
            </a:pPr>
            <a:r>
              <a:rPr lang="en-US" b="1" dirty="0"/>
              <a:t>Global Grouping</a:t>
            </a:r>
            <a:endParaRPr lang="hr-HR" b="1" dirty="0"/>
          </a:p>
          <a:p>
            <a:pPr lvl="1" indent="-182880">
              <a:defRPr/>
            </a:pPr>
            <a:r>
              <a:rPr lang="en-US" dirty="0"/>
              <a:t>all instances of the source </a:t>
            </a:r>
            <a:r>
              <a:rPr lang="hr-HR" dirty="0"/>
              <a:t>send  tuples </a:t>
            </a:r>
            <a:r>
              <a:rPr lang="en-US" dirty="0"/>
              <a:t>to a single target</a:t>
            </a:r>
            <a:r>
              <a:rPr lang="hr-HR" dirty="0"/>
              <a:t> i</a:t>
            </a:r>
            <a:r>
              <a:rPr lang="en-US" dirty="0"/>
              <a:t>instance</a:t>
            </a:r>
            <a:r>
              <a:rPr lang="hr-HR" dirty="0"/>
              <a:t> </a:t>
            </a:r>
          </a:p>
          <a:p>
            <a:pPr lvl="1" indent="-182880">
              <a:defRPr/>
            </a:pPr>
            <a:r>
              <a:rPr lang="hr-HR" dirty="0"/>
              <a:t>For example </a:t>
            </a:r>
            <a:r>
              <a:rPr lang="en-US" dirty="0"/>
              <a:t>the lowest id</a:t>
            </a: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Storm Grouping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" indent="-182880">
              <a:defRPr/>
            </a:pPr>
            <a:r>
              <a:rPr lang="hr-HR" b="1" dirty="0"/>
              <a:t>Local or shuffle grouping</a:t>
            </a:r>
          </a:p>
          <a:p>
            <a:pPr lvl="1" indent="-182880">
              <a:defRPr/>
            </a:pPr>
            <a:r>
              <a:rPr lang="en-US" sz="2800" dirty="0"/>
              <a:t>If the target bolt has one or more </a:t>
            </a:r>
            <a:r>
              <a:rPr lang="hr-HR" sz="2800" dirty="0"/>
              <a:t>instances (</a:t>
            </a:r>
            <a:r>
              <a:rPr lang="en-US" sz="2800" dirty="0"/>
              <a:t>tasks</a:t>
            </a:r>
            <a:r>
              <a:rPr lang="hr-HR" sz="2800" dirty="0"/>
              <a:t>)</a:t>
            </a:r>
            <a:r>
              <a:rPr lang="en-US" sz="2800" dirty="0"/>
              <a:t> in the same worker process, tuples will be shuffled to just those in-process tasks</a:t>
            </a:r>
            <a:endParaRPr lang="hr-HR" sz="2800" dirty="0"/>
          </a:p>
          <a:p>
            <a:pPr lvl="1" indent="-182880">
              <a:defRPr/>
            </a:pPr>
            <a:r>
              <a:rPr lang="hr-HR" sz="2800" dirty="0"/>
              <a:t>Will </a:t>
            </a:r>
            <a:r>
              <a:rPr lang="en-US" sz="2800" dirty="0"/>
              <a:t>act like a normal shuffle grouping</a:t>
            </a:r>
            <a:r>
              <a:rPr lang="hr-HR" sz="2800" dirty="0"/>
              <a:t> if that isn’t case </a:t>
            </a:r>
            <a:endParaRPr lang="hr-HR" sz="2800" b="1" dirty="0"/>
          </a:p>
          <a:p>
            <a:pPr marL="182880" indent="-182880">
              <a:defRPr/>
            </a:pPr>
            <a:r>
              <a:rPr lang="en-US" b="1" dirty="0"/>
              <a:t>Direct grouping</a:t>
            </a:r>
            <a:endParaRPr lang="hr-HR" b="1" dirty="0"/>
          </a:p>
          <a:p>
            <a:pPr lvl="1" indent="-182880">
              <a:defRPr/>
            </a:pPr>
            <a:r>
              <a:rPr lang="en-US" sz="2800" dirty="0"/>
              <a:t>producer of the tuple decides which </a:t>
            </a:r>
            <a:r>
              <a:rPr lang="hr-HR" sz="2800" dirty="0"/>
              <a:t>bolt instance</a:t>
            </a:r>
            <a:r>
              <a:rPr lang="en-US" sz="2800" dirty="0"/>
              <a:t>of the consumer will receive this tuple.</a:t>
            </a:r>
            <a:endParaRPr lang="hr-HR" sz="2800" dirty="0"/>
          </a:p>
          <a:p>
            <a:pPr lvl="1" indent="-182880">
              <a:defRPr/>
            </a:pPr>
            <a:r>
              <a:rPr lang="hr-HR" sz="2800" dirty="0"/>
              <a:t>It must be specified </a:t>
            </a:r>
            <a:r>
              <a:rPr lang="en-US" sz="2800" dirty="0"/>
              <a:t>the task ID</a:t>
            </a:r>
            <a:r>
              <a:rPr lang="hr-HR" sz="2800" dirty="0"/>
              <a:t>, </a:t>
            </a:r>
            <a:r>
              <a:rPr lang="en-US" sz="2800" dirty="0"/>
              <a:t>task ID</a:t>
            </a:r>
            <a:r>
              <a:rPr lang="hr-HR" sz="2800" dirty="0"/>
              <a:t> can be gotten from  OutputCollector </a:t>
            </a:r>
            <a:endParaRPr lang="hr-HR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Storm</a:t>
            </a:r>
            <a:r>
              <a:rPr lang="en-US" dirty="0" smtClean="0"/>
              <a:t> Word Count Topology </a:t>
            </a:r>
            <a:endParaRPr lang="en-US" dirty="0"/>
          </a:p>
        </p:txBody>
      </p:sp>
      <p:pic>
        <p:nvPicPr>
          <p:cNvPr id="4" name="Picture 2" descr="C:\Users\dvukelic\Desktop\storm vs. spark\slike\storm_word_count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5" y="1825624"/>
            <a:ext cx="8176960" cy="485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0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1429"/>
            <a:ext cx="10515600" cy="4179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16" y="4997004"/>
            <a:ext cx="823683" cy="749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14" y="4001683"/>
            <a:ext cx="1154896" cy="636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14" y="2982700"/>
            <a:ext cx="1265996" cy="386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89" y="3222269"/>
            <a:ext cx="2074976" cy="612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5" y="2172611"/>
            <a:ext cx="1309480" cy="477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33" y="4833135"/>
            <a:ext cx="1065071" cy="412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65" y="2329489"/>
            <a:ext cx="963694" cy="396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50026"/>
            <a:ext cx="1352739" cy="457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21" y="5296525"/>
            <a:ext cx="769355" cy="49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34" y="2208461"/>
            <a:ext cx="919242" cy="319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71" y="2499966"/>
            <a:ext cx="707728" cy="670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28" y="3474435"/>
            <a:ext cx="714304" cy="40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53" y="5467605"/>
            <a:ext cx="743053" cy="409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80" y="4757757"/>
            <a:ext cx="594230" cy="5387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67" y="4872055"/>
            <a:ext cx="711081" cy="292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99" y="4549917"/>
            <a:ext cx="883577" cy="3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424" y="281150"/>
            <a:ext cx="10515600" cy="1025136"/>
          </a:xfrm>
        </p:spPr>
        <p:txBody>
          <a:bodyPr/>
          <a:lstStyle/>
          <a:p>
            <a:r>
              <a:rPr lang="hr-HR" dirty="0"/>
              <a:t>Storm</a:t>
            </a:r>
            <a:r>
              <a:rPr lang="en-US" dirty="0"/>
              <a:t> Word Count Topology </a:t>
            </a:r>
          </a:p>
        </p:txBody>
      </p:sp>
      <p:pic>
        <p:nvPicPr>
          <p:cNvPr id="4" name="Picture 2" descr="C:\Users\dvukelic\Downloads\storm_word_count (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5" y="1217756"/>
            <a:ext cx="6540759" cy="558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Architecture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1" y="1492898"/>
            <a:ext cx="10539120" cy="4917298"/>
          </a:xfrm>
        </p:spPr>
      </p:pic>
    </p:spTree>
    <p:extLst>
      <p:ext uri="{BB962C8B-B14F-4D97-AF65-F5344CB8AC3E}">
        <p14:creationId xmlns:p14="http://schemas.microsoft.com/office/powerpoint/2010/main" val="33005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chemeClr val="accent2"/>
                </a:solidFill>
              </a:rPr>
              <a:t>Data</a:t>
            </a:r>
          </a:p>
          <a:p>
            <a:r>
              <a:rPr lang="en-US" b="1" dirty="0">
                <a:solidFill>
                  <a:schemeClr val="accent2"/>
                </a:solidFill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25510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chemeClr val="accent2"/>
                </a:solidFill>
              </a:rPr>
              <a:t>Data</a:t>
            </a:r>
          </a:p>
          <a:p>
            <a:r>
              <a:rPr lang="en-US" b="1" dirty="0">
                <a:solidFill>
                  <a:schemeClr val="accent2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6029416" y="1442090"/>
            <a:ext cx="2863218" cy="4607116"/>
          </a:xfrm>
          <a:prstGeom prst="wedgeRectCallout">
            <a:avLst>
              <a:gd name="adj1" fmla="val -70551"/>
              <a:gd name="adj2" fmla="val -21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Filter</a:t>
            </a:r>
          </a:p>
          <a:p>
            <a:pPr algn="ctr"/>
            <a:r>
              <a:rPr lang="en-US" dirty="0"/>
              <a:t>Enrich</a:t>
            </a:r>
          </a:p>
          <a:p>
            <a:pPr algn="ctr"/>
            <a:r>
              <a:rPr lang="en-US" dirty="0"/>
              <a:t>Transform</a:t>
            </a:r>
          </a:p>
          <a:p>
            <a:pPr algn="ctr"/>
            <a:r>
              <a:rPr lang="en-US" dirty="0"/>
              <a:t>Stats on Sliding Windows</a:t>
            </a:r>
          </a:p>
          <a:p>
            <a:pPr algn="ctr"/>
            <a:r>
              <a:rPr lang="en-US" dirty="0"/>
              <a:t>Stream Joins</a:t>
            </a:r>
          </a:p>
          <a:p>
            <a:pPr algn="ctr"/>
            <a:r>
              <a:rPr lang="en-US" dirty="0"/>
              <a:t>Feature Engineering </a:t>
            </a:r>
          </a:p>
          <a:p>
            <a:pPr algn="ctr"/>
            <a:r>
              <a:rPr lang="en-US" dirty="0"/>
              <a:t>Predictive Analytics</a:t>
            </a:r>
          </a:p>
          <a:p>
            <a:pPr algn="ctr"/>
            <a:r>
              <a:rPr lang="en-US" dirty="0"/>
              <a:t>Active Model Training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.</a:t>
            </a:r>
          </a:p>
          <a:p>
            <a:pPr algn="ctr"/>
            <a:r>
              <a:rPr lang="en-US" dirty="0"/>
              <a:t>And combinations of the above</a:t>
            </a:r>
          </a:p>
        </p:txBody>
      </p:sp>
    </p:spTree>
    <p:extLst>
      <p:ext uri="{BB962C8B-B14F-4D97-AF65-F5344CB8AC3E}">
        <p14:creationId xmlns:p14="http://schemas.microsoft.com/office/powerpoint/2010/main" val="395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</p:spTree>
    <p:extLst>
      <p:ext uri="{BB962C8B-B14F-4D97-AF65-F5344CB8AC3E}">
        <p14:creationId xmlns:p14="http://schemas.microsoft.com/office/powerpoint/2010/main" val="38030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</p:spTree>
    <p:extLst>
      <p:ext uri="{BB962C8B-B14F-4D97-AF65-F5344CB8AC3E}">
        <p14:creationId xmlns:p14="http://schemas.microsoft.com/office/powerpoint/2010/main" val="32630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679" y="2468175"/>
            <a:ext cx="791818" cy="434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4332" y="2879058"/>
            <a:ext cx="1135831" cy="35230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</p:spTree>
    <p:extLst>
      <p:ext uri="{BB962C8B-B14F-4D97-AF65-F5344CB8AC3E}">
        <p14:creationId xmlns:p14="http://schemas.microsoft.com/office/powerpoint/2010/main" val="29534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679" y="2468175"/>
            <a:ext cx="791818" cy="434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4332" y="2879058"/>
            <a:ext cx="1135831" cy="3523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5291" y="3685472"/>
            <a:ext cx="758633" cy="6129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9716" y="3788963"/>
            <a:ext cx="623516" cy="623516"/>
          </a:xfrm>
          <a:prstGeom prst="rect">
            <a:avLst/>
          </a:prstGeom>
        </p:spPr>
      </p:pic>
      <p:cxnSp>
        <p:nvCxnSpPr>
          <p:cNvPr id="36" name="Shape 300"/>
          <p:cNvCxnSpPr>
            <a:endCxn id="35" idx="1"/>
          </p:cNvCxnSpPr>
          <p:nvPr/>
        </p:nvCxnSpPr>
        <p:spPr>
          <a:xfrm>
            <a:off x="6872020" y="2763767"/>
            <a:ext cx="637697" cy="133695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</p:spTree>
    <p:extLst>
      <p:ext uri="{BB962C8B-B14F-4D97-AF65-F5344CB8AC3E}">
        <p14:creationId xmlns:p14="http://schemas.microsoft.com/office/powerpoint/2010/main" val="36206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679" y="2468175"/>
            <a:ext cx="791818" cy="434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4332" y="2879058"/>
            <a:ext cx="1135831" cy="3523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5291" y="3685472"/>
            <a:ext cx="758633" cy="6129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9716" y="3788963"/>
            <a:ext cx="623516" cy="623516"/>
          </a:xfrm>
          <a:prstGeom prst="rect">
            <a:avLst/>
          </a:prstGeom>
        </p:spPr>
      </p:pic>
      <p:cxnSp>
        <p:nvCxnSpPr>
          <p:cNvPr id="36" name="Shape 300"/>
          <p:cNvCxnSpPr>
            <a:endCxn id="35" idx="1"/>
          </p:cNvCxnSpPr>
          <p:nvPr/>
        </p:nvCxnSpPr>
        <p:spPr>
          <a:xfrm>
            <a:off x="6872020" y="2763767"/>
            <a:ext cx="637697" cy="133695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  <p:cxnSp>
        <p:nvCxnSpPr>
          <p:cNvPr id="40" name="Shape 284"/>
          <p:cNvCxnSpPr/>
          <p:nvPr/>
        </p:nvCxnSpPr>
        <p:spPr>
          <a:xfrm flipV="1">
            <a:off x="4829349" y="2210236"/>
            <a:ext cx="0" cy="1376309"/>
          </a:xfrm>
          <a:prstGeom prst="straightConnector1">
            <a:avLst/>
          </a:prstGeom>
          <a:ln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1" y="1156820"/>
            <a:ext cx="11253347" cy="1950573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3856652" y="1782146"/>
            <a:ext cx="2313992" cy="905070"/>
          </a:xfrm>
          <a:prstGeom prst="chevron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96" y="4850687"/>
            <a:ext cx="1602658" cy="916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69" y="3833119"/>
            <a:ext cx="1488144" cy="1091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40" y="4059487"/>
            <a:ext cx="1181621" cy="1134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02" y="3460080"/>
            <a:ext cx="2922134" cy="746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69" y="5519588"/>
            <a:ext cx="1482011" cy="4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62" y="5001208"/>
            <a:ext cx="1878647" cy="125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206157"/>
            <a:ext cx="1189831" cy="2306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89" y="5108913"/>
            <a:ext cx="1316588" cy="1316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4" y="4057947"/>
            <a:ext cx="870858" cy="7451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44" y="3289618"/>
            <a:ext cx="1909665" cy="5450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99" y="4230854"/>
            <a:ext cx="853362" cy="8533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71" y="3207348"/>
            <a:ext cx="923930" cy="9239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66" y="5679543"/>
            <a:ext cx="723006" cy="7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679" y="2468175"/>
            <a:ext cx="791818" cy="434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4332" y="2879058"/>
            <a:ext cx="1135831" cy="3523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5291" y="3685472"/>
            <a:ext cx="758633" cy="6129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9716" y="3788963"/>
            <a:ext cx="623516" cy="623516"/>
          </a:xfrm>
          <a:prstGeom prst="rect">
            <a:avLst/>
          </a:prstGeom>
        </p:spPr>
      </p:pic>
      <p:cxnSp>
        <p:nvCxnSpPr>
          <p:cNvPr id="36" name="Shape 300"/>
          <p:cNvCxnSpPr>
            <a:endCxn id="35" idx="1"/>
          </p:cNvCxnSpPr>
          <p:nvPr/>
        </p:nvCxnSpPr>
        <p:spPr>
          <a:xfrm>
            <a:off x="6872020" y="2763767"/>
            <a:ext cx="637697" cy="133695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  <p:cxnSp>
        <p:nvCxnSpPr>
          <p:cNvPr id="40" name="Shape 284"/>
          <p:cNvCxnSpPr/>
          <p:nvPr/>
        </p:nvCxnSpPr>
        <p:spPr>
          <a:xfrm flipV="1">
            <a:off x="4829349" y="2210236"/>
            <a:ext cx="0" cy="1376309"/>
          </a:xfrm>
          <a:prstGeom prst="straightConnector1">
            <a:avLst/>
          </a:prstGeom>
          <a:ln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5517" y="5403834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275"/>
          <p:cNvSpPr txBox="1"/>
          <p:nvPr/>
        </p:nvSpPr>
        <p:spPr>
          <a:xfrm>
            <a:off x="5813998" y="5092144"/>
            <a:ext cx="840399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cxnSp>
        <p:nvCxnSpPr>
          <p:cNvPr id="43" name="Shape 285"/>
          <p:cNvCxnSpPr>
            <a:endCxn id="44" idx="1"/>
          </p:cNvCxnSpPr>
          <p:nvPr/>
        </p:nvCxnSpPr>
        <p:spPr>
          <a:xfrm>
            <a:off x="5515229" y="3992227"/>
            <a:ext cx="567264" cy="721987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Direct Access Storage 43"/>
          <p:cNvSpPr/>
          <p:nvPr/>
        </p:nvSpPr>
        <p:spPr>
          <a:xfrm>
            <a:off x="6082493" y="4420103"/>
            <a:ext cx="789526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021" y="5995735"/>
            <a:ext cx="1360856" cy="402071"/>
          </a:xfrm>
          <a:prstGeom prst="rect">
            <a:avLst/>
          </a:prstGeom>
        </p:spPr>
      </p:pic>
      <p:cxnSp>
        <p:nvCxnSpPr>
          <p:cNvPr id="46" name="Shape 300"/>
          <p:cNvCxnSpPr>
            <a:stCxn id="44" idx="4"/>
          </p:cNvCxnSpPr>
          <p:nvPr/>
        </p:nvCxnSpPr>
        <p:spPr>
          <a:xfrm flipV="1">
            <a:off x="6872020" y="4100721"/>
            <a:ext cx="637697" cy="613492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674" y="4430780"/>
            <a:ext cx="759055" cy="7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Canonical Stream Processing Architecture</a:t>
            </a:r>
            <a:endParaRPr lang="en-US" dirty="0"/>
          </a:p>
        </p:txBody>
      </p:sp>
      <p:sp>
        <p:nvSpPr>
          <p:cNvPr id="6" name="Shape 268"/>
          <p:cNvSpPr txBox="1">
            <a:spLocks/>
          </p:cNvSpPr>
          <p:nvPr/>
        </p:nvSpPr>
        <p:spPr>
          <a:xfrm>
            <a:off x="611290" y="1623304"/>
            <a:ext cx="1051028" cy="4678364"/>
          </a:xfrm>
          <a:prstGeom prst="roundRect">
            <a:avLst>
              <a:gd name="adj" fmla="val 16667"/>
            </a:avLst>
          </a:prstGeom>
          <a:ln w="25400" cap="flat" cmpd="sng" algn="ctr">
            <a:solidFill>
              <a:schemeClr val="dk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>
            <a:lvl1pPr marL="176213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402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6213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6975" indent="-1651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tabLst>
                <a:tab pos="1889125" algn="l"/>
              </a:tabLst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0200" indent="-174625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sz="2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08" y="3361922"/>
            <a:ext cx="479425" cy="3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712" y="3931397"/>
            <a:ext cx="549275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929" y="4590963"/>
            <a:ext cx="457200" cy="4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608" y="2622004"/>
            <a:ext cx="536573" cy="40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11" y="5311756"/>
            <a:ext cx="737450" cy="737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452" y="1655536"/>
            <a:ext cx="10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A2A16"/>
                </a:solidFill>
              </a:rPr>
              <a:t>  </a:t>
            </a:r>
            <a:r>
              <a:rPr lang="en-US" b="1" dirty="0">
                <a:solidFill>
                  <a:srgbClr val="BA2A16"/>
                </a:solidFill>
              </a:rPr>
              <a:t>Data</a:t>
            </a:r>
          </a:p>
          <a:p>
            <a:r>
              <a:rPr lang="en-US" b="1" dirty="0">
                <a:solidFill>
                  <a:srgbClr val="BA2A16"/>
                </a:solidFill>
              </a:rPr>
              <a:t>Sources</a:t>
            </a:r>
          </a:p>
        </p:txBody>
      </p:sp>
      <p:pic>
        <p:nvPicPr>
          <p:cNvPr id="13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9627" y="4642860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75"/>
          <p:cNvSpPr txBox="1"/>
          <p:nvPr/>
        </p:nvSpPr>
        <p:spPr>
          <a:xfrm>
            <a:off x="2179593" y="427880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sp>
        <p:nvSpPr>
          <p:cNvPr id="15" name="Direct Access Storage 14"/>
          <p:cNvSpPr/>
          <p:nvPr/>
        </p:nvSpPr>
        <p:spPr>
          <a:xfrm>
            <a:off x="2352733" y="3685472"/>
            <a:ext cx="1301671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hape 284"/>
          <p:cNvCxnSpPr>
            <a:endCxn id="15" idx="1"/>
          </p:cNvCxnSpPr>
          <p:nvPr/>
        </p:nvCxnSpPr>
        <p:spPr>
          <a:xfrm>
            <a:off x="1662318" y="3962486"/>
            <a:ext cx="690414" cy="17096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hape 275"/>
          <p:cNvSpPr txBox="1"/>
          <p:nvPr/>
        </p:nvSpPr>
        <p:spPr>
          <a:xfrm>
            <a:off x="2960336" y="4297520"/>
            <a:ext cx="840399" cy="2901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Flume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336" y="4558928"/>
            <a:ext cx="735485" cy="735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000" y="5554591"/>
            <a:ext cx="1514051" cy="447333"/>
          </a:xfrm>
          <a:prstGeom prst="rect">
            <a:avLst/>
          </a:prstGeom>
        </p:spPr>
      </p:pic>
      <p:pic>
        <p:nvPicPr>
          <p:cNvPr id="20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43469" y="3586544"/>
            <a:ext cx="1371761" cy="811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hape 284"/>
          <p:cNvCxnSpPr>
            <a:endCxn id="20" idx="1"/>
          </p:cNvCxnSpPr>
          <p:nvPr/>
        </p:nvCxnSpPr>
        <p:spPr>
          <a:xfrm>
            <a:off x="3654404" y="3979582"/>
            <a:ext cx="489065" cy="1264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hape 275"/>
          <p:cNvSpPr txBox="1"/>
          <p:nvPr/>
        </p:nvSpPr>
        <p:spPr>
          <a:xfrm>
            <a:off x="8513405" y="2609519"/>
            <a:ext cx="840399" cy="385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98"/>
          <p:cNvSpPr/>
          <p:nvPr/>
        </p:nvSpPr>
        <p:spPr>
          <a:xfrm>
            <a:off x="6082493" y="2191634"/>
            <a:ext cx="789526" cy="1144267"/>
          </a:xfrm>
          <a:prstGeom prst="can">
            <a:avLst>
              <a:gd name="adj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hape 300"/>
          <p:cNvCxnSpPr>
            <a:endCxn id="24" idx="2"/>
          </p:cNvCxnSpPr>
          <p:nvPr/>
        </p:nvCxnSpPr>
        <p:spPr>
          <a:xfrm flipV="1">
            <a:off x="5515229" y="2763768"/>
            <a:ext cx="567264" cy="1228459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6383" y="1543213"/>
            <a:ext cx="1562268" cy="357942"/>
          </a:xfrm>
          <a:prstGeom prst="rect">
            <a:avLst/>
          </a:prstGeom>
        </p:spPr>
      </p:pic>
      <p:sp>
        <p:nvSpPr>
          <p:cNvPr id="27" name="Shape 275"/>
          <p:cNvSpPr txBox="1"/>
          <p:nvPr/>
        </p:nvSpPr>
        <p:spPr>
          <a:xfrm>
            <a:off x="6082493" y="2386160"/>
            <a:ext cx="769096" cy="3641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NoSql</a:t>
            </a:r>
            <a:endParaRPr lang="en-US" b="1" dirty="0">
              <a:solidFill>
                <a:srgbClr val="BA2A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1421" y="1483699"/>
            <a:ext cx="774537" cy="519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646" y="1901156"/>
            <a:ext cx="1106524" cy="36694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53434" y="2902623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679" y="2468175"/>
            <a:ext cx="791818" cy="434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4332" y="2879058"/>
            <a:ext cx="1135831" cy="3523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5291" y="3685472"/>
            <a:ext cx="758633" cy="6129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9716" y="3788963"/>
            <a:ext cx="623516" cy="623516"/>
          </a:xfrm>
          <a:prstGeom prst="rect">
            <a:avLst/>
          </a:prstGeom>
        </p:spPr>
      </p:pic>
      <p:cxnSp>
        <p:nvCxnSpPr>
          <p:cNvPr id="36" name="Shape 300"/>
          <p:cNvCxnSpPr>
            <a:endCxn id="35" idx="1"/>
          </p:cNvCxnSpPr>
          <p:nvPr/>
        </p:nvCxnSpPr>
        <p:spPr>
          <a:xfrm>
            <a:off x="6872020" y="2763767"/>
            <a:ext cx="637697" cy="1336954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483181" y="1567583"/>
            <a:ext cx="2785566" cy="6240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hape 284"/>
          <p:cNvCxnSpPr/>
          <p:nvPr/>
        </p:nvCxnSpPr>
        <p:spPr>
          <a:xfrm flipV="1">
            <a:off x="3003568" y="2319145"/>
            <a:ext cx="212508" cy="1366327"/>
          </a:xfrm>
          <a:prstGeom prst="straightConnector1">
            <a:avLst/>
          </a:prstGeom>
          <a:ln>
            <a:solidFill>
              <a:schemeClr val="dk1"/>
            </a:solidFill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Shape 275"/>
          <p:cNvSpPr txBox="1"/>
          <p:nvPr/>
        </p:nvSpPr>
        <p:spPr>
          <a:xfrm>
            <a:off x="3593363" y="1655536"/>
            <a:ext cx="1100211" cy="4957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BA2A16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</a:p>
        </p:txBody>
      </p:sp>
      <p:cxnSp>
        <p:nvCxnSpPr>
          <p:cNvPr id="40" name="Shape 284"/>
          <p:cNvCxnSpPr/>
          <p:nvPr/>
        </p:nvCxnSpPr>
        <p:spPr>
          <a:xfrm flipV="1">
            <a:off x="4829349" y="2210236"/>
            <a:ext cx="0" cy="1376309"/>
          </a:xfrm>
          <a:prstGeom prst="straightConnector1">
            <a:avLst/>
          </a:prstGeom>
          <a:ln>
            <a:prstDash val="dot"/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5517" y="5403834"/>
            <a:ext cx="467399" cy="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275"/>
          <p:cNvSpPr txBox="1"/>
          <p:nvPr/>
        </p:nvSpPr>
        <p:spPr>
          <a:xfrm>
            <a:off x="5813998" y="5092144"/>
            <a:ext cx="840399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</a:p>
        </p:txBody>
      </p:sp>
      <p:cxnSp>
        <p:nvCxnSpPr>
          <p:cNvPr id="43" name="Shape 285"/>
          <p:cNvCxnSpPr>
            <a:endCxn id="44" idx="1"/>
          </p:cNvCxnSpPr>
          <p:nvPr/>
        </p:nvCxnSpPr>
        <p:spPr>
          <a:xfrm>
            <a:off x="5515229" y="3992227"/>
            <a:ext cx="567264" cy="721987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Direct Access Storage 43"/>
          <p:cNvSpPr/>
          <p:nvPr/>
        </p:nvSpPr>
        <p:spPr>
          <a:xfrm>
            <a:off x="6082493" y="4420103"/>
            <a:ext cx="789526" cy="588221"/>
          </a:xfrm>
          <a:prstGeom prst="flowChartMagneticDrum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021" y="5995735"/>
            <a:ext cx="1360856" cy="402071"/>
          </a:xfrm>
          <a:prstGeom prst="rect">
            <a:avLst/>
          </a:prstGeom>
        </p:spPr>
      </p:pic>
      <p:cxnSp>
        <p:nvCxnSpPr>
          <p:cNvPr id="46" name="Shape 300"/>
          <p:cNvCxnSpPr>
            <a:stCxn id="44" idx="4"/>
          </p:cNvCxnSpPr>
          <p:nvPr/>
        </p:nvCxnSpPr>
        <p:spPr>
          <a:xfrm flipV="1">
            <a:off x="6872020" y="4100721"/>
            <a:ext cx="637697" cy="613492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674" y="4430780"/>
            <a:ext cx="759055" cy="759055"/>
          </a:xfrm>
          <a:prstGeom prst="rect">
            <a:avLst/>
          </a:prstGeom>
        </p:spPr>
      </p:pic>
      <p:cxnSp>
        <p:nvCxnSpPr>
          <p:cNvPr id="48" name="Shape 300"/>
          <p:cNvCxnSpPr/>
          <p:nvPr/>
        </p:nvCxnSpPr>
        <p:spPr>
          <a:xfrm>
            <a:off x="6872020" y="4714214"/>
            <a:ext cx="801029" cy="597543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hape 300"/>
          <p:cNvCxnSpPr>
            <a:endCxn id="51" idx="1"/>
          </p:cNvCxnSpPr>
          <p:nvPr/>
        </p:nvCxnSpPr>
        <p:spPr>
          <a:xfrm>
            <a:off x="6872019" y="4714214"/>
            <a:ext cx="818758" cy="1538205"/>
          </a:xfrm>
          <a:prstGeom prst="straightConnector1">
            <a:avLst/>
          </a:prstGeom>
          <a:ln w="19050" cmpd="sng">
            <a:headEnd type="none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Shape 292"/>
          <p:cNvSpPr txBox="1"/>
          <p:nvPr/>
        </p:nvSpPr>
        <p:spPr>
          <a:xfrm>
            <a:off x="7974490" y="5092660"/>
            <a:ext cx="369872" cy="10319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SzPct val="25000"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SzPct val="25000"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51" name="Shape 2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90777" y="5912245"/>
            <a:ext cx="1091676" cy="680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9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355690" y="4503175"/>
            <a:ext cx="334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VahidAmiry.ir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vahidamiry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26" y="3957411"/>
            <a:ext cx="10515600" cy="1325563"/>
          </a:xfrm>
        </p:spPr>
        <p:txBody>
          <a:bodyPr/>
          <a:lstStyle/>
          <a:p>
            <a:r>
              <a:rPr lang="en-US" dirty="0" smtClean="0"/>
              <a:t>NOSQL Databases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39" y="3214839"/>
            <a:ext cx="4521848" cy="32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Relational database (RDBMS) technology</a:t>
            </a:r>
          </a:p>
          <a:p>
            <a:pPr lvl="1"/>
            <a:r>
              <a:rPr lang="en-US" dirty="0"/>
              <a:t>Has not fundamentally changed in over 40 years</a:t>
            </a:r>
          </a:p>
          <a:p>
            <a:pPr lvl="1"/>
            <a:r>
              <a:rPr lang="en-US" dirty="0"/>
              <a:t>Default choice for holding data behind many web apps</a:t>
            </a:r>
          </a:p>
          <a:p>
            <a:pPr lvl="1"/>
            <a:r>
              <a:rPr lang="en-US" dirty="0"/>
              <a:t>Handling more users means adding a bigger server</a:t>
            </a:r>
          </a:p>
          <a:p>
            <a:r>
              <a:rPr lang="en-US" dirty="0"/>
              <a:t>Extend the Scope of RDBMS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Master/Slave</a:t>
            </a:r>
          </a:p>
          <a:p>
            <a:pPr lvl="1"/>
            <a:r>
              <a:rPr lang="en-US" dirty="0"/>
              <a:t>Table Partitioning</a:t>
            </a:r>
          </a:p>
          <a:p>
            <a:pPr lvl="1"/>
            <a:r>
              <a:rPr lang="en-US" dirty="0"/>
              <a:t>Federated Tables</a:t>
            </a:r>
          </a:p>
          <a:p>
            <a:pPr lvl="1"/>
            <a:r>
              <a:rPr lang="en-US" dirty="0" err="1"/>
              <a:t>Sharding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34482" y="372430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Something Changed!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482" y="1410770"/>
            <a:ext cx="9716018" cy="4665662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 smtClean="0">
                <a:ea typeface="ＭＳ Ｐゴシック" charset="0"/>
              </a:rPr>
              <a:t>Organizations work </a:t>
            </a:r>
            <a:r>
              <a:rPr lang="en-US" sz="2400" dirty="0">
                <a:ea typeface="ＭＳ Ｐゴシック" charset="0"/>
              </a:rPr>
              <a:t>with different type of data, often semi or un-structured.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</a:rPr>
              <a:t>And they have to store, serve and process huge amount of data</a:t>
            </a:r>
            <a:r>
              <a:rPr lang="en-US" sz="2400" dirty="0" smtClean="0">
                <a:ea typeface="ＭＳ Ｐゴシック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en-US" sz="2400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400" dirty="0" smtClean="0">
              <a:ea typeface="ＭＳ Ｐゴシック" charset="0"/>
            </a:endParaRPr>
          </a:p>
          <a:p>
            <a:r>
              <a:rPr lang="en-US" altLang="en-US" dirty="0"/>
              <a:t>There were a need for systems that could:</a:t>
            </a:r>
          </a:p>
          <a:p>
            <a:pPr lvl="1"/>
            <a:r>
              <a:rPr lang="en-US" altLang="en-US" dirty="0"/>
              <a:t>work with different kind of data format,</a:t>
            </a:r>
          </a:p>
          <a:p>
            <a:pPr lvl="1"/>
            <a:r>
              <a:rPr lang="en-US" altLang="en-US" dirty="0"/>
              <a:t>Do not require strict schema,</a:t>
            </a:r>
          </a:p>
          <a:p>
            <a:pPr lvl="1"/>
            <a:r>
              <a:rPr lang="en-US" altLang="en-US" dirty="0"/>
              <a:t>and are easily scalable.</a:t>
            </a:r>
          </a:p>
          <a:p>
            <a:pPr>
              <a:buFont typeface="Arial" charset="0"/>
              <a:buChar char="•"/>
              <a:defRPr/>
            </a:pPr>
            <a:endParaRPr lang="en-US" sz="2400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581A3DC-AA4C-4B26-A1D5-6E4B9A27C3F0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34" y="4030824"/>
            <a:ext cx="5390966" cy="292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47" y="2679119"/>
            <a:ext cx="10515600" cy="231276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i="1" dirty="0"/>
              <a:t>RDBMS with Extended Functionality</a:t>
            </a:r>
            <a:br>
              <a:rPr lang="en-US" i="1" dirty="0"/>
            </a:br>
            <a:r>
              <a:rPr lang="en-US" i="1" dirty="0"/>
              <a:t>Vs.</a:t>
            </a:r>
            <a:br>
              <a:rPr lang="en-US" i="1" dirty="0"/>
            </a:br>
            <a:r>
              <a:rPr lang="en-US" i="1" dirty="0">
                <a:solidFill>
                  <a:srgbClr val="FF0000"/>
                </a:solidFill>
              </a:rPr>
              <a:t>Systems Built from Scratch </a:t>
            </a:r>
            <a:r>
              <a:rPr lang="en-US" i="1" dirty="0" smtClean="0">
                <a:solidFill>
                  <a:srgbClr val="FF0000"/>
                </a:solidFill>
              </a:rPr>
              <a:t>with </a:t>
            </a:r>
            <a:r>
              <a:rPr lang="en-US" i="1" dirty="0">
                <a:solidFill>
                  <a:srgbClr val="FF0000"/>
                </a:solidFill>
              </a:rPr>
              <a:t>Scalability in Mind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419051"/>
            <a:ext cx="1573542" cy="12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Pipeline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684"/>
            <a:ext cx="10515600" cy="4810279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Simplified </a:t>
            </a:r>
            <a:r>
              <a:rPr lang="en-US" dirty="0"/>
              <a:t>Big Data Pipeline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6" y="1434633"/>
            <a:ext cx="11253347" cy="1950573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67532"/>
            <a:ext cx="10515600" cy="31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Nosql</a:t>
            </a:r>
            <a:r>
              <a:rPr lang="en-US" dirty="0" smtClean="0"/>
              <a:t> System Classification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Tow common criteria: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25" y="2338711"/>
            <a:ext cx="86324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Evolutions in Data Management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mtClean="0"/>
              <a:t>As part of innovation in data management system, several new technologies where built:</a:t>
            </a:r>
          </a:p>
          <a:p>
            <a:pPr lvl="1"/>
            <a:r>
              <a:rPr lang="en-US" altLang="en-US" smtClean="0"/>
              <a:t>2003 - Google File System,</a:t>
            </a:r>
          </a:p>
          <a:p>
            <a:pPr lvl="1"/>
            <a:r>
              <a:rPr lang="en-US" altLang="en-US" smtClean="0"/>
              <a:t>2004 - MapReduce,</a:t>
            </a:r>
          </a:p>
          <a:p>
            <a:pPr lvl="1"/>
            <a:r>
              <a:rPr lang="en-US" altLang="en-US" smtClean="0"/>
              <a:t>2006 - BigTable,</a:t>
            </a:r>
          </a:p>
          <a:p>
            <a:pPr lvl="1"/>
            <a:r>
              <a:rPr lang="en-US" altLang="en-US" smtClean="0"/>
              <a:t>2007 </a:t>
            </a:r>
            <a:r>
              <a:rPr lang="en-US" altLang="en-US" smtClean="0">
                <a:solidFill>
                  <a:srgbClr val="D7E4BD"/>
                </a:solidFill>
              </a:rPr>
              <a:t>- Amazon</a:t>
            </a:r>
            <a:r>
              <a:rPr lang="en-US" altLang="en-US" smtClean="0"/>
              <a:t> DynamoDB</a:t>
            </a:r>
          </a:p>
          <a:p>
            <a:pPr lvl="1"/>
            <a:r>
              <a:rPr lang="en-US" altLang="en-US" smtClean="0"/>
              <a:t>2012 Google Cloud Engine</a:t>
            </a:r>
          </a:p>
          <a:p>
            <a:r>
              <a:rPr lang="en-US" altLang="en-US" smtClean="0"/>
              <a:t>Each solved different use cases and had a different set of assumptions.</a:t>
            </a:r>
          </a:p>
          <a:p>
            <a:r>
              <a:rPr lang="en-US" altLang="en-US" smtClean="0"/>
              <a:t>All these mark the beginning of a different way of thinking about data management.</a:t>
            </a:r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45C284C-CEDE-442F-83C1-5ACA9D0520FB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Nosql</a:t>
            </a:r>
            <a:r>
              <a:rPr lang="en-US" dirty="0" smtClean="0"/>
              <a:t> </a:t>
            </a:r>
            <a:r>
              <a:rPr lang="en-US" altLang="en-US" dirty="0">
                <a:ea typeface="ＭＳ Ｐゴシック" charset="0"/>
              </a:rPr>
              <a:t>Data </a:t>
            </a:r>
            <a:r>
              <a:rPr lang="en-US" altLang="en-US" dirty="0" smtClean="0">
                <a:ea typeface="ＭＳ Ｐゴシック" charset="0"/>
              </a:rPr>
              <a:t>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943" y="1489722"/>
            <a:ext cx="6839339" cy="51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Value Store</a:t>
            </a:r>
          </a:p>
        </p:txBody>
      </p:sp>
      <p:sp>
        <p:nvSpPr>
          <p:cNvPr id="34818" name="Content Placeholder 5"/>
          <p:cNvSpPr>
            <a:spLocks noGrp="1"/>
          </p:cNvSpPr>
          <p:nvPr>
            <p:ph idx="1"/>
          </p:nvPr>
        </p:nvSpPr>
        <p:spPr>
          <a:xfrm>
            <a:off x="438539" y="1825625"/>
            <a:ext cx="741783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Extremely simple interface:</a:t>
            </a:r>
          </a:p>
          <a:p>
            <a:pPr lvl="1"/>
            <a:r>
              <a:rPr lang="en-US" altLang="en-US" dirty="0" smtClean="0"/>
              <a:t>Data model: (key, value) pairs</a:t>
            </a:r>
          </a:p>
          <a:p>
            <a:pPr lvl="1"/>
            <a:r>
              <a:rPr lang="en-US" altLang="en-US" dirty="0" smtClean="0"/>
              <a:t>Basic Operations: : Insert(key, value), Fetch(key), Update(key), Delete(key)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Pros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very fast</a:t>
            </a:r>
          </a:p>
          <a:p>
            <a:pPr lvl="1"/>
            <a:r>
              <a:rPr lang="en-US" altLang="en-US" dirty="0"/>
              <a:t>very scalable</a:t>
            </a:r>
          </a:p>
          <a:p>
            <a:pPr lvl="1"/>
            <a:r>
              <a:rPr lang="en-US" altLang="en-US" dirty="0"/>
              <a:t>simple model</a:t>
            </a:r>
          </a:p>
          <a:p>
            <a:pPr lvl="1"/>
            <a:r>
              <a:rPr lang="en-US" altLang="en-US" dirty="0"/>
              <a:t>able to distribute horizontally</a:t>
            </a:r>
          </a:p>
          <a:p>
            <a:r>
              <a:rPr lang="en-US" altLang="en-US" dirty="0"/>
              <a:t>Cons: </a:t>
            </a:r>
          </a:p>
          <a:p>
            <a:pPr lvl="1"/>
            <a:r>
              <a:rPr lang="en-US" altLang="en-US" dirty="0"/>
              <a:t>many data structures (objects) can't be easily modeled as key value pairs 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4E151BB-71C9-4060-935A-0AEBC30BB148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9" y="1146060"/>
            <a:ext cx="3886200" cy="2943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9" y="4224779"/>
            <a:ext cx="42862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90065"/>
            <a:ext cx="10515600" cy="2852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Column Oriented Store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76A0C38-5F36-4F49-BA65-448910F2FA0D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 descr="http://docs.jboss.org/hibernate/ogm/3.0/reference/en-US/html_single/images/nosq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8" t="64154" r="2495" b="14589"/>
          <a:stretch>
            <a:fillRect/>
          </a:stretch>
        </p:blipFill>
        <p:spPr bwMode="auto">
          <a:xfrm>
            <a:off x="5020056" y="4284663"/>
            <a:ext cx="6327394" cy="1804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Column-oriented</a:t>
            </a:r>
            <a:endParaRPr lang="en-US" altLang="en-US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838200" y="1474237"/>
            <a:ext cx="9372600" cy="5150498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Store data in columnar format</a:t>
            </a:r>
          </a:p>
          <a:p>
            <a:r>
              <a:rPr lang="en-US" altLang="en-US" dirty="0" smtClean="0"/>
              <a:t>Allow key-value pairs to be stored (and retrieved on key) in a massively parallel system</a:t>
            </a:r>
          </a:p>
          <a:p>
            <a:pPr lvl="1"/>
            <a:r>
              <a:rPr lang="en-US" altLang="en-US" dirty="0" smtClean="0"/>
              <a:t>data model: families of attributes defined in a schema, new attributes can be added online</a:t>
            </a:r>
          </a:p>
          <a:p>
            <a:pPr lvl="1"/>
            <a:r>
              <a:rPr lang="en-US" altLang="en-US" dirty="0" smtClean="0"/>
              <a:t>storing principle: big hashed distributed tables</a:t>
            </a:r>
          </a:p>
          <a:p>
            <a:pPr lvl="1"/>
            <a:r>
              <a:rPr lang="en-US" altLang="en-US" dirty="0" smtClean="0"/>
              <a:t>properties: partitioning (horizontally and/or vertically), high availability etc. completely transparent to application</a:t>
            </a:r>
          </a:p>
          <a:p>
            <a:r>
              <a:rPr lang="en-US" altLang="en-US" dirty="0"/>
              <a:t>Column Oriented </a:t>
            </a:r>
            <a:r>
              <a:rPr lang="en-US" altLang="en-US" dirty="0" smtClean="0"/>
              <a:t>Store</a:t>
            </a:r>
          </a:p>
          <a:p>
            <a:pPr lvl="1"/>
            <a:r>
              <a:rPr lang="en-US" altLang="en-US" dirty="0" err="1"/>
              <a:t>BigTable</a:t>
            </a:r>
            <a:endParaRPr lang="en-US" altLang="en-US" dirty="0"/>
          </a:p>
          <a:p>
            <a:pPr lvl="1"/>
            <a:r>
              <a:rPr lang="en-US" altLang="en-US" dirty="0" err="1"/>
              <a:t>Hbase</a:t>
            </a:r>
            <a:endParaRPr lang="en-US" altLang="en-US" dirty="0"/>
          </a:p>
          <a:p>
            <a:pPr lvl="1"/>
            <a:r>
              <a:rPr lang="en-US" altLang="en-US" dirty="0" err="1"/>
              <a:t>Hypertable</a:t>
            </a:r>
            <a:endParaRPr lang="en-US" altLang="en-US" dirty="0"/>
          </a:p>
          <a:p>
            <a:pPr lvl="1"/>
            <a:r>
              <a:rPr lang="en-US" altLang="en-US" dirty="0"/>
              <a:t>Cassandra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7E5E159-9631-473F-872A-2CDA8A25C7AF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88" y="4750361"/>
            <a:ext cx="7085142" cy="19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Cassandra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838200" y="1366837"/>
            <a:ext cx="10515600" cy="4525963"/>
          </a:xfrm>
        </p:spPr>
        <p:txBody>
          <a:bodyPr/>
          <a:lstStyle/>
          <a:p>
            <a:r>
              <a:rPr lang="en-US" altLang="en-US" dirty="0" smtClean="0"/>
              <a:t>All nodes are similar</a:t>
            </a:r>
          </a:p>
          <a:p>
            <a:r>
              <a:rPr lang="en-US" altLang="en-US" dirty="0" smtClean="0"/>
              <a:t>Data can have expiration (set on INSERT)</a:t>
            </a:r>
          </a:p>
          <a:p>
            <a:r>
              <a:rPr lang="en-US" altLang="en-US" dirty="0" smtClean="0"/>
              <a:t>Map/reduce possible with Apache Hadoop</a:t>
            </a:r>
          </a:p>
          <a:p>
            <a:r>
              <a:rPr lang="en-US" altLang="en-US" dirty="0" smtClean="0"/>
              <a:t>Rich Data Model (columns, composites, counters, secondary indexes, map, set, list, counters)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1694CDE-7661-4E2D-91E3-0AE06B26CD86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624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5" y="4194175"/>
            <a:ext cx="69977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15420"/>
            <a:ext cx="10515600" cy="2852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Document Store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27DF829-37A9-40E3-A462-9B95D3DF98C8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42" y="3076076"/>
            <a:ext cx="4220786" cy="31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Document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874"/>
            <a:ext cx="9885784" cy="4779476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Schema Free.</a:t>
            </a:r>
          </a:p>
          <a:p>
            <a:r>
              <a:rPr lang="en-US" altLang="en-US" dirty="0" smtClean="0"/>
              <a:t>Usually JSON (BSON) like interchange model, </a:t>
            </a:r>
            <a:r>
              <a:rPr lang="en-GB" altLang="en-US" dirty="0" smtClean="0"/>
              <a:t>which supports lists, maps, dates, Boolean with nesting</a:t>
            </a:r>
            <a:endParaRPr lang="en-US" altLang="en-US" dirty="0" smtClean="0"/>
          </a:p>
          <a:p>
            <a:r>
              <a:rPr lang="en-US" altLang="en-US" dirty="0" smtClean="0"/>
              <a:t>Query Model: JavaScript or custom.</a:t>
            </a:r>
          </a:p>
          <a:p>
            <a:r>
              <a:rPr lang="en-US" altLang="en-US" dirty="0" smtClean="0"/>
              <a:t>Aggregations: Map/Reduce.</a:t>
            </a:r>
          </a:p>
          <a:p>
            <a:r>
              <a:rPr lang="en-US" altLang="en-US" dirty="0" smtClean="0"/>
              <a:t>Indexes are done via B-Trees.</a:t>
            </a:r>
          </a:p>
          <a:p>
            <a:r>
              <a:rPr lang="en-US" altLang="en-US" dirty="0" smtClean="0"/>
              <a:t>Examples:</a:t>
            </a:r>
          </a:p>
          <a:p>
            <a:pPr lvl="1"/>
            <a:r>
              <a:rPr lang="en-US" altLang="en-US" dirty="0" smtClean="0"/>
              <a:t>MongoDB</a:t>
            </a:r>
            <a:endParaRPr lang="en-US" altLang="en-US" dirty="0"/>
          </a:p>
          <a:p>
            <a:pPr lvl="1"/>
            <a:r>
              <a:rPr lang="en-US" altLang="en-US" dirty="0" err="1"/>
              <a:t>CouchDB</a:t>
            </a:r>
            <a:endParaRPr lang="en-US" altLang="en-US" dirty="0"/>
          </a:p>
          <a:p>
            <a:pPr lvl="1"/>
            <a:r>
              <a:rPr lang="en-US" altLang="en-US" dirty="0" err="1"/>
              <a:t>CouchBase</a:t>
            </a:r>
            <a:endParaRPr lang="en-US" altLang="en-US" dirty="0"/>
          </a:p>
          <a:p>
            <a:pPr lvl="1"/>
            <a:r>
              <a:rPr lang="en-US" altLang="en-US" dirty="0" err="1"/>
              <a:t>RethinkDB</a:t>
            </a:r>
            <a:endParaRPr lang="en-US" altLang="en-US" dirty="0"/>
          </a:p>
          <a:p>
            <a:endParaRPr lang="en-US" altLang="en-US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11C50BD-592A-426C-9BA2-FD79C6C871B6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177008"/>
            <a:ext cx="10515600" cy="2852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Graph Databases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E24DD0B-F4C5-4082-A00C-05A570333D79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3070895"/>
            <a:ext cx="4965423" cy="328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Ingestion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Scalable, Extensible to capture streaming and batch data</a:t>
            </a:r>
          </a:p>
          <a:p>
            <a:r>
              <a:rPr lang="en-US" dirty="0" smtClean="0"/>
              <a:t>Provide capability to business logic, filters, validation, data quality, routing, etc. business requirements</a:t>
            </a:r>
          </a:p>
          <a:p>
            <a:endParaRPr lang="en-US" dirty="0"/>
          </a:p>
          <a:p>
            <a:r>
              <a:rPr lang="en-US" dirty="0" smtClean="0"/>
              <a:t>Technology Stack:</a:t>
            </a:r>
          </a:p>
          <a:p>
            <a:pPr lvl="1"/>
            <a:r>
              <a:rPr lang="en-US" dirty="0" smtClean="0"/>
              <a:t>Apache Flume </a:t>
            </a:r>
          </a:p>
          <a:p>
            <a:pPr lvl="1"/>
            <a:r>
              <a:rPr lang="en-US" dirty="0" smtClean="0"/>
              <a:t>Apache Kafka</a:t>
            </a:r>
          </a:p>
          <a:p>
            <a:pPr lvl="1"/>
            <a:r>
              <a:rPr lang="en-US" dirty="0" smtClean="0"/>
              <a:t>Apache </a:t>
            </a:r>
            <a:r>
              <a:rPr lang="en-US" dirty="0" err="1" smtClean="0"/>
              <a:t>Sqoop</a:t>
            </a:r>
            <a:endParaRPr lang="en-US" dirty="0" smtClean="0"/>
          </a:p>
          <a:p>
            <a:pPr lvl="1"/>
            <a:r>
              <a:rPr lang="en-US" dirty="0" smtClean="0"/>
              <a:t>Apache </a:t>
            </a:r>
            <a:r>
              <a:rPr lang="en-US" dirty="0" err="1" smtClean="0"/>
              <a:t>NiFi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27" y="3579046"/>
            <a:ext cx="1144422" cy="1245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39" y="3470117"/>
            <a:ext cx="2195525" cy="731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46" y="5194227"/>
            <a:ext cx="1472841" cy="1105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23" y="4888767"/>
            <a:ext cx="2457374" cy="12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Graph Databases</a:t>
            </a:r>
          </a:p>
        </p:txBody>
      </p:sp>
      <p:sp>
        <p:nvSpPr>
          <p:cNvPr id="10649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They are significantly different from the other three classes of NoSQL databases.</a:t>
            </a:r>
          </a:p>
          <a:p>
            <a:r>
              <a:rPr lang="en-US" altLang="en-US" sz="2400" dirty="0" smtClean="0"/>
              <a:t>Are </a:t>
            </a:r>
            <a:r>
              <a:rPr lang="en-US" altLang="en-US" sz="2400" dirty="0"/>
              <a:t>based on the concepts of Vertex and Edges</a:t>
            </a:r>
          </a:p>
          <a:p>
            <a:r>
              <a:rPr lang="en-US" altLang="en-US" sz="2400" dirty="0" smtClean="0"/>
              <a:t>Relational </a:t>
            </a:r>
            <a:r>
              <a:rPr lang="en-US" altLang="en-US" sz="2400" dirty="0"/>
              <a:t>DBs can model graphs, but </a:t>
            </a:r>
            <a:r>
              <a:rPr lang="en-US" altLang="en-US" sz="2400" dirty="0" smtClean="0"/>
              <a:t>it </a:t>
            </a:r>
            <a:r>
              <a:rPr lang="en-US" altLang="en-US" sz="2400" dirty="0"/>
              <a:t>is expensive</a:t>
            </a:r>
            <a:r>
              <a:rPr lang="en-US" altLang="en-US" sz="2400" dirty="0" smtClean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Graph </a:t>
            </a:r>
            <a:r>
              <a:rPr lang="en-US" altLang="en-US" sz="2400" dirty="0" smtClean="0"/>
              <a:t>Store</a:t>
            </a:r>
          </a:p>
          <a:p>
            <a:pPr lvl="1"/>
            <a:r>
              <a:rPr lang="en-US" altLang="en-US" sz="2000" dirty="0"/>
              <a:t>Neo4j</a:t>
            </a:r>
          </a:p>
          <a:p>
            <a:pPr lvl="1"/>
            <a:r>
              <a:rPr lang="en-US" altLang="en-US" sz="2000" dirty="0"/>
              <a:t>Titan</a:t>
            </a:r>
          </a:p>
          <a:p>
            <a:pPr lvl="1"/>
            <a:r>
              <a:rPr lang="en-US" altLang="en-US" sz="2000" dirty="0" err="1"/>
              <a:t>OrientDB</a:t>
            </a:r>
            <a:endParaRPr lang="en-US" altLang="en-US" sz="2000" dirty="0" smtClean="0"/>
          </a:p>
          <a:p>
            <a:pPr lvl="1"/>
            <a:endParaRPr lang="en-US" altLang="en-US" sz="2000" dirty="0"/>
          </a:p>
          <a:p>
            <a:endParaRPr lang="en-US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610EE27-76CB-4EAB-BB98-E445FCDABA5F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30" y="3640695"/>
            <a:ext cx="6747807" cy="17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Neo4j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838200" y="1611054"/>
            <a:ext cx="9372600" cy="4525962"/>
          </a:xfrm>
        </p:spPr>
        <p:txBody>
          <a:bodyPr/>
          <a:lstStyle/>
          <a:p>
            <a:r>
              <a:rPr lang="en-US" altLang="en-US" dirty="0" smtClean="0"/>
              <a:t>A highly scalable open source graph database</a:t>
            </a:r>
          </a:p>
          <a:p>
            <a:r>
              <a:rPr lang="en-US" altLang="en-US" dirty="0" smtClean="0"/>
              <a:t>Neo4j provides a fully equipped, well designed and documented rest interface</a:t>
            </a:r>
          </a:p>
          <a:p>
            <a:r>
              <a:rPr lang="en-US" altLang="en-US" dirty="0" smtClean="0"/>
              <a:t>Neo4j is the most popular graph database in use today.</a:t>
            </a:r>
          </a:p>
          <a:p>
            <a:r>
              <a:rPr lang="en-US" altLang="en-US" dirty="0" smtClean="0"/>
              <a:t>License AGPLv3/Commercial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D02F85C-1E27-4A86-BBD6-840DAF162DC7}" type="slidenum">
              <a:rPr lang="en-US" altLang="en-US" sz="1200">
                <a:solidFill>
                  <a:srgbClr val="F2F2F2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sz="1200">
              <a:solidFill>
                <a:srgbClr val="F2F2F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0" y="859648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Nosql</a:t>
            </a:r>
            <a:r>
              <a:rPr lang="en-US" dirty="0"/>
              <a:t> Implementation </a:t>
            </a:r>
            <a:r>
              <a:rPr lang="en-US" dirty="0" smtClean="0"/>
              <a:t>Considerations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677" y="2306509"/>
            <a:ext cx="4385387" cy="42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567" y="158620"/>
            <a:ext cx="8229600" cy="1143000"/>
          </a:xfrm>
        </p:spPr>
        <p:txBody>
          <a:bodyPr/>
          <a:lstStyle/>
          <a:p>
            <a:r>
              <a:rPr lang="en-US" dirty="0" smtClean="0"/>
              <a:t>CAP Theorem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7159" y="1499979"/>
            <a:ext cx="10487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800" dirty="0"/>
              <a:t>Conjectured by Prof. Eric Brewer at PODC (Principle of Distributed Computing) 2000 keynote talk</a:t>
            </a:r>
          </a:p>
          <a:p>
            <a:endParaRPr lang="en-US" sz="2800" dirty="0"/>
          </a:p>
          <a:p>
            <a:pPr marL="285750" indent="-285750">
              <a:buFontTx/>
              <a:buChar char="•"/>
            </a:pPr>
            <a:r>
              <a:rPr lang="en-US" sz="2800" dirty="0"/>
              <a:t>Described the </a:t>
            </a:r>
            <a:r>
              <a:rPr lang="en-US" sz="2800" i="1" dirty="0"/>
              <a:t>trade-offs involved in distributed system</a:t>
            </a:r>
          </a:p>
          <a:p>
            <a:endParaRPr lang="en-US" sz="2800" dirty="0"/>
          </a:p>
          <a:p>
            <a:pPr marL="285750" indent="-285750">
              <a:buFontTx/>
              <a:buChar char="•"/>
            </a:pPr>
            <a:r>
              <a:rPr lang="en-US" sz="2800" dirty="0"/>
              <a:t>It is impossible for a web service to provide following </a:t>
            </a:r>
            <a:r>
              <a:rPr lang="en-US" sz="2800" i="1" dirty="0"/>
              <a:t>three guarantees at the same time</a:t>
            </a:r>
            <a:r>
              <a:rPr lang="en-US" sz="2800" dirty="0"/>
              <a:t>:</a:t>
            </a:r>
          </a:p>
          <a:p>
            <a:pPr marL="742950" lvl="1" indent="-285750">
              <a:buFontTx/>
              <a:buChar char="•"/>
            </a:pPr>
            <a:r>
              <a:rPr lang="en-US" sz="2800" b="1" dirty="0"/>
              <a:t>Consistency</a:t>
            </a:r>
          </a:p>
          <a:p>
            <a:pPr marL="742950" lvl="1" indent="-285750">
              <a:buFontTx/>
              <a:buChar char="•"/>
            </a:pPr>
            <a:r>
              <a:rPr lang="en-US" sz="2800" b="1" dirty="0"/>
              <a:t>Availability</a:t>
            </a:r>
          </a:p>
          <a:p>
            <a:pPr marL="742950" lvl="1" indent="-285750">
              <a:buFontTx/>
              <a:buChar char="•"/>
            </a:pPr>
            <a:r>
              <a:rPr lang="en-US" sz="2800" b="1" dirty="0"/>
              <a:t>Partition-tolerance  </a:t>
            </a:r>
          </a:p>
        </p:txBody>
      </p:sp>
    </p:spTree>
    <p:extLst>
      <p:ext uri="{BB962C8B-B14F-4D97-AF65-F5344CB8AC3E}">
        <p14:creationId xmlns:p14="http://schemas.microsoft.com/office/powerpoint/2010/main" val="27274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9617"/>
            <a:ext cx="10515600" cy="435133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</a:t>
            </a:r>
            <a:r>
              <a:rPr lang="en-US" dirty="0" smtClean="0"/>
              <a:t>onsistency:</a:t>
            </a:r>
          </a:p>
          <a:p>
            <a:pPr lvl="1"/>
            <a:r>
              <a:rPr lang="en-US" dirty="0" smtClean="0"/>
              <a:t>All nodes should see the same data at the same time</a:t>
            </a:r>
          </a:p>
          <a:p>
            <a:r>
              <a:rPr lang="en-US" b="1" u="sng" dirty="0" smtClean="0"/>
              <a:t>A</a:t>
            </a:r>
            <a:r>
              <a:rPr lang="en-US" dirty="0" smtClean="0"/>
              <a:t>vailability:</a:t>
            </a:r>
          </a:p>
          <a:p>
            <a:pPr lvl="1"/>
            <a:r>
              <a:rPr lang="en-US" dirty="0" smtClean="0"/>
              <a:t>Node failures do not prevent survivors from continuing to operate</a:t>
            </a:r>
          </a:p>
          <a:p>
            <a:r>
              <a:rPr lang="en-US" b="1" u="sng" dirty="0" smtClean="0"/>
              <a:t>P</a:t>
            </a:r>
            <a:r>
              <a:rPr lang="en-US" dirty="0" smtClean="0"/>
              <a:t>artition-tolerance:</a:t>
            </a:r>
          </a:p>
          <a:p>
            <a:pPr lvl="1"/>
            <a:r>
              <a:rPr lang="en-US" dirty="0" smtClean="0"/>
              <a:t>The system continues to operate despite network partitions</a:t>
            </a:r>
          </a:p>
          <a:p>
            <a:r>
              <a:rPr lang="en-US" dirty="0" smtClean="0"/>
              <a:t>A distributed system can satisfy any two of these guarantees at the same time </a:t>
            </a:r>
            <a:r>
              <a:rPr lang="en-US" b="1" dirty="0" smtClean="0"/>
              <a:t>but not all three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8658809" y="524054"/>
            <a:ext cx="2911850" cy="2713668"/>
            <a:chOff x="3181676" y="1417639"/>
            <a:chExt cx="5748419" cy="5012574"/>
          </a:xfrm>
        </p:grpSpPr>
        <p:sp>
          <p:nvSpPr>
            <p:cNvPr id="9" name="Oval 8"/>
            <p:cNvSpPr/>
            <p:nvPr/>
          </p:nvSpPr>
          <p:spPr>
            <a:xfrm>
              <a:off x="3181676" y="1417639"/>
              <a:ext cx="3141579" cy="3154362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593339" y="1417639"/>
              <a:ext cx="3336756" cy="3154362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71464" y="3088108"/>
              <a:ext cx="3395578" cy="334210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P</a:t>
              </a:r>
            </a:p>
          </p:txBody>
        </p:sp>
        <p:sp>
          <p:nvSpPr>
            <p:cNvPr id="12" name="Multiply 11"/>
            <p:cNvSpPr/>
            <p:nvPr/>
          </p:nvSpPr>
          <p:spPr>
            <a:xfrm>
              <a:off x="5721684" y="2954421"/>
              <a:ext cx="507990" cy="1002632"/>
            </a:xfrm>
            <a:prstGeom prst="mathMultiply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3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CAP-Theorem: </a:t>
            </a:r>
            <a:r>
              <a:rPr lang="en-US" dirty="0" smtClean="0"/>
              <a:t>simplified proof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r>
              <a:rPr lang="en-US" dirty="0"/>
              <a:t>: </a:t>
            </a:r>
            <a:r>
              <a:rPr lang="en-US" dirty="0" smtClean="0"/>
              <a:t>when a network partition occurs</a:t>
            </a:r>
            <a:r>
              <a:rPr lang="en-US" dirty="0"/>
              <a:t>, </a:t>
            </a:r>
            <a:r>
              <a:rPr lang="en-US" dirty="0" smtClean="0"/>
              <a:t>either consistency or availability have to be given up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28" y="3132277"/>
            <a:ext cx="7892143" cy="31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4597"/>
            <a:ext cx="868947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for Relational Database to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Relational Database is built on the principle of </a:t>
            </a:r>
            <a:r>
              <a:rPr lang="en-US" b="1" dirty="0" smtClean="0"/>
              <a:t>ACID</a:t>
            </a:r>
            <a:r>
              <a:rPr lang="en-US" dirty="0" smtClean="0"/>
              <a:t> (Atomicity, Consistency, Isolation, Durability)</a:t>
            </a:r>
          </a:p>
          <a:p>
            <a:r>
              <a:rPr lang="en-US" dirty="0" smtClean="0"/>
              <a:t>It implies that a truly distributed relational database should have </a:t>
            </a:r>
            <a:r>
              <a:rPr lang="en-US" b="1" dirty="0" smtClean="0"/>
              <a:t>availability, consistency and partition tolerance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Which unfortunately is </a:t>
            </a:r>
            <a:r>
              <a:rPr lang="en-US" b="1" dirty="0" smtClean="0"/>
              <a:t>impossible</a:t>
            </a:r>
            <a:r>
              <a:rPr lang="en-US" dirty="0" smtClean="0"/>
              <a:t>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04" y="305059"/>
            <a:ext cx="8529052" cy="955257"/>
          </a:xfrm>
        </p:spPr>
        <p:txBody>
          <a:bodyPr>
            <a:normAutofit/>
          </a:bodyPr>
          <a:lstStyle/>
          <a:p>
            <a:r>
              <a:rPr lang="en-US" dirty="0" smtClean="0"/>
              <a:t>Revisit CAP Theorem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55340" y="2260953"/>
            <a:ext cx="3916958" cy="3261308"/>
            <a:chOff x="1657674" y="1417639"/>
            <a:chExt cx="5748420" cy="5012571"/>
          </a:xfrm>
        </p:grpSpPr>
        <p:sp>
          <p:nvSpPr>
            <p:cNvPr id="4" name="Oval 3"/>
            <p:cNvSpPr/>
            <p:nvPr/>
          </p:nvSpPr>
          <p:spPr>
            <a:xfrm>
              <a:off x="1657674" y="1417639"/>
              <a:ext cx="3141579" cy="3154362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C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4069338" y="1417639"/>
              <a:ext cx="3336756" cy="3154362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A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847464" y="3088105"/>
              <a:ext cx="3395578" cy="334210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P</a:t>
              </a:r>
            </a:p>
          </p:txBody>
        </p:sp>
        <p:sp>
          <p:nvSpPr>
            <p:cNvPr id="7" name="Multiply 6"/>
            <p:cNvSpPr/>
            <p:nvPr/>
          </p:nvSpPr>
          <p:spPr>
            <a:xfrm>
              <a:off x="4197684" y="2954421"/>
              <a:ext cx="507990" cy="1002632"/>
            </a:xfrm>
            <a:prstGeom prst="mathMultiply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1804" y="1219746"/>
            <a:ext cx="78272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800" dirty="0"/>
              <a:t>Of the following three guarantees potentially offered a by distributed systems: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Consistency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Availability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Partition tolerance</a:t>
            </a:r>
          </a:p>
          <a:p>
            <a:pPr lvl="1"/>
            <a:endParaRPr lang="en-US" sz="1200" dirty="0"/>
          </a:p>
          <a:p>
            <a:pPr marL="285750" indent="-285750">
              <a:buFontTx/>
              <a:buChar char="•"/>
            </a:pPr>
            <a:r>
              <a:rPr lang="en-US" sz="2800" dirty="0"/>
              <a:t>Pick two</a:t>
            </a:r>
          </a:p>
          <a:p>
            <a:endParaRPr lang="en-US" sz="1200" dirty="0"/>
          </a:p>
          <a:p>
            <a:pPr marL="285750" indent="-285750">
              <a:buFontTx/>
              <a:buChar char="•"/>
            </a:pPr>
            <a:r>
              <a:rPr lang="en-US" sz="2800" dirty="0"/>
              <a:t>This suggests there are three kinds of distributed systems: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CP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AP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CA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5000" y="5522261"/>
            <a:ext cx="2406316" cy="6550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0000"/>
                </a:solidFill>
              </a:rPr>
              <a:t>Any problems?</a:t>
            </a:r>
          </a:p>
        </p:txBody>
      </p:sp>
    </p:spTree>
    <p:extLst>
      <p:ext uri="{BB962C8B-B14F-4D97-AF65-F5344CB8AC3E}">
        <p14:creationId xmlns:p14="http://schemas.microsoft.com/office/powerpoint/2010/main" val="31819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popular misconception: 2 out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0203"/>
            <a:ext cx="6402606" cy="4525963"/>
          </a:xfrm>
        </p:spPr>
        <p:txBody>
          <a:bodyPr/>
          <a:lstStyle/>
          <a:p>
            <a:r>
              <a:rPr lang="en-US" dirty="0" smtClean="0"/>
              <a:t>How about CA?</a:t>
            </a:r>
          </a:p>
          <a:p>
            <a:r>
              <a:rPr lang="en-US" dirty="0" smtClean="0"/>
              <a:t>Can a distributed system (with unreliable network) really be not tolerant of partitions?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240806" y="3534390"/>
            <a:ext cx="2140664" cy="2052309"/>
          </a:xfrm>
          <a:prstGeom prst="ellipse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8884108" y="3534390"/>
            <a:ext cx="2273657" cy="2052309"/>
          </a:xfrm>
          <a:prstGeom prst="ellipse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678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Theorem 12 year later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1" y="1417640"/>
            <a:ext cx="9742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800" dirty="0"/>
              <a:t>Prof. Eric Brewer: father of CAP theorem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“The “2 of 3” formulation was always </a:t>
            </a:r>
            <a:r>
              <a:rPr lang="en-US" sz="2800" b="1" dirty="0"/>
              <a:t>misleading</a:t>
            </a:r>
            <a:r>
              <a:rPr lang="en-US" sz="2800" dirty="0"/>
              <a:t> because it tended to oversimplify the tensions among properties. ...</a:t>
            </a:r>
          </a:p>
          <a:p>
            <a:pPr marL="742950" lvl="1" indent="-285750">
              <a:buFontTx/>
              <a:buChar char="•"/>
            </a:pPr>
            <a:r>
              <a:rPr lang="en-US" sz="2800" b="1" dirty="0"/>
              <a:t>CAP prohibits only a tiny part of the design space</a:t>
            </a:r>
            <a:r>
              <a:rPr lang="en-US" sz="2800" dirty="0"/>
              <a:t>: </a:t>
            </a:r>
            <a:r>
              <a:rPr lang="en-US" sz="2800" i="1" dirty="0"/>
              <a:t>perfect availability and consistency in the presence of partitions</a:t>
            </a:r>
            <a:r>
              <a:rPr lang="en-US" sz="2800" dirty="0"/>
              <a:t>, which are rare.”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779" y="6249731"/>
            <a:ext cx="8934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2"/>
              </a:rPr>
              <a:t>http://www.infoq.com/articles/cap-twelve-years-later-how-the-rules-have-changed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3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Depending on the requirements data can placed into Distributed File System, Object Storage, </a:t>
            </a:r>
            <a:r>
              <a:rPr lang="en-US" dirty="0" err="1" smtClean="0"/>
              <a:t>Nosql</a:t>
            </a:r>
            <a:r>
              <a:rPr lang="en-US" dirty="0" smtClean="0"/>
              <a:t> Databases, etc.</a:t>
            </a:r>
          </a:p>
          <a:p>
            <a:r>
              <a:rPr lang="en-US" dirty="0" smtClean="0"/>
              <a:t>Metadata Management</a:t>
            </a:r>
          </a:p>
          <a:p>
            <a:r>
              <a:rPr lang="en-US" dirty="0" smtClean="0"/>
              <a:t>Policy-based data retention is provided</a:t>
            </a:r>
          </a:p>
          <a:p>
            <a:endParaRPr lang="en-US" dirty="0"/>
          </a:p>
          <a:p>
            <a:r>
              <a:rPr lang="en-US" dirty="0" smtClean="0"/>
              <a:t>Technology Stack</a:t>
            </a:r>
          </a:p>
          <a:p>
            <a:pPr lvl="1"/>
            <a:r>
              <a:rPr lang="en-US" dirty="0" smtClean="0"/>
              <a:t>HDFS/</a:t>
            </a:r>
            <a:r>
              <a:rPr lang="en-US" dirty="0"/>
              <a:t> Hive</a:t>
            </a:r>
            <a:endParaRPr lang="en-US" dirty="0" smtClean="0"/>
          </a:p>
          <a:p>
            <a:pPr lvl="1"/>
            <a:r>
              <a:rPr lang="en-US" dirty="0" err="1" smtClean="0"/>
              <a:t>Redis</a:t>
            </a:r>
            <a:r>
              <a:rPr lang="en-US" dirty="0" smtClean="0"/>
              <a:t>/</a:t>
            </a:r>
            <a:r>
              <a:rPr lang="en-US" dirty="0" err="1" smtClean="0"/>
              <a:t>Mongodb</a:t>
            </a:r>
            <a:r>
              <a:rPr lang="en-US" dirty="0" smtClean="0"/>
              <a:t>/</a:t>
            </a:r>
            <a:r>
              <a:rPr lang="en-US" dirty="0" err="1" smtClean="0"/>
              <a:t>Hbase</a:t>
            </a:r>
            <a:r>
              <a:rPr lang="en-US" dirty="0" smtClean="0"/>
              <a:t>/Cassandra/</a:t>
            </a:r>
            <a:r>
              <a:rPr lang="en-US" dirty="0" err="1" smtClean="0"/>
              <a:t>ElasticSearch</a:t>
            </a:r>
            <a:endParaRPr lang="en-US" dirty="0"/>
          </a:p>
          <a:p>
            <a:pPr lvl="1"/>
            <a:r>
              <a:rPr lang="en-US" dirty="0" smtClean="0"/>
              <a:t>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48" y="4139485"/>
            <a:ext cx="3775948" cy="257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3796328"/>
            <a:ext cx="1602658" cy="916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41" y="2778760"/>
            <a:ext cx="1488144" cy="1091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12" y="3005128"/>
            <a:ext cx="1181621" cy="11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90" y="373177"/>
            <a:ext cx="8529052" cy="955257"/>
          </a:xfrm>
        </p:spPr>
        <p:txBody>
          <a:bodyPr>
            <a:normAutofit/>
          </a:bodyPr>
          <a:lstStyle/>
          <a:p>
            <a:r>
              <a:rPr lang="en-US" dirty="0" smtClean="0"/>
              <a:t>Consistency or Availability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014807" y="2845183"/>
            <a:ext cx="3916958" cy="3261308"/>
            <a:chOff x="1657674" y="1417639"/>
            <a:chExt cx="5748420" cy="5012571"/>
          </a:xfrm>
        </p:grpSpPr>
        <p:sp>
          <p:nvSpPr>
            <p:cNvPr id="4" name="Oval 3"/>
            <p:cNvSpPr/>
            <p:nvPr/>
          </p:nvSpPr>
          <p:spPr>
            <a:xfrm>
              <a:off x="1657674" y="1417639"/>
              <a:ext cx="3141579" cy="3154362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C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4069338" y="1417639"/>
              <a:ext cx="3336756" cy="3154362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A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847464" y="3088105"/>
              <a:ext cx="3395578" cy="334210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P</a:t>
              </a:r>
            </a:p>
          </p:txBody>
        </p:sp>
        <p:sp>
          <p:nvSpPr>
            <p:cNvPr id="7" name="Multiply 6"/>
            <p:cNvSpPr/>
            <p:nvPr/>
          </p:nvSpPr>
          <p:spPr>
            <a:xfrm>
              <a:off x="4197684" y="2954421"/>
              <a:ext cx="507990" cy="1002632"/>
            </a:xfrm>
            <a:prstGeom prst="mathMultiply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0990" y="1582176"/>
            <a:ext cx="7641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800" dirty="0"/>
              <a:t>Consistency and Availability is not “binary” decision</a:t>
            </a:r>
          </a:p>
          <a:p>
            <a:pPr lvl="1"/>
            <a:endParaRPr lang="en-US" sz="1200" dirty="0"/>
          </a:p>
          <a:p>
            <a:pPr marL="285750" indent="-285750">
              <a:buFontTx/>
              <a:buChar char="•"/>
            </a:pPr>
            <a:r>
              <a:rPr lang="en-US" sz="2800" dirty="0"/>
              <a:t>AP systems relax consistency in favor of availability – but are not inconsistent</a:t>
            </a:r>
          </a:p>
          <a:p>
            <a:endParaRPr lang="en-US" sz="1200" dirty="0"/>
          </a:p>
          <a:p>
            <a:pPr marL="285750" indent="-285750">
              <a:buFontTx/>
              <a:buChar char="•"/>
            </a:pPr>
            <a:r>
              <a:rPr lang="en-US" sz="2800" dirty="0"/>
              <a:t>CP systems sacrifice availability for consistency- but are not unavailable</a:t>
            </a:r>
          </a:p>
          <a:p>
            <a:endParaRPr lang="en-US" sz="1200" dirty="0"/>
          </a:p>
          <a:p>
            <a:pPr marL="285750" indent="-285750">
              <a:buFontTx/>
              <a:buChar char="•"/>
            </a:pPr>
            <a:r>
              <a:rPr lang="en-US" sz="2800" dirty="0"/>
              <a:t>This suggests both AP and CP systems can offer a degree of consistency, and availability, as well as partition tolerance</a:t>
            </a:r>
          </a:p>
        </p:txBody>
      </p:sp>
    </p:spTree>
    <p:extLst>
      <p:ext uri="{BB962C8B-B14F-4D97-AF65-F5344CB8AC3E}">
        <p14:creationId xmlns:p14="http://schemas.microsoft.com/office/powerpoint/2010/main" val="19136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9"/>
            <a:ext cx="10769082" cy="5146257"/>
          </a:xfrm>
        </p:spPr>
        <p:txBody>
          <a:bodyPr>
            <a:normAutofit/>
          </a:bodyPr>
          <a:lstStyle/>
          <a:p>
            <a:r>
              <a:rPr lang="en-US" dirty="0" smtClean="0"/>
              <a:t>Strong Consistency</a:t>
            </a:r>
          </a:p>
          <a:p>
            <a:pPr lvl="1"/>
            <a:r>
              <a:rPr lang="en-US" dirty="0" smtClean="0"/>
              <a:t>After the update completes, </a:t>
            </a:r>
            <a:r>
              <a:rPr lang="en-US" b="1" dirty="0" smtClean="0"/>
              <a:t>any subsequent access</a:t>
            </a:r>
            <a:r>
              <a:rPr lang="en-US" dirty="0" smtClean="0"/>
              <a:t> will return the </a:t>
            </a:r>
            <a:r>
              <a:rPr lang="en-US" b="1" dirty="0" smtClean="0"/>
              <a:t>same</a:t>
            </a:r>
            <a:r>
              <a:rPr lang="en-US" dirty="0" smtClean="0"/>
              <a:t> updated value.</a:t>
            </a:r>
          </a:p>
          <a:p>
            <a:r>
              <a:rPr lang="en-US" dirty="0" smtClean="0"/>
              <a:t>Weak Consistency</a:t>
            </a:r>
          </a:p>
          <a:p>
            <a:pPr lvl="1"/>
            <a:r>
              <a:rPr lang="en-US" dirty="0" smtClean="0"/>
              <a:t>It is </a:t>
            </a:r>
            <a:r>
              <a:rPr lang="en-US" b="1" dirty="0" smtClean="0"/>
              <a:t>not guaranteed </a:t>
            </a:r>
            <a:r>
              <a:rPr lang="en-US" dirty="0" smtClean="0"/>
              <a:t>that subsequent accesses will return the updated value.</a:t>
            </a:r>
          </a:p>
          <a:p>
            <a:r>
              <a:rPr lang="en-US" dirty="0" smtClean="0"/>
              <a:t>Eventual Consistency</a:t>
            </a:r>
          </a:p>
          <a:p>
            <a:pPr lvl="1"/>
            <a:r>
              <a:rPr lang="en-US" dirty="0" smtClean="0"/>
              <a:t>Specific form of weak consistency</a:t>
            </a:r>
          </a:p>
          <a:p>
            <a:pPr lvl="1"/>
            <a:r>
              <a:rPr lang="en-US" dirty="0" smtClean="0"/>
              <a:t>It is guaranteed that if </a:t>
            </a:r>
            <a:r>
              <a:rPr lang="en-US" b="1" dirty="0" smtClean="0"/>
              <a:t>no new updates </a:t>
            </a:r>
            <a:r>
              <a:rPr lang="en-US" dirty="0" smtClean="0"/>
              <a:t>are made to object, </a:t>
            </a:r>
            <a:r>
              <a:rPr lang="en-US" b="1" dirty="0" smtClean="0"/>
              <a:t>eventually</a:t>
            </a:r>
            <a:r>
              <a:rPr lang="en-US" dirty="0" smtClean="0"/>
              <a:t> all accesses will return the last updated value (e.g., </a:t>
            </a:r>
            <a:r>
              <a:rPr lang="en-US" i="1" dirty="0" smtClean="0"/>
              <a:t>propagate updates to replicas in a lazy fashion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Eventual Consistency - A Facebook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Bob finds an interesting story and shares with Alice by posting on her </a:t>
            </a:r>
            <a:r>
              <a:rPr lang="en-US" dirty="0"/>
              <a:t>F</a:t>
            </a:r>
            <a:r>
              <a:rPr lang="en-US" dirty="0" smtClean="0"/>
              <a:t>acebook wall</a:t>
            </a:r>
          </a:p>
          <a:p>
            <a:r>
              <a:rPr lang="en-US" dirty="0" smtClean="0"/>
              <a:t>Bob asks Alice to check it out</a:t>
            </a:r>
          </a:p>
          <a:p>
            <a:r>
              <a:rPr lang="en-US" dirty="0" smtClean="0"/>
              <a:t>Alice logs in her account, checks her </a:t>
            </a:r>
            <a:r>
              <a:rPr lang="en-US" dirty="0"/>
              <a:t>F</a:t>
            </a:r>
            <a:r>
              <a:rPr lang="en-US" dirty="0" smtClean="0"/>
              <a:t>acebook wall but finds: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b="1" dirty="0" smtClean="0"/>
              <a:t>Nothing is there!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226" y="5072142"/>
            <a:ext cx="2417519" cy="1468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972" y="4684300"/>
            <a:ext cx="1952400" cy="19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02" y="4889075"/>
            <a:ext cx="1560652" cy="156065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664745" y="5775877"/>
            <a:ext cx="764703" cy="3502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259270" y="5798454"/>
            <a:ext cx="764703" cy="3502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13597" y="4852547"/>
            <a:ext cx="50555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86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Eventual Consistency - A Facebook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Bob tells Alice to wait a bit and check out later</a:t>
            </a:r>
          </a:p>
          <a:p>
            <a:r>
              <a:rPr lang="en-US" dirty="0" smtClean="0"/>
              <a:t>Alice waits for a minute or so and checks back: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b="1" dirty="0" smtClean="0"/>
              <a:t>She finds the story Bob shared with her!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2" y="5072142"/>
            <a:ext cx="2417519" cy="1468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00" y="4684300"/>
            <a:ext cx="1952400" cy="19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327" y="4884343"/>
            <a:ext cx="1560652" cy="156065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398720" y="5775877"/>
            <a:ext cx="764703" cy="3502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259270" y="5798454"/>
            <a:ext cx="764703" cy="3502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409" y="4566206"/>
            <a:ext cx="1105993" cy="10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Eventual Consistency - A Facebook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Reason: it is possible because Facebook uses an </a:t>
            </a:r>
            <a:r>
              <a:rPr lang="en-US" b="1" dirty="0" smtClean="0"/>
              <a:t>eventual consistent model</a:t>
            </a:r>
          </a:p>
          <a:p>
            <a:r>
              <a:rPr lang="en-US" dirty="0" smtClean="0"/>
              <a:t>Why Facebook chooses eventual consistent model over the strong consistent one?</a:t>
            </a:r>
          </a:p>
          <a:p>
            <a:pPr lvl="1"/>
            <a:r>
              <a:rPr lang="en-US" dirty="0" smtClean="0"/>
              <a:t>Facebook has more than 1 billion active users</a:t>
            </a:r>
          </a:p>
          <a:p>
            <a:pPr lvl="1"/>
            <a:r>
              <a:rPr lang="en-US" dirty="0" smtClean="0"/>
              <a:t>It is non-trivial to efficiently and reliably store the huge amount of data generated at any given time</a:t>
            </a:r>
          </a:p>
          <a:p>
            <a:pPr lvl="1"/>
            <a:r>
              <a:rPr lang="en-US" dirty="0" smtClean="0"/>
              <a:t>Eventual consistent model offers the option to </a:t>
            </a:r>
            <a:r>
              <a:rPr lang="en-US" b="1" dirty="0" smtClean="0"/>
              <a:t>reduce the load and improve availability </a:t>
            </a:r>
          </a:p>
        </p:txBody>
      </p:sp>
    </p:spTree>
    <p:extLst>
      <p:ext uri="{BB962C8B-B14F-4D97-AF65-F5344CB8AC3E}">
        <p14:creationId xmlns:p14="http://schemas.microsoft.com/office/powerpoint/2010/main" val="15514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Heterogeneity: Segmenting </a:t>
            </a:r>
            <a:r>
              <a:rPr lang="en-US" b="1" dirty="0" smtClean="0"/>
              <a:t>C</a:t>
            </a:r>
            <a:r>
              <a:rPr lang="en-US" dirty="0" smtClean="0"/>
              <a:t> and </a:t>
            </a:r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single uniform requirement</a:t>
            </a:r>
          </a:p>
          <a:p>
            <a:pPr lvl="1"/>
            <a:r>
              <a:rPr lang="en-US" dirty="0" smtClean="0"/>
              <a:t>Some aspects require strong consistency</a:t>
            </a:r>
          </a:p>
          <a:p>
            <a:pPr lvl="1"/>
            <a:r>
              <a:rPr lang="en-US" dirty="0" smtClean="0"/>
              <a:t>Others require high availability</a:t>
            </a:r>
          </a:p>
          <a:p>
            <a:r>
              <a:rPr lang="en-US" dirty="0" smtClean="0"/>
              <a:t>Segment the system into different components</a:t>
            </a:r>
          </a:p>
          <a:p>
            <a:pPr lvl="1"/>
            <a:r>
              <a:rPr lang="en-US" dirty="0" smtClean="0"/>
              <a:t>Each provides different types of guarantees </a:t>
            </a:r>
          </a:p>
          <a:p>
            <a:r>
              <a:rPr lang="en-US" dirty="0" smtClean="0"/>
              <a:t>Overall guarantees neither consistency nor availability</a:t>
            </a:r>
          </a:p>
          <a:p>
            <a:pPr lvl="1"/>
            <a:r>
              <a:rPr lang="en-US" dirty="0" smtClean="0"/>
              <a:t>Each part of the service gets exactly what it needs 	</a:t>
            </a:r>
          </a:p>
          <a:p>
            <a:r>
              <a:rPr lang="en-US" dirty="0" smtClean="0"/>
              <a:t>Can be partitioned along different dimensions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there are no partitions?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936958"/>
          </a:xfrm>
        </p:spPr>
        <p:txBody>
          <a:bodyPr>
            <a:normAutofit/>
          </a:bodyPr>
          <a:lstStyle/>
          <a:p>
            <a:r>
              <a:rPr lang="en-US" dirty="0" smtClean="0"/>
              <a:t>Tradeoff between </a:t>
            </a:r>
            <a:r>
              <a:rPr lang="en-US" b="1" dirty="0"/>
              <a:t>C</a:t>
            </a:r>
            <a:r>
              <a:rPr lang="en-US" b="1" dirty="0" smtClean="0"/>
              <a:t>onsistency</a:t>
            </a:r>
            <a:r>
              <a:rPr lang="en-US" dirty="0" smtClean="0"/>
              <a:t> and </a:t>
            </a:r>
            <a:r>
              <a:rPr lang="en-US" b="1" dirty="0"/>
              <a:t>L</a:t>
            </a:r>
            <a:r>
              <a:rPr lang="en-US" b="1" dirty="0" smtClean="0"/>
              <a:t>atency</a:t>
            </a:r>
            <a:r>
              <a:rPr lang="en-US" dirty="0" smtClean="0"/>
              <a:t>:</a:t>
            </a:r>
          </a:p>
          <a:p>
            <a:r>
              <a:rPr lang="en-US" dirty="0" smtClean="0"/>
              <a:t>Caused by the </a:t>
            </a:r>
            <a:r>
              <a:rPr lang="en-US" b="1" dirty="0" smtClean="0"/>
              <a:t>possibility of failure </a:t>
            </a:r>
            <a:r>
              <a:rPr lang="en-US" dirty="0" smtClean="0"/>
              <a:t>in distributed systems</a:t>
            </a:r>
          </a:p>
          <a:p>
            <a:pPr lvl="1"/>
            <a:r>
              <a:rPr lang="en-US" dirty="0" smtClean="0"/>
              <a:t>High availability -&gt; replicate data -&gt; consistency problem</a:t>
            </a:r>
          </a:p>
          <a:p>
            <a:r>
              <a:rPr lang="en-US" dirty="0" smtClean="0"/>
              <a:t>Basic idea:</a:t>
            </a:r>
          </a:p>
          <a:p>
            <a:pPr lvl="1"/>
            <a:r>
              <a:rPr lang="en-US" dirty="0" smtClean="0"/>
              <a:t>Availability and latency are arguably </a:t>
            </a:r>
            <a:r>
              <a:rPr lang="en-US" b="1" dirty="0" smtClean="0"/>
              <a:t>the same thing</a:t>
            </a:r>
            <a:r>
              <a:rPr lang="en-US" dirty="0" smtClean="0"/>
              <a:t>: unavailable -&gt; extreme high latency</a:t>
            </a:r>
          </a:p>
          <a:p>
            <a:pPr lvl="1"/>
            <a:r>
              <a:rPr lang="en-US" dirty="0" smtClean="0"/>
              <a:t>Achieving different levels of consistency/availability takes different amount of time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-&gt; PACELC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more complete description of the space of potential tradeoffs for distributed system: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there is </a:t>
            </a:r>
            <a:r>
              <a:rPr lang="en-US" dirty="0" smtClean="0"/>
              <a:t>a </a:t>
            </a:r>
            <a:r>
              <a:rPr lang="en-US" b="1" dirty="0" smtClean="0"/>
              <a:t>partition </a:t>
            </a:r>
            <a:r>
              <a:rPr lang="en-US" b="1" dirty="0"/>
              <a:t>(P)</a:t>
            </a:r>
            <a:r>
              <a:rPr lang="en-US" dirty="0"/>
              <a:t>, how does the system trade off </a:t>
            </a:r>
            <a:r>
              <a:rPr lang="en-US" b="1" dirty="0"/>
              <a:t>availability </a:t>
            </a:r>
            <a:r>
              <a:rPr lang="en-US" b="1" dirty="0" smtClean="0"/>
              <a:t>and consistency </a:t>
            </a:r>
            <a:r>
              <a:rPr lang="en-US" b="1" dirty="0"/>
              <a:t>(A and C)</a:t>
            </a:r>
            <a:r>
              <a:rPr lang="en-US" dirty="0"/>
              <a:t>; </a:t>
            </a:r>
            <a:r>
              <a:rPr lang="en-US" b="1" dirty="0"/>
              <a:t>else (E)</a:t>
            </a:r>
            <a:r>
              <a:rPr lang="en-US" dirty="0"/>
              <a:t>, when the system is </a:t>
            </a:r>
            <a:r>
              <a:rPr lang="en-US" dirty="0" smtClean="0"/>
              <a:t>running normally </a:t>
            </a:r>
            <a:r>
              <a:rPr lang="en-US" dirty="0"/>
              <a:t>in the absence of partitions, how does the </a:t>
            </a:r>
            <a:r>
              <a:rPr lang="en-US" dirty="0" smtClean="0"/>
              <a:t>system trade </a:t>
            </a:r>
            <a:r>
              <a:rPr lang="en-US" dirty="0"/>
              <a:t>off </a:t>
            </a:r>
            <a:r>
              <a:rPr lang="en-US" b="1" dirty="0"/>
              <a:t>latency (L) and consistency (C)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0632" y="5323152"/>
            <a:ext cx="692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Abadi</a:t>
            </a:r>
            <a:r>
              <a:rPr lang="en-US" dirty="0"/>
              <a:t>, Daniel J. "Consistency tradeoffs in modern distributed database system design." Computer-IEEE Computer Magazine 45.2 (2012): 37.</a:t>
            </a:r>
          </a:p>
        </p:txBody>
      </p:sp>
    </p:spTree>
    <p:extLst>
      <p:ext uri="{BB962C8B-B14F-4D97-AF65-F5344CB8AC3E}">
        <p14:creationId xmlns:p14="http://schemas.microsoft.com/office/powerpoint/2010/main" val="32302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33" y="274638"/>
            <a:ext cx="8229600" cy="1143000"/>
          </a:xfrm>
        </p:spPr>
        <p:txBody>
          <a:bodyPr/>
          <a:lstStyle/>
          <a:p>
            <a:r>
              <a:rPr lang="en-US" dirty="0" smtClean="0"/>
              <a:t>PACELC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13805" y="2174612"/>
            <a:ext cx="2140664" cy="2052309"/>
          </a:xfrm>
          <a:prstGeom prst="ellipse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657107" y="2174612"/>
            <a:ext cx="2273657" cy="2052309"/>
          </a:xfrm>
          <a:prstGeom prst="ellipse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417362" y="2073012"/>
            <a:ext cx="2140664" cy="2052309"/>
          </a:xfrm>
          <a:prstGeom prst="ellipse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8060664" y="2073012"/>
            <a:ext cx="2273657" cy="2052309"/>
          </a:xfrm>
          <a:prstGeom prst="ellipse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221445" y="1430419"/>
            <a:ext cx="0" cy="4117474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92183" y="4799262"/>
            <a:ext cx="2005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Partitioned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03214" y="4633493"/>
            <a:ext cx="2005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Normal </a:t>
            </a:r>
          </a:p>
        </p:txBody>
      </p:sp>
    </p:spTree>
    <p:extLst>
      <p:ext uri="{BB962C8B-B14F-4D97-AF65-F5344CB8AC3E}">
        <p14:creationId xmlns:p14="http://schemas.microsoft.com/office/powerpoint/2010/main" val="40365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4553"/>
            <a:ext cx="10515600" cy="1325563"/>
          </a:xfrm>
        </p:spPr>
        <p:txBody>
          <a:bodyPr/>
          <a:lstStyle/>
          <a:p>
            <a:r>
              <a:rPr lang="en-US" dirty="0" err="1" smtClean="0"/>
              <a:t>Nosql</a:t>
            </a:r>
            <a:r>
              <a:rPr lang="en-US" dirty="0" smtClean="0"/>
              <a:t> Common Techniques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351" y="3489648"/>
            <a:ext cx="10515600" cy="2761959"/>
          </a:xfrm>
        </p:spPr>
        <p:txBody>
          <a:bodyPr/>
          <a:lstStyle/>
          <a:p>
            <a:r>
              <a:rPr lang="en-US" dirty="0" err="1" smtClean="0"/>
              <a:t>Sharding</a:t>
            </a:r>
            <a:r>
              <a:rPr lang="en-US" dirty="0" smtClean="0"/>
              <a:t>  </a:t>
            </a:r>
          </a:p>
          <a:p>
            <a:r>
              <a:rPr lang="en-US" dirty="0" smtClean="0"/>
              <a:t>Replication</a:t>
            </a:r>
          </a:p>
        </p:txBody>
      </p:sp>
    </p:spTree>
    <p:extLst>
      <p:ext uri="{BB962C8B-B14F-4D97-AF65-F5344CB8AC3E}">
        <p14:creationId xmlns:p14="http://schemas.microsoft.com/office/powerpoint/2010/main" val="21434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Processing is provided for batch, streaming and near-</a:t>
            </a:r>
            <a:r>
              <a:rPr lang="en-US" dirty="0" err="1" smtClean="0"/>
              <a:t>realtime</a:t>
            </a:r>
            <a:r>
              <a:rPr lang="en-US" dirty="0" smtClean="0"/>
              <a:t> use cases</a:t>
            </a:r>
          </a:p>
          <a:p>
            <a:r>
              <a:rPr lang="en-US" dirty="0"/>
              <a:t>Scale-Out Instead of Scale-Up</a:t>
            </a:r>
            <a:endParaRPr lang="en-US" dirty="0" smtClean="0"/>
          </a:p>
          <a:p>
            <a:r>
              <a:rPr lang="en-US" dirty="0" smtClean="0"/>
              <a:t>Fault-Tolerant methods</a:t>
            </a:r>
          </a:p>
          <a:p>
            <a:r>
              <a:rPr lang="en-US" dirty="0" smtClean="0"/>
              <a:t>Process </a:t>
            </a:r>
            <a:r>
              <a:rPr lang="en-US" dirty="0"/>
              <a:t>is moved to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dirty="0" smtClean="0"/>
              <a:t>Technology Stack</a:t>
            </a:r>
          </a:p>
          <a:p>
            <a:pPr lvl="1"/>
            <a:r>
              <a:rPr lang="en-US" dirty="0" err="1" smtClean="0"/>
              <a:t>Mapreduce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Spark</a:t>
            </a:r>
          </a:p>
          <a:p>
            <a:pPr lvl="1"/>
            <a:r>
              <a:rPr lang="en-US" dirty="0" smtClean="0"/>
              <a:t>Storm</a:t>
            </a:r>
          </a:p>
          <a:p>
            <a:pPr lvl="1"/>
            <a:r>
              <a:rPr lang="en-US" dirty="0" err="1" smtClean="0"/>
              <a:t>Flink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28" y="3258182"/>
            <a:ext cx="3348389" cy="791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4" y="2544028"/>
            <a:ext cx="2202829" cy="1428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57" y="4871416"/>
            <a:ext cx="1942043" cy="708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48" y="4659267"/>
            <a:ext cx="2018539" cy="1482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34" y="5793749"/>
            <a:ext cx="1606906" cy="6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Sharding</a:t>
            </a:r>
            <a:r>
              <a:rPr lang="en-US" dirty="0" smtClean="0"/>
              <a:t> </a:t>
            </a:r>
            <a:r>
              <a:rPr lang="en-US" sz="3500" dirty="0" smtClean="0"/>
              <a:t>(</a:t>
            </a:r>
            <a:r>
              <a:rPr lang="en-US" sz="3500" dirty="0"/>
              <a:t>aka Partitioning, Fragmentation)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568"/>
            <a:ext cx="10515600" cy="51038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Scaling Storage and Throughput</a:t>
            </a:r>
          </a:p>
          <a:p>
            <a:r>
              <a:rPr lang="en-US" dirty="0" smtClean="0"/>
              <a:t>Partitioning strategies</a:t>
            </a:r>
            <a:r>
              <a:rPr lang="en-US" dirty="0"/>
              <a:t>: </a:t>
            </a:r>
            <a:r>
              <a:rPr lang="en-US" dirty="0" smtClean="0"/>
              <a:t>Hash-based vs</a:t>
            </a:r>
            <a:r>
              <a:rPr lang="en-US" dirty="0"/>
              <a:t>. </a:t>
            </a:r>
            <a:r>
              <a:rPr lang="en-US" dirty="0" smtClean="0"/>
              <a:t>Range-based</a:t>
            </a:r>
          </a:p>
          <a:p>
            <a:endParaRPr lang="en-US" dirty="0" smtClean="0"/>
          </a:p>
          <a:p>
            <a:r>
              <a:rPr lang="en-US" dirty="0" smtClean="0"/>
              <a:t>Hash-based </a:t>
            </a:r>
            <a:r>
              <a:rPr lang="en-US" dirty="0" err="1"/>
              <a:t>Sharding</a:t>
            </a:r>
            <a:endParaRPr lang="en-US" dirty="0"/>
          </a:p>
          <a:p>
            <a:pPr lvl="1"/>
            <a:r>
              <a:rPr lang="en-US" dirty="0"/>
              <a:t>Hash of data values(e.g. key) determines partition(shard)</a:t>
            </a:r>
          </a:p>
          <a:p>
            <a:pPr lvl="1"/>
            <a:r>
              <a:rPr lang="en-US" dirty="0"/>
              <a:t>Pro: Distribution </a:t>
            </a:r>
          </a:p>
          <a:p>
            <a:pPr lvl="1"/>
            <a:r>
              <a:rPr lang="en-US" dirty="0"/>
              <a:t>Contra: No data locality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Range-based </a:t>
            </a:r>
            <a:r>
              <a:rPr lang="en-US" dirty="0" err="1"/>
              <a:t>Sharding</a:t>
            </a:r>
            <a:endParaRPr lang="en-US" dirty="0"/>
          </a:p>
          <a:p>
            <a:pPr lvl="1"/>
            <a:r>
              <a:rPr lang="en-US" dirty="0"/>
              <a:t>Assigns ranges defined over fields (shard keys) to partitions</a:t>
            </a:r>
          </a:p>
          <a:p>
            <a:pPr lvl="1"/>
            <a:r>
              <a:rPr lang="en-US" dirty="0"/>
              <a:t>Pro: Enables </a:t>
            </a:r>
            <a:r>
              <a:rPr lang="en-US" i="1" dirty="0"/>
              <a:t>Range Scans </a:t>
            </a:r>
            <a:r>
              <a:rPr lang="en-US" dirty="0"/>
              <a:t>and </a:t>
            </a:r>
            <a:r>
              <a:rPr lang="en-US" i="1" dirty="0"/>
              <a:t>Sorting</a:t>
            </a:r>
          </a:p>
          <a:p>
            <a:pPr lvl="1"/>
            <a:r>
              <a:rPr lang="en-US" dirty="0"/>
              <a:t>Contra: Repartitioning/balancing required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Range-based </a:t>
            </a:r>
            <a:r>
              <a:rPr lang="en-US" dirty="0" err="1"/>
              <a:t>Sharding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3603"/>
            <a:ext cx="10515600" cy="32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</a:t>
            </a:r>
            <a:r>
              <a:rPr lang="en-US" dirty="0" err="1" smtClean="0"/>
              <a:t>Sharding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58688"/>
            <a:ext cx="10668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269"/>
            <a:ext cx="10515600" cy="4814694"/>
          </a:xfrm>
        </p:spPr>
        <p:txBody>
          <a:bodyPr/>
          <a:lstStyle/>
          <a:p>
            <a:r>
              <a:rPr lang="en-US" dirty="0" smtClean="0"/>
              <a:t>Replication Read </a:t>
            </a:r>
            <a:r>
              <a:rPr lang="en-US" dirty="0"/>
              <a:t>Scalability+ </a:t>
            </a:r>
            <a:r>
              <a:rPr lang="en-US" dirty="0" smtClean="0"/>
              <a:t>Failure Tolerance</a:t>
            </a:r>
          </a:p>
          <a:p>
            <a:r>
              <a:rPr lang="en-US" dirty="0" smtClean="0"/>
              <a:t>Stores </a:t>
            </a:r>
            <a:r>
              <a:rPr lang="en-US" i="1" dirty="0" smtClean="0"/>
              <a:t>N </a:t>
            </a:r>
            <a:r>
              <a:rPr lang="en-US" dirty="0" smtClean="0"/>
              <a:t>copies of each data item</a:t>
            </a:r>
          </a:p>
          <a:p>
            <a:r>
              <a:rPr lang="en-US" dirty="0" smtClean="0"/>
              <a:t>Consistency model</a:t>
            </a:r>
            <a:r>
              <a:rPr lang="en-US" dirty="0"/>
              <a:t>: </a:t>
            </a:r>
            <a:r>
              <a:rPr lang="en-US" dirty="0" smtClean="0"/>
              <a:t>synchronous vs asynchronous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77" y="3014773"/>
            <a:ext cx="6176866" cy="2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4145"/>
            <a:ext cx="10515600" cy="1325563"/>
          </a:xfrm>
        </p:spPr>
        <p:txBody>
          <a:bodyPr/>
          <a:lstStyle/>
          <a:p>
            <a:r>
              <a:rPr lang="en-US" dirty="0" smtClean="0"/>
              <a:t>Apache Cassandra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53" y="4917330"/>
            <a:ext cx="1878647" cy="12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Cassandra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Cassandra is a distributed, decentralized, fault tolerant, eventually consistent, </a:t>
            </a:r>
            <a:r>
              <a:rPr lang="en-US" dirty="0" smtClean="0"/>
              <a:t>linearly scalable</a:t>
            </a:r>
            <a:r>
              <a:rPr lang="en-US" dirty="0"/>
              <a:t>, and column-oriented data </a:t>
            </a:r>
            <a:r>
              <a:rPr lang="en-US" dirty="0" smtClean="0"/>
              <a:t>store</a:t>
            </a:r>
          </a:p>
          <a:p>
            <a:endParaRPr lang="en-US" dirty="0"/>
          </a:p>
          <a:p>
            <a:r>
              <a:rPr lang="en-US" dirty="0"/>
              <a:t>It takes advantage </a:t>
            </a:r>
            <a:r>
              <a:rPr lang="en-US" dirty="0" smtClean="0"/>
              <a:t>of two </a:t>
            </a:r>
            <a:r>
              <a:rPr lang="en-US" dirty="0"/>
              <a:t>proven and closely similar data-store </a:t>
            </a:r>
            <a:r>
              <a:rPr lang="en-US" dirty="0" smtClean="0"/>
              <a:t> mechanisms</a:t>
            </a:r>
            <a:r>
              <a:rPr lang="en-US" dirty="0"/>
              <a:t>, namely </a:t>
            </a:r>
            <a:r>
              <a:rPr lang="en-US" i="1" dirty="0" err="1" smtClean="0"/>
              <a:t>Bigtable</a:t>
            </a:r>
            <a:r>
              <a:rPr lang="en-US" i="1" dirty="0" smtClean="0"/>
              <a:t> and</a:t>
            </a:r>
            <a:r>
              <a:rPr lang="en-US" dirty="0" smtClean="0"/>
              <a:t> </a:t>
            </a:r>
            <a:r>
              <a:rPr lang="en-US" i="1" dirty="0"/>
              <a:t>Amazon </a:t>
            </a:r>
            <a:r>
              <a:rPr lang="en-US" i="1" dirty="0" smtClean="0"/>
              <a:t>Dynamo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5" y="557141"/>
            <a:ext cx="7365501" cy="5993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History of Cassandra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60" y="1640841"/>
            <a:ext cx="3284220" cy="1478280"/>
          </a:xfrm>
          <a:prstGeom prst="rect">
            <a:avLst/>
          </a:prstGeom>
          <a:ln>
            <a:solidFill>
              <a:srgbClr val="045E8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056" y="3662680"/>
            <a:ext cx="3280904" cy="1234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19" y="5354320"/>
            <a:ext cx="2357741" cy="98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08" y="1640841"/>
            <a:ext cx="3255053" cy="1478280"/>
          </a:xfrm>
          <a:prstGeom prst="rect">
            <a:avLst/>
          </a:prstGeom>
          <a:ln>
            <a:solidFill>
              <a:srgbClr val="045E8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25521" y="1271509"/>
            <a:ext cx="94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0961" y="1271509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Dynamo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5750560" y="4978400"/>
            <a:ext cx="487680" cy="335280"/>
          </a:xfrm>
          <a:prstGeom prst="downArrow">
            <a:avLst/>
          </a:prstGeom>
          <a:solidFill>
            <a:srgbClr val="234B6C"/>
          </a:solidFill>
          <a:ln>
            <a:solidFill>
              <a:srgbClr val="234B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64480" y="3251200"/>
            <a:ext cx="213360" cy="297180"/>
          </a:xfrm>
          <a:prstGeom prst="straightConnector1">
            <a:avLst/>
          </a:prstGeom>
          <a:ln>
            <a:solidFill>
              <a:srgbClr val="234B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51600" y="3251200"/>
            <a:ext cx="264160" cy="297180"/>
          </a:xfrm>
          <a:prstGeom prst="straightConnector1">
            <a:avLst/>
          </a:prstGeom>
          <a:ln>
            <a:solidFill>
              <a:srgbClr val="234B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Apache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Cassandra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100" dirty="0"/>
              <a:t>Massively scalable, </a:t>
            </a:r>
            <a:r>
              <a:rPr lang="en-US" sz="2100" b="1" dirty="0">
                <a:solidFill>
                  <a:srgbClr val="CB6015"/>
                </a:solidFill>
              </a:rPr>
              <a:t>Open Source, NoSQL</a:t>
            </a:r>
            <a:r>
              <a:rPr lang="en-US" sz="2100" dirty="0"/>
              <a:t>, distributed database built for modern, mission-critical online applications </a:t>
            </a:r>
          </a:p>
          <a:p>
            <a:r>
              <a:rPr lang="en-US" sz="2100" dirty="0"/>
              <a:t>Written in </a:t>
            </a:r>
            <a:r>
              <a:rPr lang="en-US" sz="2100" b="1" dirty="0">
                <a:solidFill>
                  <a:srgbClr val="CB6015"/>
                </a:solidFill>
              </a:rPr>
              <a:t>Java</a:t>
            </a:r>
            <a:r>
              <a:rPr lang="en-US" sz="2100" dirty="0"/>
              <a:t> and is a hybrid of Amazon Dynamo and Google </a:t>
            </a:r>
            <a:r>
              <a:rPr lang="en-US" sz="2100" dirty="0" err="1"/>
              <a:t>BigTable</a:t>
            </a:r>
            <a:endParaRPr lang="en-US" sz="2100" dirty="0"/>
          </a:p>
          <a:p>
            <a:r>
              <a:rPr lang="en-US" sz="2100" b="1" dirty="0" err="1">
                <a:solidFill>
                  <a:srgbClr val="CB6015"/>
                </a:solidFill>
              </a:rPr>
              <a:t>Masterless</a:t>
            </a:r>
            <a:r>
              <a:rPr lang="en-US" sz="2100" dirty="0"/>
              <a:t> with </a:t>
            </a:r>
            <a:r>
              <a:rPr lang="en-US" sz="2100" b="1" dirty="0">
                <a:solidFill>
                  <a:schemeClr val="accent1"/>
                </a:solidFill>
              </a:rPr>
              <a:t>no single point of failure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Distributed</a:t>
            </a:r>
            <a:r>
              <a:rPr lang="en-US" sz="2100" dirty="0">
                <a:solidFill>
                  <a:srgbClr val="CB6015"/>
                </a:solidFill>
              </a:rPr>
              <a:t> </a:t>
            </a:r>
            <a:r>
              <a:rPr lang="en-US" sz="2100" dirty="0"/>
              <a:t>and data center aware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100% uptime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Predictable scaling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High Performance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Multi Data Center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Time Series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Tunable Consistency</a:t>
            </a:r>
          </a:p>
          <a:p>
            <a:r>
              <a:rPr lang="en-US" sz="2100" b="1" dirty="0">
                <a:solidFill>
                  <a:srgbClr val="CB6015"/>
                </a:solidFill>
              </a:rPr>
              <a:t>Simple to Operate</a:t>
            </a:r>
            <a:endParaRPr lang="en-US" sz="1700" b="1" dirty="0">
              <a:solidFill>
                <a:srgbClr val="CB6015"/>
              </a:solidFill>
            </a:endParaRPr>
          </a:p>
          <a:p>
            <a:pPr lvl="2"/>
            <a:r>
              <a:rPr lang="en-US" sz="1800" dirty="0"/>
              <a:t>CQL </a:t>
            </a:r>
            <a:r>
              <a:rPr lang="en-US" sz="1800" dirty="0" smtClean="0"/>
              <a:t>language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58635" y="3790503"/>
            <a:ext cx="5578916" cy="2610635"/>
            <a:chOff x="1601069" y="2944705"/>
            <a:chExt cx="4541042" cy="1989844"/>
          </a:xfrm>
        </p:grpSpPr>
        <p:grpSp>
          <p:nvGrpSpPr>
            <p:cNvPr id="5" name="Group 4"/>
            <p:cNvGrpSpPr/>
            <p:nvPr/>
          </p:nvGrpSpPr>
          <p:grpSpPr>
            <a:xfrm>
              <a:off x="1601069" y="2944705"/>
              <a:ext cx="1459502" cy="367691"/>
              <a:chOff x="947728" y="2767032"/>
              <a:chExt cx="1459502" cy="3676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947728" y="2767032"/>
                <a:ext cx="1459502" cy="367691"/>
              </a:xfrm>
              <a:prstGeom prst="roundRect">
                <a:avLst/>
              </a:prstGeom>
              <a:solidFill>
                <a:srgbClr val="EEECE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>
                  <a:lnSpc>
                    <a:spcPct val="150000"/>
                  </a:lnSpc>
                  <a:defRPr/>
                </a:pPr>
                <a:endParaRPr lang="en-US" sz="2000" kern="0" dirty="0">
                  <a:solidFill>
                    <a:srgbClr val="F9F9F7"/>
                  </a:solidFill>
                  <a:latin typeface="Roboto Black"/>
                  <a:cs typeface="Roboto Black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4679" y="2824501"/>
                <a:ext cx="258724" cy="25872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313403" y="2792754"/>
                <a:ext cx="762313" cy="246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500" b="1" kern="0" dirty="0">
                    <a:solidFill>
                      <a:srgbClr val="007B98"/>
                    </a:solidFill>
                  </a:rPr>
                  <a:t>Dynamo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601069" y="3975417"/>
              <a:ext cx="1459502" cy="367690"/>
              <a:chOff x="940482" y="3481804"/>
              <a:chExt cx="1459502" cy="36769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40482" y="3481804"/>
                <a:ext cx="1459502" cy="367690"/>
                <a:chOff x="947728" y="2767032"/>
                <a:chExt cx="1459502" cy="367690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947728" y="2767032"/>
                  <a:ext cx="1459502" cy="367690"/>
                </a:xfrm>
                <a:prstGeom prst="roundRect">
                  <a:avLst/>
                </a:prstGeom>
                <a:solidFill>
                  <a:srgbClr val="EEECE1"/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>
                    <a:lnSpc>
                      <a:spcPct val="150000"/>
                    </a:lnSpc>
                    <a:defRPr/>
                  </a:pPr>
                  <a:endParaRPr lang="en-US" sz="2000" kern="0" dirty="0">
                    <a:solidFill>
                      <a:srgbClr val="F9F9F7"/>
                    </a:solidFill>
                    <a:latin typeface="Roboto Black"/>
                    <a:cs typeface="Roboto Black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323251" y="2811634"/>
                  <a:ext cx="829057" cy="246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500" b="1" kern="0" dirty="0" err="1">
                      <a:solidFill>
                        <a:srgbClr val="727CA3"/>
                      </a:solidFill>
                    </a:rPr>
                    <a:t>BigTable</a:t>
                  </a:r>
                  <a:endParaRPr lang="en-US" sz="1500" b="1" kern="0" dirty="0">
                    <a:solidFill>
                      <a:srgbClr val="727CA3"/>
                    </a:solidFill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407" y="3511330"/>
                <a:ext cx="315130" cy="315130"/>
              </a:xfrm>
              <a:prstGeom prst="rect">
                <a:avLst/>
              </a:prstGeom>
            </p:spPr>
          </p:pic>
        </p:grpSp>
        <p:cxnSp>
          <p:nvCxnSpPr>
            <p:cNvPr id="7" name="Straight Arrow Connector 6"/>
            <p:cNvCxnSpPr>
              <a:stCxn id="14" idx="3"/>
            </p:cNvCxnSpPr>
            <p:nvPr/>
          </p:nvCxnSpPr>
          <p:spPr>
            <a:xfrm>
              <a:off x="3060571" y="3128551"/>
              <a:ext cx="2040776" cy="507140"/>
            </a:xfrm>
            <a:prstGeom prst="straightConnector1">
              <a:avLst/>
            </a:prstGeom>
            <a:noFill/>
            <a:ln w="25400" cap="flat" cmpd="sng" algn="ctr">
              <a:solidFill>
                <a:srgbClr val="007B9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 flipV="1">
              <a:off x="3056675" y="3785706"/>
              <a:ext cx="2044672" cy="362339"/>
            </a:xfrm>
            <a:prstGeom prst="straightConnector1">
              <a:avLst/>
            </a:prstGeom>
            <a:noFill/>
            <a:ln w="25400" cap="flat" cmpd="sng" algn="ctr">
              <a:solidFill>
                <a:srgbClr val="007B9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/>
            <p:cNvSpPr txBox="1"/>
            <p:nvPr/>
          </p:nvSpPr>
          <p:spPr>
            <a:xfrm>
              <a:off x="1601069" y="4606124"/>
              <a:ext cx="4541042" cy="328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100" i="1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BigTable</a:t>
              </a:r>
              <a:r>
                <a:rPr lang="en-US" sz="1100" i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: </a:t>
              </a:r>
              <a:r>
                <a:rPr lang="en-US" sz="110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	http://research.google.com/archive/bigtable-osdi06.pdf</a:t>
              </a:r>
            </a:p>
            <a:p>
              <a:pPr algn="ctr">
                <a:defRPr/>
              </a:pPr>
              <a:r>
                <a:rPr lang="en-US" sz="1100" i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Dynamo:</a:t>
              </a:r>
              <a:r>
                <a:rPr lang="en-US" sz="110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	http://www.allthingsdistributed.com/files/amazon-dynamo-sosp2007.pdf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50949" y="2794280"/>
            <a:ext cx="3303376" cy="3281275"/>
            <a:chOff x="3783855" y="2766594"/>
            <a:chExt cx="1575882" cy="1489716"/>
          </a:xfrm>
        </p:grpSpPr>
        <p:sp>
          <p:nvSpPr>
            <p:cNvPr id="18" name="Oval 17"/>
            <p:cNvSpPr/>
            <p:nvPr/>
          </p:nvSpPr>
          <p:spPr>
            <a:xfrm>
              <a:off x="3969250" y="2956609"/>
              <a:ext cx="1243583" cy="1241200"/>
            </a:xfrm>
            <a:prstGeom prst="ellipse">
              <a:avLst/>
            </a:prstGeom>
            <a:noFill/>
            <a:ln w="101600" cap="flat" cmpd="sng" algn="ctr">
              <a:solidFill>
                <a:srgbClr val="206378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balanced" dir="t">
                <a:rot lat="0" lon="0" rev="0"/>
              </a:lightRig>
            </a:scene3d>
            <a:sp3d prstMaterial="matte">
              <a:contourClr>
                <a:srgbClr val="007B98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sz="800" kern="0" cap="all" spc="600" dirty="0">
                <a:solidFill>
                  <a:sysClr val="windowText" lastClr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Flowchart: Connector 13"/>
            <p:cNvSpPr/>
            <p:nvPr/>
          </p:nvSpPr>
          <p:spPr>
            <a:xfrm>
              <a:off x="4400206" y="2766594"/>
              <a:ext cx="365760" cy="359274"/>
            </a:xfrm>
            <a:prstGeom prst="flowChartConnector">
              <a:avLst/>
            </a:prstGeom>
            <a:solidFill>
              <a:srgbClr val="B65B32"/>
            </a:solidFill>
            <a:ln w="381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20" name="Flowchart: Connector 13"/>
            <p:cNvSpPr/>
            <p:nvPr/>
          </p:nvSpPr>
          <p:spPr>
            <a:xfrm>
              <a:off x="4993977" y="3221934"/>
              <a:ext cx="365760" cy="359274"/>
            </a:xfrm>
            <a:prstGeom prst="flowChartConnector">
              <a:avLst/>
            </a:prstGeom>
            <a:solidFill>
              <a:srgbClr val="B65B32"/>
            </a:solidFill>
            <a:ln w="381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21" name="Flowchart: Connector 13"/>
            <p:cNvSpPr/>
            <p:nvPr/>
          </p:nvSpPr>
          <p:spPr>
            <a:xfrm>
              <a:off x="4031640" y="3897035"/>
              <a:ext cx="365760" cy="359274"/>
            </a:xfrm>
            <a:prstGeom prst="flowChartConnector">
              <a:avLst/>
            </a:prstGeom>
            <a:solidFill>
              <a:srgbClr val="B65B32"/>
            </a:solidFill>
            <a:ln w="381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22" name="Flowchart: Connector 13"/>
            <p:cNvSpPr/>
            <p:nvPr/>
          </p:nvSpPr>
          <p:spPr>
            <a:xfrm>
              <a:off x="3783855" y="3229798"/>
              <a:ext cx="365760" cy="359274"/>
            </a:xfrm>
            <a:prstGeom prst="flowChartConnector">
              <a:avLst/>
            </a:prstGeom>
            <a:solidFill>
              <a:srgbClr val="B65B32"/>
            </a:solidFill>
            <a:ln w="381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23" name="Flowchart: Connector 13"/>
            <p:cNvSpPr/>
            <p:nvPr/>
          </p:nvSpPr>
          <p:spPr>
            <a:xfrm>
              <a:off x="4768777" y="3897036"/>
              <a:ext cx="365760" cy="359274"/>
            </a:xfrm>
            <a:prstGeom prst="flowChartConnector">
              <a:avLst/>
            </a:prstGeom>
            <a:solidFill>
              <a:srgbClr val="B65B32"/>
            </a:solidFill>
            <a:ln w="381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086" y="4002720"/>
            <a:ext cx="1626569" cy="10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Cassandra Key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smtClean="0"/>
              <a:t>Node</a:t>
            </a:r>
          </a:p>
          <a:p>
            <a:r>
              <a:rPr lang="en-US" dirty="0" smtClean="0"/>
              <a:t>Datacenter</a:t>
            </a:r>
          </a:p>
          <a:p>
            <a:r>
              <a:rPr lang="en-US" dirty="0" smtClean="0"/>
              <a:t>Cluster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75" y="2847781"/>
            <a:ext cx="8572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and APIs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Dashboard and applications that provides valuable </a:t>
            </a:r>
            <a:r>
              <a:rPr lang="en-US" dirty="0" err="1" smtClean="0"/>
              <a:t>bisuness</a:t>
            </a:r>
            <a:r>
              <a:rPr lang="en-US" dirty="0" smtClean="0"/>
              <a:t> insights </a:t>
            </a:r>
          </a:p>
          <a:p>
            <a:r>
              <a:rPr lang="en-US" dirty="0" smtClean="0"/>
              <a:t>Data can be made available to consumers using API, messaging queue  or DB access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Technology Stack</a:t>
            </a:r>
          </a:p>
          <a:p>
            <a:pPr lvl="1"/>
            <a:r>
              <a:rPr lang="en-US" dirty="0" err="1" smtClean="0"/>
              <a:t>Qlik</a:t>
            </a:r>
            <a:r>
              <a:rPr lang="en-US" dirty="0" smtClean="0"/>
              <a:t>/Tableau/</a:t>
            </a:r>
            <a:r>
              <a:rPr lang="en-US" dirty="0" err="1" smtClean="0"/>
              <a:t>Spotifire</a:t>
            </a:r>
            <a:endParaRPr lang="en-US" dirty="0" smtClean="0"/>
          </a:p>
          <a:p>
            <a:pPr lvl="1"/>
            <a:r>
              <a:rPr lang="en-US" dirty="0" smtClean="0"/>
              <a:t>REST APIs</a:t>
            </a:r>
          </a:p>
          <a:p>
            <a:pPr lvl="1"/>
            <a:r>
              <a:rPr lang="en-US" dirty="0" smtClean="0"/>
              <a:t>Kafka</a:t>
            </a:r>
          </a:p>
          <a:p>
            <a:pPr lvl="1"/>
            <a:r>
              <a:rPr lang="en-US" dirty="0" smtClean="0"/>
              <a:t>JDBC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87" y="5703997"/>
            <a:ext cx="1963994" cy="607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85" y="4493340"/>
            <a:ext cx="2962695" cy="620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91" y="2892707"/>
            <a:ext cx="2217174" cy="2217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0" y="5493794"/>
            <a:ext cx="2234995" cy="8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</a:t>
            </a:r>
            <a:r>
              <a:rPr lang="en-US" dirty="0"/>
              <a:t>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Cassandra cluster is called a </a:t>
            </a:r>
            <a:r>
              <a:rPr lang="en-US" b="1" dirty="0" smtClean="0"/>
              <a:t>ring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1" y="2976466"/>
            <a:ext cx="5370185" cy="3200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12" y="3088432"/>
            <a:ext cx="4541033" cy="33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nodes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176" y="1690688"/>
            <a:ext cx="6388589" cy="491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Cassandra Data Modeling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Cassandra is not like well known RDBMS systems: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a relational model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foreign keys, no joins, no aggregations</a:t>
            </a:r>
          </a:p>
          <a:p>
            <a:r>
              <a:rPr lang="en-US" dirty="0" err="1" smtClean="0"/>
              <a:t>Denormalization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 columns from different tables in a unique table (“materialized view”), no joins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Don’t be afraid to duplicate data, to write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joins at client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level!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Intro </a:t>
            </a:r>
            <a:r>
              <a:rPr lang="it-IT" dirty="0"/>
              <a:t>to Cassandra Data Model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616" y="4462955"/>
            <a:ext cx="7964551" cy="2313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50847"/>
            <a:ext cx="5957597" cy="2746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48" y="1550847"/>
            <a:ext cx="514421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Helvetica" charset="0"/>
                <a:cs typeface="Helvetica" charset="0"/>
              </a:rPr>
              <a:t>Cassandra Data Model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32927" y="1443069"/>
            <a:ext cx="4442926" cy="2922493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Helvetica Neue"/>
                <a:cs typeface="Helvetica Neue"/>
              </a:rPr>
              <a:t>Based on Google </a:t>
            </a:r>
            <a:r>
              <a:rPr lang="en-US" sz="2700" dirty="0" err="1">
                <a:latin typeface="Helvetica Neue"/>
                <a:cs typeface="Helvetica Neue"/>
              </a:rPr>
              <a:t>Bigtable</a:t>
            </a:r>
            <a:r>
              <a:rPr lang="en-US" sz="2700" dirty="0">
                <a:latin typeface="Helvetica Neue"/>
                <a:cs typeface="Helvetica Neue"/>
              </a:rPr>
              <a:t> </a:t>
            </a:r>
          </a:p>
          <a:p>
            <a:r>
              <a:rPr lang="en-US" sz="2700" dirty="0">
                <a:latin typeface="Helvetica Neue"/>
                <a:cs typeface="Helvetica Neue"/>
              </a:rPr>
              <a:t>Row-oriented column family</a:t>
            </a:r>
          </a:p>
          <a:p>
            <a:r>
              <a:rPr lang="en-US" sz="2700" dirty="0" smtClean="0">
                <a:latin typeface="Helvetica Neue"/>
                <a:cs typeface="Helvetica Neue"/>
              </a:rPr>
              <a:t>De-normalized</a:t>
            </a:r>
            <a:endParaRPr lang="en-US" sz="1600" dirty="0"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dirty="0"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dirty="0"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3700" dirty="0">
              <a:latin typeface="Lucida Console"/>
              <a:cs typeface="Lucida Console"/>
            </a:endParaRPr>
          </a:p>
          <a:p>
            <a:endParaRPr lang="en-US" dirty="0"/>
          </a:p>
        </p:txBody>
      </p:sp>
      <p:pic>
        <p:nvPicPr>
          <p:cNvPr id="5" name="Picture 4" descr="Screenshot 2013-12-11 21.09.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0" y="4365562"/>
            <a:ext cx="4560212" cy="24132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421435" y="4051024"/>
            <a:ext cx="6323155" cy="256060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lIns="107987" tIns="46793" rIns="0" bIns="46793" rtlCol="0">
            <a:noAutofit/>
          </a:bodyPr>
          <a:lstStyle>
            <a:lvl1pPr marL="341367" marR="0" indent="-341367" algn="l" defTabSz="609585" rtl="0" eaLnBrk="1" fontAlgn="auto" latinLnBrk="0" hangingPunct="1">
              <a:lnSpc>
                <a:spcPct val="90000"/>
              </a:lnSpc>
              <a:spcBef>
                <a:spcPts val="933"/>
              </a:spcBef>
              <a:spcAft>
                <a:spcPts val="0"/>
              </a:spcAft>
              <a:buClr>
                <a:srgbClr val="BE4200"/>
              </a:buClr>
              <a:buSzTx/>
              <a:buFont typeface="Arial"/>
              <a:buChar char="•"/>
              <a:tabLst/>
              <a:defRPr sz="28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48640" indent="-256032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24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86868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20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  <a:lvl4pPr marL="1143000" indent="-219456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18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1691640" indent="-182880" algn="l" defTabSz="4572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>
                <a:srgbClr val="BE4200"/>
              </a:buClr>
              <a:buFont typeface="Arial"/>
              <a:buChar char="•"/>
              <a:defRPr sz="1800" kern="1200" spc="10">
                <a:solidFill>
                  <a:schemeClr val="tx1"/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The primary key uniquely identifies a row.</a:t>
            </a:r>
          </a:p>
          <a:p>
            <a:pPr marL="0" indent="0">
              <a:buNone/>
            </a:pPr>
            <a:r>
              <a:rPr lang="en-US" sz="1600" dirty="0"/>
              <a:t>A composite primary key consists of:</a:t>
            </a:r>
          </a:p>
          <a:p>
            <a:pPr lvl="1"/>
            <a:r>
              <a:rPr lang="en-US" sz="1500" dirty="0"/>
              <a:t>A </a:t>
            </a:r>
            <a:r>
              <a:rPr lang="en-US" sz="1500" b="1" dirty="0">
                <a:solidFill>
                  <a:srgbClr val="CB6015"/>
                </a:solidFill>
              </a:rPr>
              <a:t>partition key</a:t>
            </a:r>
          </a:p>
          <a:p>
            <a:pPr lvl="1"/>
            <a:r>
              <a:rPr lang="en-US" sz="1500" dirty="0"/>
              <a:t>One or more</a:t>
            </a:r>
            <a:r>
              <a:rPr lang="en-US" sz="1500" dirty="0">
                <a:solidFill>
                  <a:srgbClr val="007B98"/>
                </a:solidFill>
              </a:rPr>
              <a:t> </a:t>
            </a:r>
            <a:r>
              <a:rPr lang="en-US" sz="1500" b="1" dirty="0">
                <a:solidFill>
                  <a:srgbClr val="007B98"/>
                </a:solidFill>
              </a:rPr>
              <a:t>clustering columns</a:t>
            </a:r>
          </a:p>
          <a:p>
            <a:pPr marL="0" indent="0">
              <a:buNone/>
            </a:pPr>
            <a:r>
              <a:rPr lang="en-US" sz="1100" dirty="0"/>
              <a:t>e.g.</a:t>
            </a:r>
            <a:r>
              <a:rPr lang="en-US" sz="1100" dirty="0">
                <a:latin typeface="Courier"/>
                <a:cs typeface="Courier"/>
              </a:rPr>
              <a:t> </a:t>
            </a:r>
            <a:r>
              <a:rPr lang="en-US" sz="1100" dirty="0">
                <a:solidFill>
                  <a:srgbClr val="005C72"/>
                </a:solidFill>
                <a:latin typeface="Courier"/>
                <a:cs typeface="Courier"/>
              </a:rPr>
              <a:t>PRIMARY KEY </a:t>
            </a:r>
            <a:r>
              <a:rPr lang="en-US" sz="1100" dirty="0">
                <a:latin typeface="Courier"/>
                <a:cs typeface="Courier"/>
              </a:rPr>
              <a:t>(</a:t>
            </a:r>
            <a:r>
              <a:rPr lang="en-US" sz="1100" dirty="0">
                <a:solidFill>
                  <a:schemeClr val="accent1"/>
                </a:solidFill>
                <a:latin typeface="Courier"/>
                <a:cs typeface="Courier"/>
              </a:rPr>
              <a:t>partition key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>
                <a:solidFill>
                  <a:srgbClr val="007B98"/>
                </a:solidFill>
                <a:latin typeface="Courier"/>
                <a:cs typeface="Courier"/>
              </a:rPr>
              <a:t>cluster columns</a:t>
            </a:r>
            <a:r>
              <a:rPr lang="en-US" sz="1100" dirty="0">
                <a:latin typeface="Courier"/>
                <a:cs typeface="Courier"/>
              </a:rPr>
              <a:t>, ...)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dirty="0">
                <a:solidFill>
                  <a:schemeClr val="accent1"/>
                </a:solidFill>
              </a:rPr>
              <a:t>partition key </a:t>
            </a:r>
            <a:r>
              <a:rPr lang="en-US" sz="1600" dirty="0"/>
              <a:t>determines on which node the partition resides</a:t>
            </a:r>
          </a:p>
          <a:p>
            <a:r>
              <a:rPr lang="en-US" sz="1600" dirty="0"/>
              <a:t>Data is ordered in </a:t>
            </a:r>
            <a:r>
              <a:rPr lang="en-US" sz="1600" dirty="0">
                <a:solidFill>
                  <a:schemeClr val="accent2"/>
                </a:solidFill>
              </a:rPr>
              <a:t>cluster column </a:t>
            </a:r>
            <a:r>
              <a:rPr lang="en-US" sz="1600" dirty="0"/>
              <a:t>order within the partition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5418" y="1443069"/>
            <a:ext cx="5623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Console"/>
                <a:cs typeface="Lucida Console"/>
              </a:rPr>
              <a:t>CREATE TABLE </a:t>
            </a:r>
            <a:r>
              <a:rPr lang="en-US" dirty="0" err="1">
                <a:latin typeface="Lucida Console"/>
                <a:cs typeface="Lucida Console"/>
              </a:rPr>
              <a:t>sporty_league</a:t>
            </a:r>
            <a:r>
              <a:rPr lang="en-US" dirty="0">
                <a:latin typeface="Lucida Console"/>
                <a:cs typeface="Lucida Console"/>
              </a:rPr>
              <a:t> (</a:t>
            </a:r>
          </a:p>
          <a:p>
            <a:r>
              <a:rPr lang="en-US" dirty="0">
                <a:latin typeface="Lucida Console"/>
                <a:cs typeface="Lucida Console"/>
              </a:rPr>
              <a:t>   </a:t>
            </a:r>
            <a:r>
              <a:rPr lang="en-US" dirty="0" err="1">
                <a:latin typeface="Lucida Console"/>
                <a:cs typeface="Lucida Console"/>
              </a:rPr>
              <a:t>team_name</a:t>
            </a:r>
            <a:r>
              <a:rPr lang="en-US" dirty="0">
                <a:latin typeface="Lucida Console"/>
                <a:cs typeface="Lucida Console"/>
              </a:rPr>
              <a:t>   varchar,</a:t>
            </a:r>
          </a:p>
          <a:p>
            <a:r>
              <a:rPr lang="en-US" dirty="0">
                <a:latin typeface="Lucida Console"/>
                <a:cs typeface="Lucida Console"/>
              </a:rPr>
              <a:t>   </a:t>
            </a:r>
            <a:r>
              <a:rPr lang="en-US" dirty="0" err="1">
                <a:latin typeface="Lucida Console"/>
                <a:cs typeface="Lucida Console"/>
              </a:rPr>
              <a:t>player_name</a:t>
            </a:r>
            <a:r>
              <a:rPr lang="en-US" dirty="0">
                <a:latin typeface="Lucida Console"/>
                <a:cs typeface="Lucida Console"/>
              </a:rPr>
              <a:t> varchar,</a:t>
            </a:r>
          </a:p>
          <a:p>
            <a:r>
              <a:rPr lang="en-US" dirty="0">
                <a:latin typeface="Lucida Console"/>
                <a:cs typeface="Lucida Console"/>
              </a:rPr>
              <a:t>   jersey      </a:t>
            </a:r>
            <a:r>
              <a:rPr lang="en-US" dirty="0" err="1">
                <a:latin typeface="Lucida Console"/>
                <a:cs typeface="Lucida Console"/>
              </a:rPr>
              <a:t>int</a:t>
            </a:r>
            <a:r>
              <a:rPr lang="en-US" dirty="0">
                <a:latin typeface="Lucida Console"/>
                <a:cs typeface="Lucida Console"/>
              </a:rPr>
              <a:t>,</a:t>
            </a:r>
          </a:p>
          <a:p>
            <a:r>
              <a:rPr lang="en-US" b="1" dirty="0">
                <a:latin typeface="Lucida Console"/>
                <a:cs typeface="Lucida Console"/>
              </a:rPr>
              <a:t>   PRIMARY KEY (</a:t>
            </a:r>
            <a:r>
              <a:rPr lang="en-US" b="1" dirty="0" err="1">
                <a:solidFill>
                  <a:schemeClr val="accent1"/>
                </a:solidFill>
                <a:latin typeface="Lucida Console"/>
                <a:cs typeface="Lucida Console"/>
              </a:rPr>
              <a:t>team_name</a:t>
            </a:r>
            <a:r>
              <a:rPr lang="en-US" b="1" dirty="0">
                <a:latin typeface="Lucida Console"/>
                <a:cs typeface="Lucida Console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Lucida Console"/>
                <a:cs typeface="Lucida Console"/>
              </a:rPr>
              <a:t>player_name</a:t>
            </a:r>
            <a:r>
              <a:rPr lang="en-US" b="1" dirty="0">
                <a:latin typeface="Lucida Console"/>
                <a:cs typeface="Lucida Console"/>
              </a:rPr>
              <a:t>)</a:t>
            </a:r>
          </a:p>
          <a:p>
            <a:r>
              <a:rPr lang="en-US" dirty="0">
                <a:latin typeface="Lucida Console"/>
                <a:cs typeface="Lucida Console"/>
              </a:rPr>
              <a:t>);</a:t>
            </a:r>
          </a:p>
          <a:p>
            <a:r>
              <a:rPr lang="en-US" dirty="0">
                <a:latin typeface="Lucida Console"/>
                <a:cs typeface="Lucida Console"/>
              </a:rPr>
              <a:t>SELECT * FROM </a:t>
            </a:r>
            <a:r>
              <a:rPr lang="en-US" dirty="0" err="1">
                <a:latin typeface="Lucida Console"/>
                <a:cs typeface="Lucida Console"/>
              </a:rPr>
              <a:t>sporty_league</a:t>
            </a:r>
            <a:r>
              <a:rPr lang="en-US" dirty="0">
                <a:latin typeface="Lucida Console"/>
                <a:cs typeface="Lucida Console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a typeface="Helvetica" charset="0"/>
                <a:cs typeface="Helvetica" charset="0"/>
              </a:rPr>
              <a:t>CQL </a:t>
            </a:r>
            <a:r>
              <a:rPr lang="en-GB" dirty="0">
                <a:ea typeface="Helvetica" charset="0"/>
                <a:cs typeface="Helvetica" charset="0"/>
              </a:rPr>
              <a:t>– Cassandra Query Language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1011678" cy="168268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Very similar to RDBMS SQL syntax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Core DML and DDL commands supported: INSERT, UPDATE, DELETE, SELECT, CREATE, GRANT …</a:t>
            </a:r>
          </a:p>
          <a:p>
            <a:endParaRPr lang="en-US" sz="1600" dirty="0"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latin typeface="Lucida Console"/>
                <a:cs typeface="Lucida Console"/>
              </a:rPr>
              <a:t>INSERT INTO </a:t>
            </a:r>
            <a:r>
              <a:rPr lang="en-US" sz="1600" dirty="0" err="1">
                <a:latin typeface="Lucida Console"/>
                <a:cs typeface="Lucida Console"/>
              </a:rPr>
              <a:t>sporty_league</a:t>
            </a:r>
            <a:r>
              <a:rPr lang="en-US" sz="1600" dirty="0">
                <a:latin typeface="Lucida Console"/>
                <a:cs typeface="Lucida Console"/>
              </a:rPr>
              <a:t> (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Lucida Console"/>
                <a:cs typeface="Lucida Console"/>
              </a:rPr>
              <a:t>team_name</a:t>
            </a:r>
            <a:r>
              <a:rPr lang="en-US" sz="1600" dirty="0">
                <a:latin typeface="Lucida Console"/>
                <a:cs typeface="Lucida Console"/>
              </a:rPr>
              <a:t>, </a:t>
            </a:r>
            <a:r>
              <a:rPr lang="en-US" sz="1600" b="1" dirty="0" err="1">
                <a:solidFill>
                  <a:srgbClr val="B38807"/>
                </a:solidFill>
                <a:latin typeface="Lucida Console"/>
                <a:cs typeface="Lucida Console"/>
              </a:rPr>
              <a:t>player_name</a:t>
            </a:r>
            <a:r>
              <a:rPr lang="en-US" sz="1600" dirty="0">
                <a:latin typeface="Lucida Console"/>
                <a:cs typeface="Lucida Console"/>
              </a:rPr>
              <a:t>, jersey) VALUES (’</a:t>
            </a:r>
            <a:r>
              <a:rPr lang="en-US" sz="1600" dirty="0">
                <a:solidFill>
                  <a:srgbClr val="528693"/>
                </a:solidFill>
                <a:latin typeface="Lucida Console"/>
                <a:cs typeface="Lucida Console"/>
              </a:rPr>
              <a:t>PSG</a:t>
            </a:r>
            <a:r>
              <a:rPr lang="en-US" sz="1600" dirty="0">
                <a:latin typeface="Lucida Console"/>
                <a:cs typeface="Lucida Console"/>
              </a:rPr>
              <a:t>',’</a:t>
            </a:r>
            <a:r>
              <a:rPr lang="en-US" sz="1600" dirty="0">
                <a:solidFill>
                  <a:srgbClr val="B38807"/>
                </a:solidFill>
                <a:latin typeface="Lucida Console"/>
                <a:cs typeface="Lucida Console"/>
              </a:rPr>
              <a:t>Zlatan</a:t>
            </a:r>
            <a:r>
              <a:rPr lang="en-US" sz="1600" dirty="0">
                <a:latin typeface="Lucida Console"/>
                <a:cs typeface="Lucida Console"/>
              </a:rPr>
              <a:t>’,10);</a:t>
            </a:r>
          </a:p>
          <a:p>
            <a:pPr marL="0" indent="0">
              <a:buNone/>
            </a:pPr>
            <a:r>
              <a:rPr lang="en-US" sz="1600" dirty="0">
                <a:latin typeface="Lucida Console"/>
                <a:cs typeface="Lucida Console"/>
              </a:rPr>
              <a:t>SELECT </a:t>
            </a:r>
            <a:r>
              <a:rPr lang="en-US" sz="1600" dirty="0" err="1">
                <a:latin typeface="Lucida Console"/>
                <a:cs typeface="Lucida Console"/>
              </a:rPr>
              <a:t>player_name</a:t>
            </a:r>
            <a:r>
              <a:rPr lang="en-US" sz="1600" dirty="0">
                <a:latin typeface="Lucida Console"/>
                <a:cs typeface="Lucida Console"/>
              </a:rPr>
              <a:t> as </a:t>
            </a:r>
            <a:r>
              <a:rPr lang="en-US" sz="1600" dirty="0" err="1">
                <a:latin typeface="Lucida Console"/>
                <a:cs typeface="Lucida Console"/>
              </a:rPr>
              <a:t>nom_joueur</a:t>
            </a:r>
            <a:r>
              <a:rPr lang="en-US" sz="1600" dirty="0">
                <a:latin typeface="Lucida Console"/>
                <a:cs typeface="Lucida Console"/>
              </a:rPr>
              <a:t> FROM </a:t>
            </a:r>
            <a:r>
              <a:rPr lang="en-US" sz="1600" dirty="0" err="1">
                <a:latin typeface="Lucida Console"/>
                <a:cs typeface="Lucida Console"/>
              </a:rPr>
              <a:t>sporty_league</a:t>
            </a:r>
            <a:r>
              <a:rPr lang="en-US" sz="1600" dirty="0">
                <a:latin typeface="Lucida Console"/>
                <a:cs typeface="Lucida Console"/>
              </a:rPr>
              <a:t> WHERE </a:t>
            </a:r>
            <a:r>
              <a:rPr lang="en-US" sz="1600" b="1" dirty="0" err="1">
                <a:solidFill>
                  <a:srgbClr val="148C73"/>
                </a:solidFill>
                <a:latin typeface="Lucida Console"/>
                <a:cs typeface="Lucida Console"/>
              </a:rPr>
              <a:t>team_name</a:t>
            </a:r>
            <a:r>
              <a:rPr lang="en-US" sz="1600" dirty="0">
                <a:solidFill>
                  <a:srgbClr val="148C73"/>
                </a:solidFill>
                <a:latin typeface="Lucida Console"/>
                <a:cs typeface="Lucida Console"/>
              </a:rPr>
              <a:t> </a:t>
            </a:r>
            <a:r>
              <a:rPr lang="en-US" sz="1600" dirty="0">
                <a:latin typeface="Lucida Console"/>
                <a:cs typeface="Lucida Console"/>
              </a:rPr>
              <a:t>= ‘PSG</a:t>
            </a:r>
            <a:r>
              <a:rPr lang="en-US" sz="1600" dirty="0" smtClean="0">
                <a:latin typeface="Lucida Console"/>
                <a:cs typeface="Lucida Console"/>
              </a:rPr>
              <a:t>’;</a:t>
            </a:r>
            <a:endParaRPr lang="en-US" sz="3700" dirty="0"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643247"/>
            <a:ext cx="8814847" cy="28508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1367" marR="0" indent="-341367" algn="l" defTabSz="609585" rtl="0" eaLnBrk="1" fontAlgn="auto" latinLnBrk="0" hangingPunct="1">
              <a:lnSpc>
                <a:spcPct val="90000"/>
              </a:lnSpc>
              <a:spcBef>
                <a:spcPts val="933"/>
              </a:spcBef>
              <a:spcAft>
                <a:spcPts val="0"/>
              </a:spcAft>
              <a:buClr>
                <a:srgbClr val="BE4200"/>
              </a:buClr>
              <a:buSzTx/>
              <a:buFont typeface="Arial"/>
              <a:buChar char="•"/>
              <a:tabLst/>
              <a:defRPr sz="28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1pPr>
            <a:lvl2pPr marL="548640" indent="-256032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24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86868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20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  <a:lvl4pPr marL="1143000" indent="-219456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 sz="1800" b="0" i="0" kern="1200" spc="10" baseline="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1691640" indent="-182880" algn="l" defTabSz="4572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>
                <a:srgbClr val="BE4200"/>
              </a:buClr>
              <a:buFont typeface="Arial"/>
              <a:buChar char="•"/>
              <a:defRPr sz="1800" kern="1200" spc="10">
                <a:solidFill>
                  <a:schemeClr val="tx1"/>
                </a:solidFill>
                <a:latin typeface="Roboto Regular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Data type : BLOB, UUID, TIMEUUID, </a:t>
            </a:r>
            <a:r>
              <a:rPr lang="en-US" sz="1900" dirty="0" smtClean="0"/>
              <a:t>User Defined Type …</a:t>
            </a:r>
            <a:endParaRPr lang="en-US" sz="1900" dirty="0"/>
          </a:p>
          <a:p>
            <a:r>
              <a:rPr lang="en-US" sz="1900" dirty="0"/>
              <a:t>User Defined Functions, User Defined </a:t>
            </a:r>
            <a:r>
              <a:rPr lang="en-US" sz="1900" dirty="0" smtClean="0"/>
              <a:t>Aggregates</a:t>
            </a:r>
          </a:p>
          <a:p>
            <a:r>
              <a:rPr lang="en-US" sz="1900" dirty="0" smtClean="0"/>
              <a:t>Collections </a:t>
            </a:r>
            <a:r>
              <a:rPr lang="en-US" sz="1900" dirty="0"/>
              <a:t>: Map, List, Set</a:t>
            </a:r>
          </a:p>
          <a:p>
            <a:r>
              <a:rPr lang="en-US" sz="1900" dirty="0"/>
              <a:t>TTL (Time-To-Live) at column level</a:t>
            </a:r>
          </a:p>
          <a:p>
            <a:r>
              <a:rPr lang="en-US" sz="1900" dirty="0"/>
              <a:t>Counters</a:t>
            </a:r>
          </a:p>
          <a:p>
            <a:r>
              <a:rPr lang="en-US" sz="1900" dirty="0" smtClean="0"/>
              <a:t>Batch </a:t>
            </a:r>
            <a:r>
              <a:rPr lang="en-US" sz="1900" dirty="0"/>
              <a:t>statements</a:t>
            </a:r>
          </a:p>
          <a:p>
            <a:r>
              <a:rPr lang="en-US" sz="1900" dirty="0"/>
              <a:t>Secondary </a:t>
            </a:r>
            <a:r>
              <a:rPr lang="en-US" sz="1900" dirty="0" smtClean="0"/>
              <a:t>Index</a:t>
            </a:r>
            <a:endParaRPr lang="en-US" sz="2100" dirty="0"/>
          </a:p>
          <a:p>
            <a:endParaRPr lang="en-US" sz="2100" dirty="0"/>
          </a:p>
          <a:p>
            <a:endParaRPr lang="en-US" sz="2100" b="1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9883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Cassandra Insert Records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03" y="1980134"/>
            <a:ext cx="8844470" cy="4775229"/>
          </a:xfrm>
        </p:spPr>
      </p:pic>
    </p:spTree>
    <p:extLst>
      <p:ext uri="{BB962C8B-B14F-4D97-AF65-F5344CB8AC3E}">
        <p14:creationId xmlns:p14="http://schemas.microsoft.com/office/powerpoint/2010/main" val="10310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primary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278"/>
            <a:ext cx="10515600" cy="4842685"/>
          </a:xfrm>
        </p:spPr>
        <p:txBody>
          <a:bodyPr>
            <a:normAutofit/>
          </a:bodyPr>
          <a:lstStyle/>
          <a:p>
            <a:r>
              <a:rPr lang="en-US" sz="2500" dirty="0"/>
              <a:t>Cassandra uses </a:t>
            </a:r>
            <a:r>
              <a:rPr lang="en-US" sz="2500" dirty="0" smtClean="0"/>
              <a:t>the </a:t>
            </a:r>
            <a:r>
              <a:rPr lang="en-US" sz="2500" dirty="0" err="1" smtClean="0"/>
              <a:t>partitioner</a:t>
            </a:r>
            <a:r>
              <a:rPr lang="en-US" sz="2500" dirty="0" smtClean="0"/>
              <a:t> </a:t>
            </a:r>
            <a:r>
              <a:rPr lang="en-US" sz="2500" dirty="0"/>
              <a:t>(cluster-level setting) and replica placement strategy (</a:t>
            </a:r>
            <a:r>
              <a:rPr lang="en-US" sz="2500" dirty="0" err="1"/>
              <a:t>keyspace</a:t>
            </a:r>
            <a:r>
              <a:rPr lang="en-US" sz="2500" dirty="0"/>
              <a:t>-level setting) </a:t>
            </a:r>
            <a:r>
              <a:rPr lang="en-US" sz="2500" dirty="0" smtClean="0"/>
              <a:t>to locate </a:t>
            </a:r>
            <a:r>
              <a:rPr lang="en-US" sz="2500" dirty="0"/>
              <a:t>the nodes that own a particular row</a:t>
            </a:r>
            <a:r>
              <a:rPr lang="en-US" sz="2500" dirty="0" smtClean="0"/>
              <a:t>.</a:t>
            </a:r>
          </a:p>
          <a:p>
            <a:r>
              <a:rPr lang="en-US" sz="2500" dirty="0" err="1"/>
              <a:t>Partitioners</a:t>
            </a:r>
            <a:r>
              <a:rPr lang="en-US" sz="2500" dirty="0"/>
              <a:t> use a hash function to convert a row key into a unique number (called </a:t>
            </a:r>
            <a:r>
              <a:rPr lang="en-US" sz="2500" b="1" dirty="0"/>
              <a:t>token</a:t>
            </a:r>
            <a:r>
              <a:rPr lang="en-US" sz="2500" dirty="0" smtClean="0"/>
              <a:t>) and </a:t>
            </a:r>
            <a:r>
              <a:rPr lang="en-US" sz="2500" dirty="0"/>
              <a:t>then read/write happens from the node that owns this token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102" y="2958593"/>
            <a:ext cx="5988698" cy="37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Replication - Network Topology Strategy</a:t>
            </a:r>
            <a:endParaRPr lang="en-US" dirty="0"/>
          </a:p>
        </p:txBody>
      </p:sp>
      <p:pic>
        <p:nvPicPr>
          <p:cNvPr id="4" name="圖片 3" descr="network_strategy_replication_r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0765" y="1772816"/>
            <a:ext cx="4159432" cy="4913329"/>
          </a:xfrm>
          <a:prstGeom prst="rect">
            <a:avLst/>
          </a:prstGeom>
        </p:spPr>
      </p:pic>
      <p:pic>
        <p:nvPicPr>
          <p:cNvPr id="5" name="圖片 4" descr="network_strategy_replication_r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5058" y="1772816"/>
            <a:ext cx="3944703" cy="473062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29664" y="2325268"/>
            <a:ext cx="19111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RF={DC1:2, DC2:2}</a:t>
            </a:r>
            <a:endParaRPr lang="zh-TW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</a:t>
            </a:r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Choose </a:t>
            </a:r>
            <a:r>
              <a:rPr lang="en-US" dirty="0"/>
              <a:t>between strong and eventual consistency</a:t>
            </a:r>
          </a:p>
          <a:p>
            <a:r>
              <a:rPr lang="en-US" dirty="0" smtClean="0"/>
              <a:t>Adjustable </a:t>
            </a:r>
            <a:r>
              <a:rPr lang="en-US" dirty="0"/>
              <a:t>for read-and write-operations separately</a:t>
            </a:r>
          </a:p>
          <a:p>
            <a:r>
              <a:rPr lang="en-US" dirty="0" smtClean="0"/>
              <a:t>Conflicts </a:t>
            </a:r>
            <a:r>
              <a:rPr lang="en-US" dirty="0"/>
              <a:t>are solved during reads, as focus lies on write-performance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159" y="3344788"/>
            <a:ext cx="4904934" cy="283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97" y="4290543"/>
            <a:ext cx="3987781" cy="16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7292"/>
            <a:ext cx="10515600" cy="420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16" y="4997004"/>
            <a:ext cx="823683" cy="749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14" y="4001683"/>
            <a:ext cx="1154896" cy="636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14" y="2982700"/>
            <a:ext cx="1265996" cy="386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01" y="5267459"/>
            <a:ext cx="2074976" cy="612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96" y="2505284"/>
            <a:ext cx="1309480" cy="477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65" y="4432033"/>
            <a:ext cx="1065071" cy="412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42" y="2743992"/>
            <a:ext cx="963694" cy="396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22" y="3023354"/>
            <a:ext cx="1352739" cy="457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1" y="4272368"/>
            <a:ext cx="769355" cy="49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36" y="4695556"/>
            <a:ext cx="1471085" cy="510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75" y="3903399"/>
            <a:ext cx="890831" cy="565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95" y="3225565"/>
            <a:ext cx="1099082" cy="399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42" y="2810138"/>
            <a:ext cx="707728" cy="670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71" y="3712980"/>
            <a:ext cx="714304" cy="40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58" y="4639862"/>
            <a:ext cx="743053" cy="409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76" y="5206109"/>
            <a:ext cx="594230" cy="53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57" y="159852"/>
            <a:ext cx="10515600" cy="1325563"/>
          </a:xfrm>
        </p:spPr>
        <p:txBody>
          <a:bodyPr/>
          <a:lstStyle/>
          <a:p>
            <a:r>
              <a:rPr lang="en-US" dirty="0"/>
              <a:t>Tunable Consistency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90" y="1148844"/>
            <a:ext cx="9101333" cy="57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</a:t>
            </a:r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59759" cy="4351338"/>
          </a:xfrm>
        </p:spPr>
        <p:txBody>
          <a:bodyPr/>
          <a:lstStyle/>
          <a:p>
            <a:r>
              <a:rPr lang="en-US" dirty="0" smtClean="0"/>
              <a:t>Simple </a:t>
            </a:r>
            <a:r>
              <a:rPr lang="en-US" dirty="0"/>
              <a:t>Formula:</a:t>
            </a:r>
          </a:p>
          <a:p>
            <a:pPr lvl="1"/>
            <a:r>
              <a:rPr lang="en-US" b="1" dirty="0"/>
              <a:t>(</a:t>
            </a:r>
            <a:r>
              <a:rPr lang="en-US" b="1" dirty="0" err="1"/>
              <a:t>nodes_written</a:t>
            </a:r>
            <a:r>
              <a:rPr lang="en-US" b="1" dirty="0"/>
              <a:t>+ </a:t>
            </a:r>
            <a:r>
              <a:rPr lang="en-US" b="1" dirty="0" err="1"/>
              <a:t>nodes_read</a:t>
            </a:r>
            <a:r>
              <a:rPr lang="en-US" b="1" dirty="0"/>
              <a:t>) &gt;</a:t>
            </a:r>
            <a:r>
              <a:rPr lang="en-US" b="1" dirty="0" err="1" smtClean="0"/>
              <a:t>replication_factor</a:t>
            </a:r>
            <a:endParaRPr lang="en-US" b="1" dirty="0" smtClean="0"/>
          </a:p>
          <a:p>
            <a:endParaRPr lang="en-US" dirty="0"/>
          </a:p>
          <a:p>
            <a:r>
              <a:rPr lang="en-US" dirty="0"/>
              <a:t>Ensures that a read always reflects the most recent write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not: Weak </a:t>
            </a:r>
            <a:r>
              <a:rPr lang="en-US" dirty="0" smtClean="0"/>
              <a:t>consistency &gt;&gt; Eventually </a:t>
            </a:r>
            <a:r>
              <a:rPr lang="en-US" dirty="0"/>
              <a:t>consistent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808" y="1236618"/>
            <a:ext cx="4604755" cy="46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Cassandra </a:t>
            </a:r>
            <a:r>
              <a:rPr lang="en-US" dirty="0" smtClean="0"/>
              <a:t>Internal Write Records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44" y="2010785"/>
            <a:ext cx="9712712" cy="4138087"/>
          </a:xfrm>
        </p:spPr>
      </p:pic>
    </p:spTree>
    <p:extLst>
      <p:ext uri="{BB962C8B-B14F-4D97-AF65-F5344CB8AC3E}">
        <p14:creationId xmlns:p14="http://schemas.microsoft.com/office/powerpoint/2010/main" val="22945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Cassandra Data Read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098" y="1184988"/>
            <a:ext cx="8377870" cy="55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1" y="1156820"/>
            <a:ext cx="11253347" cy="1950573"/>
          </a:xfrm>
          <a:prstGeom prst="rect">
            <a:avLst/>
          </a:prstGeom>
        </p:spPr>
      </p:pic>
      <p:sp>
        <p:nvSpPr>
          <p:cNvPr id="5" name="Chevron 4"/>
          <p:cNvSpPr/>
          <p:nvPr/>
        </p:nvSpPr>
        <p:spPr>
          <a:xfrm>
            <a:off x="5750766" y="1782146"/>
            <a:ext cx="2313992" cy="905070"/>
          </a:xfrm>
          <a:prstGeom prst="chevron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75" y="5262560"/>
            <a:ext cx="2139660" cy="879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96" y="5141167"/>
            <a:ext cx="2448798" cy="8498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22" y="3519102"/>
            <a:ext cx="2370964" cy="1257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96" y="3804567"/>
            <a:ext cx="1429139" cy="972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41" y="5566105"/>
            <a:ext cx="2310882" cy="8253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046" y="3706314"/>
            <a:ext cx="2141695" cy="835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82" y="5492929"/>
            <a:ext cx="1667749" cy="7026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38" y="4620537"/>
            <a:ext cx="1576874" cy="5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8512"/>
            <a:ext cx="10515600" cy="1325563"/>
          </a:xfrm>
        </p:spPr>
        <p:txBody>
          <a:bodyPr/>
          <a:lstStyle/>
          <a:p>
            <a:r>
              <a:rPr lang="en-US" dirty="0" smtClean="0"/>
              <a:t>Apache Spark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66" y="4252728"/>
            <a:ext cx="3856934" cy="20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Consolas" panose="020B0609020204030204" pitchFamily="49" charset="0"/>
              </a:rPr>
              <a:t>Apache </a:t>
            </a:r>
            <a:r>
              <a:rPr lang="en-US" dirty="0">
                <a:cs typeface="Consolas" panose="020B0609020204030204" pitchFamily="49" charset="0"/>
              </a:rPr>
              <a:t>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Fast and general purpose cluster computing system</a:t>
            </a:r>
          </a:p>
          <a:p>
            <a:pPr>
              <a:lnSpc>
                <a:spcPct val="120000"/>
              </a:lnSpc>
            </a:pPr>
            <a:r>
              <a:rPr lang="en-US" dirty="0"/>
              <a:t>10x (on disk) - 100x (In-Memory) faster</a:t>
            </a:r>
          </a:p>
          <a:p>
            <a:pPr>
              <a:lnSpc>
                <a:spcPct val="120000"/>
              </a:lnSpc>
            </a:pPr>
            <a:r>
              <a:rPr lang="en-US" dirty="0"/>
              <a:t>Most popular for running </a:t>
            </a:r>
            <a:r>
              <a:rPr lang="en-US" i="1" dirty="0">
                <a:solidFill>
                  <a:srgbClr val="3366CC"/>
                </a:solidFill>
              </a:rPr>
              <a:t>Iterative Machine Learning Algorithms.</a:t>
            </a:r>
          </a:p>
          <a:p>
            <a:pPr>
              <a:lnSpc>
                <a:spcPct val="120000"/>
              </a:lnSpc>
            </a:pPr>
            <a:r>
              <a:rPr lang="en-US" dirty="0"/>
              <a:t>Provides high level APIs in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Java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Scala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Python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535"/>
          </a:xfrm>
        </p:spPr>
        <p:txBody>
          <a:bodyPr/>
          <a:lstStyle/>
          <a:p>
            <a:r>
              <a:rPr lang="en-US" dirty="0"/>
              <a:t>The Spark Community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765" y="1027361"/>
            <a:ext cx="9144000" cy="24193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57484" y="3350003"/>
            <a:ext cx="10865649" cy="2957129"/>
            <a:chOff x="957484" y="3350003"/>
            <a:chExt cx="10865649" cy="2957129"/>
          </a:xfrm>
        </p:grpSpPr>
        <p:sp>
          <p:nvSpPr>
            <p:cNvPr id="6" name="Rectangle 5"/>
            <p:cNvSpPr/>
            <p:nvPr/>
          </p:nvSpPr>
          <p:spPr>
            <a:xfrm>
              <a:off x="10223239" y="5412320"/>
              <a:ext cx="1599894" cy="894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News Gothic MT"/>
              </a:endParaRPr>
            </a:p>
          </p:txBody>
        </p:sp>
        <p:pic>
          <p:nvPicPr>
            <p:cNvPr id="7" name="Picture 10" descr="Intel-logo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853" y="4184082"/>
              <a:ext cx="707702" cy="63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onviva-logo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155" y="5210798"/>
              <a:ext cx="1209106" cy="20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yahoologo-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957" y="3986700"/>
              <a:ext cx="1435478" cy="39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adobe-systems-incorporated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697" y="4898856"/>
              <a:ext cx="676275" cy="652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bizo_283_224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816" y="5199426"/>
              <a:ext cx="617490" cy="47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ogo_clearstory_data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03" y="4870263"/>
              <a:ext cx="1011108" cy="349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8" descr="86522_AdMobius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94" y="4870263"/>
              <a:ext cx="971291" cy="25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Screen Shot 2013-05-29 at 12.18.46 A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269" y="5399259"/>
              <a:ext cx="1268807" cy="215244"/>
            </a:xfrm>
            <a:prstGeom prst="rect">
              <a:avLst/>
            </a:prstGeom>
          </p:spPr>
        </p:pic>
        <p:pic>
          <p:nvPicPr>
            <p:cNvPr id="15" name="Picture 14" descr="Screen Shot 2013-08-28 at 4.00.20 PM.p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6"/>
            <a:stretch/>
          </p:blipFill>
          <p:spPr>
            <a:xfrm>
              <a:off x="5494193" y="5793381"/>
              <a:ext cx="1329403" cy="211570"/>
            </a:xfrm>
            <a:prstGeom prst="rect">
              <a:avLst/>
            </a:prstGeom>
          </p:spPr>
        </p:pic>
        <p:pic>
          <p:nvPicPr>
            <p:cNvPr id="16" name="Picture 15" descr="tagged_log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851" y="5015582"/>
              <a:ext cx="1030433" cy="183839"/>
            </a:xfrm>
            <a:prstGeom prst="rect">
              <a:avLst/>
            </a:prstGeom>
          </p:spPr>
        </p:pic>
        <p:pic>
          <p:nvPicPr>
            <p:cNvPr id="17" name="Picture 5" descr="quantifind_logo.jp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1233" y="5678302"/>
              <a:ext cx="1157703" cy="36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20130227104736!Wandisco_logo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368" y="4488093"/>
              <a:ext cx="1851423" cy="19625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38425" y="3916917"/>
              <a:ext cx="1135572" cy="113557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00488" y="3639927"/>
              <a:ext cx="2188005" cy="4222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57678" y="5351644"/>
              <a:ext cx="653308" cy="65330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70233" y="5477813"/>
              <a:ext cx="669647" cy="61607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06846" y="4279960"/>
              <a:ext cx="1205248" cy="45555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79765" y="5734026"/>
              <a:ext cx="1134892" cy="31948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67368" y="4896382"/>
              <a:ext cx="1033119" cy="4525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117020" y="4571777"/>
              <a:ext cx="548248" cy="62764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946754" y="4888836"/>
              <a:ext cx="778271" cy="31130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981323" y="5551614"/>
              <a:ext cx="1367887" cy="25077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807935" y="5720134"/>
              <a:ext cx="1194851" cy="38366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840400" y="3916917"/>
              <a:ext cx="1280726" cy="46695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57484" y="4747158"/>
              <a:ext cx="1048722" cy="3096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8"/>
            <a:srcRect t="33132" b="34513"/>
            <a:stretch/>
          </p:blipFill>
          <p:spPr>
            <a:xfrm>
              <a:off x="1362397" y="5227424"/>
              <a:ext cx="1196361" cy="3870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9"/>
            <a:srcRect l="19262" t="39031" r="19008" b="33619"/>
            <a:stretch/>
          </p:blipFill>
          <p:spPr>
            <a:xfrm>
              <a:off x="5533145" y="4303673"/>
              <a:ext cx="1353974" cy="46355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975063" y="3350003"/>
              <a:ext cx="2429224" cy="1133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0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Why Spark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9372600" cy="5029200"/>
          </a:xfrm>
        </p:spPr>
        <p:txBody>
          <a:bodyPr/>
          <a:lstStyle/>
          <a:p>
            <a:pPr marL="285750" indent="-285750"/>
            <a:r>
              <a:rPr lang="en-US" dirty="0"/>
              <a:t>Most of Machine Learning Algorithms are iterative because each iteration can improve the </a:t>
            </a:r>
            <a:r>
              <a:rPr lang="en-US" dirty="0" smtClean="0"/>
              <a:t>results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With Disk based approach each iteration’s output is written to disk making it slow</a:t>
            </a:r>
          </a:p>
          <a:p>
            <a:endParaRPr lang="en-US" dirty="0"/>
          </a:p>
        </p:txBody>
      </p:sp>
      <p:pic>
        <p:nvPicPr>
          <p:cNvPr id="4" name="Picture 2" descr="http://1.bp.blogspot.com/-5jPBJdzFNB4/U1JvZntaNiI/AAAAAAAAK9Q/qULv_4oJScg/s1600/Spark-iter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5725844"/>
            <a:ext cx="56673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3.bp.blogspot.com/-5Qd1GPlZbzM/U1JrIa2X_fI/AAAAAAAAK9A/807KsQEw7uw/s1600/MapReduce-itera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918236"/>
            <a:ext cx="561975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1" y="3537237"/>
            <a:ext cx="275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CC"/>
                </a:solidFill>
              </a:rPr>
              <a:t>Hadoop execution flow </a:t>
            </a:r>
          </a:p>
          <a:p>
            <a:endParaRPr lang="en-US" b="1" dirty="0">
              <a:solidFill>
                <a:srgbClr val="3366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356512"/>
            <a:ext cx="27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CC"/>
                </a:solidFill>
              </a:rPr>
              <a:t>Spark execution flow </a:t>
            </a:r>
          </a:p>
        </p:txBody>
      </p:sp>
    </p:spTree>
    <p:extLst>
      <p:ext uri="{BB962C8B-B14F-4D97-AF65-F5344CB8AC3E}">
        <p14:creationId xmlns:p14="http://schemas.microsoft.com/office/powerpoint/2010/main" val="29278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676400"/>
            <a:ext cx="8229600" cy="46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57" y="4890472"/>
            <a:ext cx="10515600" cy="1325563"/>
          </a:xfrm>
        </p:spPr>
        <p:txBody>
          <a:bodyPr/>
          <a:lstStyle/>
          <a:p>
            <a:r>
              <a:rPr lang="en-US" dirty="0" smtClean="0"/>
              <a:t>Big Data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61" y="1147664"/>
            <a:ext cx="7838342" cy="3499077"/>
          </a:xfrm>
        </p:spPr>
      </p:pic>
    </p:spTree>
    <p:extLst>
      <p:ext uri="{BB962C8B-B14F-4D97-AF65-F5344CB8AC3E}">
        <p14:creationId xmlns:p14="http://schemas.microsoft.com/office/powerpoint/2010/main" val="12165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History: MapReduce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MapReduce use cases showed two </a:t>
            </a:r>
            <a:r>
              <a:rPr lang="en-US" dirty="0" smtClean="0"/>
              <a:t>major limitations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difficultly </a:t>
            </a:r>
            <a:r>
              <a:rPr lang="en-US" dirty="0"/>
              <a:t>of programming directly in MR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/>
              <a:t>bottlenecks, or batch </a:t>
            </a:r>
            <a:r>
              <a:rPr lang="en-US" dirty="0" smtClean="0"/>
              <a:t>not fitting </a:t>
            </a:r>
            <a:r>
              <a:rPr lang="en-US" dirty="0"/>
              <a:t>the use cases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short, MR doesn’t compose well for </a:t>
            </a:r>
            <a:r>
              <a:rPr lang="en-US" dirty="0" smtClean="0"/>
              <a:t>large applications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Therefore</a:t>
            </a:r>
            <a:r>
              <a:rPr lang="en-US" dirty="0"/>
              <a:t>, people built </a:t>
            </a:r>
            <a:r>
              <a:rPr lang="en-US" i="1" dirty="0"/>
              <a:t>specialized systems </a:t>
            </a:r>
            <a:r>
              <a:rPr lang="en-US" dirty="0" smtClean="0"/>
              <a:t>as workarounds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16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History: MapReduce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289304"/>
            <a:ext cx="8229600" cy="34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History: </a:t>
            </a:r>
            <a:r>
              <a:rPr lang="en-US" i="1" dirty="0"/>
              <a:t>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the various specialized systems, </a:t>
            </a:r>
            <a:r>
              <a:rPr lang="en-US" dirty="0" smtClean="0"/>
              <a:t>Spark’s goal </a:t>
            </a:r>
            <a:r>
              <a:rPr lang="en-US" dirty="0"/>
              <a:t>was to </a:t>
            </a:r>
            <a:r>
              <a:rPr lang="en-US" i="1" dirty="0"/>
              <a:t>generalize </a:t>
            </a:r>
            <a:r>
              <a:rPr lang="en-US" dirty="0"/>
              <a:t>MapReduce to </a:t>
            </a:r>
            <a:r>
              <a:rPr lang="en-US" dirty="0" smtClean="0"/>
              <a:t>support new </a:t>
            </a:r>
            <a:r>
              <a:rPr lang="en-US" dirty="0"/>
              <a:t>apps within same </a:t>
            </a:r>
            <a:r>
              <a:rPr lang="en-US" dirty="0" smtClean="0"/>
              <a:t>engine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Some key points about Spark:</a:t>
            </a:r>
          </a:p>
          <a:p>
            <a:pPr lvl="1"/>
            <a:r>
              <a:rPr lang="en-US" dirty="0"/>
              <a:t>handles batch, interactive, and real-time within a single framework</a:t>
            </a:r>
          </a:p>
          <a:p>
            <a:pPr lvl="1"/>
            <a:r>
              <a:rPr lang="en-US" dirty="0"/>
              <a:t>native integration with Java, Python, Scala</a:t>
            </a:r>
          </a:p>
          <a:p>
            <a:pPr lvl="1"/>
            <a:r>
              <a:rPr lang="en-US" dirty="0"/>
              <a:t>programming at a higher level of abstraction</a:t>
            </a:r>
          </a:p>
          <a:p>
            <a:pPr lvl="1"/>
            <a:r>
              <a:rPr lang="en-US" dirty="0"/>
              <a:t>more general: map/reduce is just one set of supported constructs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onsolas" panose="020B0609020204030204" pitchFamily="49" charset="0"/>
              </a:rPr>
              <a:t>Spark 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3" y="1600200"/>
            <a:ext cx="5365103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3366CC"/>
                </a:solidFill>
                <a:cs typeface="Consolas" panose="020B0609020204030204" pitchFamily="49" charset="0"/>
              </a:rPr>
              <a:t>Spark SQL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For SQL and unstructured data processing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3366CC"/>
                </a:solidFill>
              </a:rPr>
              <a:t>MLib</a:t>
            </a:r>
            <a:endParaRPr lang="en-US" sz="3200" dirty="0">
              <a:solidFill>
                <a:srgbClr val="3366CC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3400" dirty="0"/>
              <a:t>Machine Learning Algorithms</a:t>
            </a:r>
          </a:p>
          <a:p>
            <a:pPr>
              <a:lnSpc>
                <a:spcPct val="120000"/>
              </a:lnSpc>
            </a:pPr>
            <a:r>
              <a:rPr lang="en-US" sz="3500" dirty="0" err="1">
                <a:solidFill>
                  <a:srgbClr val="3366CC"/>
                </a:solidFill>
                <a:cs typeface="Consolas" panose="020B0609020204030204" pitchFamily="49" charset="0"/>
              </a:rPr>
              <a:t>GraphX</a:t>
            </a:r>
            <a:endParaRPr lang="en-US" sz="3500" dirty="0">
              <a:solidFill>
                <a:srgbClr val="3366CC"/>
              </a:solidFill>
              <a:cs typeface="Consolas" panose="020B0609020204030204" pitchFamily="49" charset="0"/>
            </a:endParaRPr>
          </a:p>
          <a:p>
            <a:pPr lvl="1">
              <a:lnSpc>
                <a:spcPct val="120000"/>
              </a:lnSpc>
            </a:pPr>
            <a:r>
              <a:rPr lang="en-US" sz="3400" dirty="0"/>
              <a:t>Graph Processing	</a:t>
            </a:r>
          </a:p>
          <a:p>
            <a:pPr>
              <a:lnSpc>
                <a:spcPct val="120000"/>
              </a:lnSpc>
            </a:pPr>
            <a:r>
              <a:rPr lang="en-US" sz="3500" dirty="0">
                <a:solidFill>
                  <a:srgbClr val="3366CC"/>
                </a:solidFill>
              </a:rPr>
              <a:t>Spark Streaming</a:t>
            </a:r>
          </a:p>
          <a:p>
            <a:pPr lvl="1">
              <a:lnSpc>
                <a:spcPct val="120000"/>
              </a:lnSpc>
            </a:pPr>
            <a:r>
              <a:rPr lang="en-US" sz="3400" dirty="0"/>
              <a:t>stream processing of live data </a:t>
            </a:r>
            <a:r>
              <a:rPr lang="en-US" sz="3400" dirty="0" smtClean="0"/>
              <a:t>streams</a:t>
            </a:r>
            <a:endParaRPr lang="en-US" sz="3400" dirty="0"/>
          </a:p>
        </p:txBody>
      </p:sp>
      <p:pic>
        <p:nvPicPr>
          <p:cNvPr id="4" name="Picture 2" descr="https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87" y="1838130"/>
            <a:ext cx="5571356" cy="31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</a:t>
            </a:r>
            <a:r>
              <a:rPr lang="en-US" dirty="0"/>
              <a:t>of a Unified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318381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No </a:t>
            </a:r>
            <a:r>
              <a:rPr lang="en-US" dirty="0"/>
              <a:t>copying or ETL of data between systems</a:t>
            </a:r>
          </a:p>
          <a:p>
            <a:pPr algn="just"/>
            <a:r>
              <a:rPr lang="en-US" dirty="0" smtClean="0"/>
              <a:t>Combine </a:t>
            </a:r>
            <a:r>
              <a:rPr lang="en-US" dirty="0"/>
              <a:t>processing types in one program</a:t>
            </a:r>
          </a:p>
          <a:p>
            <a:pPr algn="just"/>
            <a:r>
              <a:rPr lang="en-US" dirty="0" smtClean="0"/>
              <a:t>Code </a:t>
            </a:r>
            <a:r>
              <a:rPr lang="en-US" dirty="0"/>
              <a:t>reuse</a:t>
            </a:r>
          </a:p>
          <a:p>
            <a:pPr algn="just"/>
            <a:r>
              <a:rPr lang="en-US" dirty="0" smtClean="0"/>
              <a:t>One </a:t>
            </a:r>
            <a:r>
              <a:rPr lang="en-US" dirty="0"/>
              <a:t>system to learn</a:t>
            </a:r>
          </a:p>
          <a:p>
            <a:pPr algn="just"/>
            <a:r>
              <a:rPr lang="en-US" dirty="0" smtClean="0"/>
              <a:t>One </a:t>
            </a:r>
            <a:r>
              <a:rPr lang="en-US" dirty="0"/>
              <a:t>system to </a:t>
            </a:r>
            <a:r>
              <a:rPr lang="en-US" dirty="0" smtClean="0"/>
              <a:t>maintain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Spark is one of the few data processing frameworks that allows you to seamlessly integrate batch and stream processing </a:t>
            </a:r>
          </a:p>
          <a:p>
            <a:pPr lvl="1" algn="just"/>
            <a:r>
              <a:rPr lang="en-US" dirty="0"/>
              <a:t>Of petabytes of data</a:t>
            </a:r>
          </a:p>
          <a:p>
            <a:pPr lvl="1" algn="just"/>
            <a:r>
              <a:rPr lang="en-US" dirty="0"/>
              <a:t>In the same application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20" y="1825625"/>
            <a:ext cx="5237280" cy="35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</a:t>
            </a:r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4724400"/>
          </a:xfrm>
        </p:spPr>
        <p:txBody>
          <a:bodyPr>
            <a:normAutofit/>
          </a:bodyPr>
          <a:lstStyle/>
          <a:p>
            <a:r>
              <a:rPr lang="en-US" dirty="0"/>
              <a:t>Standalone Deploy Mode</a:t>
            </a:r>
          </a:p>
          <a:p>
            <a:pPr lvl="1"/>
            <a:r>
              <a:rPr lang="en-US" dirty="0"/>
              <a:t>simplest way to deploy Spark on a private </a:t>
            </a:r>
            <a:r>
              <a:rPr lang="en-US" dirty="0" smtClean="0"/>
              <a:t>cluster</a:t>
            </a:r>
          </a:p>
          <a:p>
            <a:r>
              <a:rPr lang="en-US" dirty="0" smtClean="0"/>
              <a:t>Amazon EC2</a:t>
            </a:r>
            <a:endParaRPr lang="en-US" dirty="0"/>
          </a:p>
          <a:p>
            <a:pPr lvl="1"/>
            <a:r>
              <a:rPr lang="en-US" dirty="0" smtClean="0"/>
              <a:t>EC2 scripts are available</a:t>
            </a:r>
          </a:p>
          <a:p>
            <a:pPr lvl="1"/>
            <a:r>
              <a:rPr lang="en-US" dirty="0" smtClean="0"/>
              <a:t>Very quick launching a new cluster</a:t>
            </a:r>
            <a:endParaRPr lang="en-US" dirty="0"/>
          </a:p>
          <a:p>
            <a:r>
              <a:rPr lang="en-US" dirty="0" smtClean="0"/>
              <a:t>Apache </a:t>
            </a:r>
            <a:r>
              <a:rPr lang="en-US" dirty="0" err="1"/>
              <a:t>Mesos</a:t>
            </a:r>
            <a:endParaRPr lang="en-US" dirty="0"/>
          </a:p>
          <a:p>
            <a:r>
              <a:rPr lang="en-US" dirty="0"/>
              <a:t>Hadoop YARN</a:t>
            </a:r>
          </a:p>
        </p:txBody>
      </p:sp>
    </p:spTree>
    <p:extLst>
      <p:ext uri="{BB962C8B-B14F-4D97-AF65-F5344CB8AC3E}">
        <p14:creationId xmlns:p14="http://schemas.microsoft.com/office/powerpoint/2010/main" val="42023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thing that a Spark program does is </a:t>
            </a:r>
            <a:r>
              <a:rPr lang="en-US" dirty="0" smtClean="0"/>
              <a:t>create a </a:t>
            </a:r>
            <a:r>
              <a:rPr lang="en-US" dirty="0" err="1"/>
              <a:t>SparkContext</a:t>
            </a:r>
            <a:r>
              <a:rPr lang="en-US" dirty="0"/>
              <a:t> object, which tells Spark </a:t>
            </a:r>
            <a:r>
              <a:rPr lang="en-US" dirty="0" smtClean="0"/>
              <a:t>how to </a:t>
            </a:r>
            <a:r>
              <a:rPr lang="en-US" dirty="0"/>
              <a:t>access a cluster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shell for either Scala or Python, this </a:t>
            </a:r>
            <a:r>
              <a:rPr lang="en-US" dirty="0" smtClean="0"/>
              <a:t>is the </a:t>
            </a:r>
            <a:r>
              <a:rPr lang="en-US" dirty="0" err="1"/>
              <a:t>sc</a:t>
            </a:r>
            <a:r>
              <a:rPr lang="en-US" dirty="0"/>
              <a:t> variable, which is created </a:t>
            </a:r>
            <a:r>
              <a:rPr lang="en-US" dirty="0" smtClean="0"/>
              <a:t>automatically </a:t>
            </a:r>
          </a:p>
          <a:p>
            <a:endParaRPr lang="en-US" dirty="0"/>
          </a:p>
          <a:p>
            <a:r>
              <a:rPr lang="en-US" dirty="0"/>
              <a:t>Other programs must use a constructor </a:t>
            </a:r>
            <a:r>
              <a:rPr lang="en-US" dirty="0" smtClean="0"/>
              <a:t>to instantiate </a:t>
            </a:r>
            <a:r>
              <a:rPr lang="en-US" dirty="0"/>
              <a:t>a new </a:t>
            </a:r>
            <a:r>
              <a:rPr lang="en-US" dirty="0" err="1" smtClean="0"/>
              <a:t>SparkContext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/>
              <a:t>Then in turn </a:t>
            </a:r>
            <a:r>
              <a:rPr lang="en-US" dirty="0" err="1"/>
              <a:t>SparkContext</a:t>
            </a:r>
            <a:r>
              <a:rPr lang="en-US" dirty="0"/>
              <a:t> gets used to create</a:t>
            </a:r>
          </a:p>
          <a:p>
            <a:r>
              <a:rPr lang="en-US" dirty="0"/>
              <a:t>other variables</a:t>
            </a:r>
          </a:p>
        </p:txBody>
      </p:sp>
    </p:spTree>
    <p:extLst>
      <p:ext uri="{BB962C8B-B14F-4D97-AF65-F5344CB8AC3E}">
        <p14:creationId xmlns:p14="http://schemas.microsoft.com/office/powerpoint/2010/main" val="7548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master parameter for a </a:t>
            </a:r>
            <a:r>
              <a:rPr lang="en-US" dirty="0" err="1" smtClean="0"/>
              <a:t>SparkContext</a:t>
            </a:r>
            <a:r>
              <a:rPr lang="en-US" dirty="0" smtClean="0"/>
              <a:t> determines </a:t>
            </a:r>
            <a:r>
              <a:rPr lang="en-US" dirty="0"/>
              <a:t>which cluster to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70" y="2819400"/>
            <a:ext cx="8863884" cy="35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922"/>
            <a:ext cx="10515600" cy="4768041"/>
          </a:xfrm>
        </p:spPr>
        <p:txBody>
          <a:bodyPr/>
          <a:lstStyle/>
          <a:p>
            <a:r>
              <a:rPr lang="en-US" b="1" dirty="0" smtClean="0"/>
              <a:t>R</a:t>
            </a:r>
            <a:r>
              <a:rPr lang="en-US" dirty="0" smtClean="0"/>
              <a:t>esilient </a:t>
            </a:r>
            <a:r>
              <a:rPr lang="en-US" b="1" dirty="0"/>
              <a:t>D</a:t>
            </a:r>
            <a:r>
              <a:rPr lang="en-US" dirty="0"/>
              <a:t>istributed </a:t>
            </a:r>
            <a:r>
              <a:rPr lang="en-US" b="1" dirty="0"/>
              <a:t>D</a:t>
            </a:r>
            <a:r>
              <a:rPr lang="en-US" dirty="0"/>
              <a:t>atasets (RDD) are </a:t>
            </a:r>
            <a:r>
              <a:rPr lang="en-US" dirty="0" smtClean="0"/>
              <a:t>the primary </a:t>
            </a:r>
            <a:r>
              <a:rPr lang="en-US" dirty="0"/>
              <a:t>abstraction in Spark – a </a:t>
            </a:r>
            <a:r>
              <a:rPr lang="en-US" dirty="0" smtClean="0"/>
              <a:t>fault-tolerant collection </a:t>
            </a:r>
            <a:r>
              <a:rPr lang="en-US" dirty="0"/>
              <a:t>of elements that can be operated </a:t>
            </a:r>
            <a:r>
              <a:rPr lang="en-US" dirty="0" smtClean="0"/>
              <a:t>on in </a:t>
            </a:r>
            <a:r>
              <a:rPr lang="en-US" dirty="0"/>
              <a:t>parallel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79" y="3222253"/>
            <a:ext cx="4635321" cy="3007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99" y="3217504"/>
            <a:ext cx="2688935" cy="30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4881563"/>
          </a:xfrm>
        </p:spPr>
        <p:txBody>
          <a:bodyPr/>
          <a:lstStyle/>
          <a:p>
            <a:r>
              <a:rPr lang="en-US" dirty="0"/>
              <a:t>two types of operations on RDDs:</a:t>
            </a:r>
          </a:p>
          <a:p>
            <a:pPr lvl="1"/>
            <a:r>
              <a:rPr lang="en-US" i="1" dirty="0"/>
              <a:t>transformations </a:t>
            </a:r>
            <a:r>
              <a:rPr lang="en-US" dirty="0"/>
              <a:t>and </a:t>
            </a:r>
            <a:r>
              <a:rPr lang="en-US" i="1" dirty="0"/>
              <a:t>actions</a:t>
            </a:r>
          </a:p>
          <a:p>
            <a:r>
              <a:rPr lang="en-US" dirty="0" smtClean="0"/>
              <a:t>transformations </a:t>
            </a:r>
            <a:r>
              <a:rPr lang="en-US" dirty="0"/>
              <a:t>are lazy</a:t>
            </a:r>
          </a:p>
          <a:p>
            <a:pPr lvl="1"/>
            <a:r>
              <a:rPr lang="en-US" dirty="0"/>
              <a:t>(not computed immediately)</a:t>
            </a:r>
          </a:p>
          <a:p>
            <a:r>
              <a:rPr lang="en-US" dirty="0" smtClean="0"/>
              <a:t>the </a:t>
            </a:r>
            <a:r>
              <a:rPr lang="en-US" dirty="0"/>
              <a:t>transformed RDD gets recomputed</a:t>
            </a:r>
          </a:p>
          <a:p>
            <a:pPr lvl="1"/>
            <a:r>
              <a:rPr lang="en-US" dirty="0"/>
              <a:t>when an action is run on it (default)</a:t>
            </a:r>
          </a:p>
          <a:p>
            <a:r>
              <a:rPr lang="en-US" dirty="0" smtClean="0"/>
              <a:t>however</a:t>
            </a:r>
            <a:r>
              <a:rPr lang="en-US" dirty="0"/>
              <a:t>, an RDD can be </a:t>
            </a:r>
            <a:r>
              <a:rPr lang="en-US" i="1" dirty="0"/>
              <a:t>persisted </a:t>
            </a:r>
            <a:r>
              <a:rPr lang="en-US" dirty="0"/>
              <a:t>into</a:t>
            </a:r>
          </a:p>
          <a:p>
            <a:pPr lvl="1"/>
            <a:r>
              <a:rPr lang="en-US" dirty="0"/>
              <a:t>storage in memory or disk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4" y="4644769"/>
            <a:ext cx="7134225" cy="2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8773"/>
          </a:xfrm>
        </p:spPr>
        <p:txBody>
          <a:bodyPr/>
          <a:lstStyle/>
          <a:p>
            <a:r>
              <a:rPr lang="en-US" dirty="0"/>
              <a:t>A data-processing architecture designed to handle </a:t>
            </a:r>
            <a:r>
              <a:rPr lang="en-US" i="1" dirty="0"/>
              <a:t>massive quantities </a:t>
            </a:r>
            <a:r>
              <a:rPr lang="en-US" dirty="0" smtClean="0"/>
              <a:t>of data </a:t>
            </a:r>
            <a:r>
              <a:rPr lang="en-US" dirty="0"/>
              <a:t>by taking advantage of both batch and stream processing methods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dirty="0" smtClean="0"/>
              <a:t>I </a:t>
            </a:r>
            <a:r>
              <a:rPr lang="en-US" dirty="0"/>
              <a:t>need fast access to </a:t>
            </a:r>
            <a:r>
              <a:rPr lang="en-US" dirty="0">
                <a:solidFill>
                  <a:srgbClr val="92D050"/>
                </a:solidFill>
              </a:rPr>
              <a:t>historical data </a:t>
            </a:r>
            <a:r>
              <a:rPr lang="en-US" dirty="0"/>
              <a:t>on the fly for predictive modeling with </a:t>
            </a:r>
            <a:r>
              <a:rPr lang="en-US" dirty="0">
                <a:solidFill>
                  <a:srgbClr val="92D050"/>
                </a:solidFill>
              </a:rPr>
              <a:t>real time </a:t>
            </a:r>
            <a:r>
              <a:rPr lang="en-US" dirty="0"/>
              <a:t>data from the </a:t>
            </a:r>
            <a:r>
              <a:rPr lang="en-US" dirty="0">
                <a:solidFill>
                  <a:srgbClr val="92D050"/>
                </a:solidFill>
              </a:rPr>
              <a:t>stream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2" y="2875744"/>
            <a:ext cx="5998029" cy="22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Transformations create a new dataset </a:t>
            </a:r>
            <a:r>
              <a:rPr lang="en-US" dirty="0" smtClean="0"/>
              <a:t>from an </a:t>
            </a:r>
            <a:r>
              <a:rPr lang="en-US" dirty="0"/>
              <a:t>existing one</a:t>
            </a:r>
          </a:p>
          <a:p>
            <a:r>
              <a:rPr lang="en-US" dirty="0"/>
              <a:t>All transformations in Spark are </a:t>
            </a:r>
            <a:r>
              <a:rPr lang="en-US" i="1" dirty="0"/>
              <a:t>lazy</a:t>
            </a:r>
            <a:r>
              <a:rPr lang="en-US" dirty="0"/>
              <a:t>: </a:t>
            </a:r>
            <a:r>
              <a:rPr lang="en-US" dirty="0" smtClean="0"/>
              <a:t>they do </a:t>
            </a:r>
            <a:r>
              <a:rPr lang="en-US" dirty="0"/>
              <a:t>not compute their results right away </a:t>
            </a:r>
            <a:r>
              <a:rPr lang="en-US" dirty="0" smtClean="0"/>
              <a:t>– instead </a:t>
            </a:r>
            <a:r>
              <a:rPr lang="en-US" dirty="0"/>
              <a:t>they remember the </a:t>
            </a:r>
            <a:r>
              <a:rPr lang="en-US" dirty="0" smtClean="0"/>
              <a:t>transformations applied </a:t>
            </a:r>
            <a:r>
              <a:rPr lang="en-US" dirty="0"/>
              <a:t>to some base dataset</a:t>
            </a:r>
          </a:p>
          <a:p>
            <a:pPr lvl="1"/>
            <a:r>
              <a:rPr lang="en-US" dirty="0" smtClean="0"/>
              <a:t>optimize </a:t>
            </a:r>
            <a:r>
              <a:rPr lang="en-US" dirty="0"/>
              <a:t>the required calculations</a:t>
            </a:r>
          </a:p>
          <a:p>
            <a:pPr lvl="1"/>
            <a:r>
              <a:rPr lang="en-US" dirty="0" smtClean="0"/>
              <a:t>recover </a:t>
            </a:r>
            <a:r>
              <a:rPr lang="en-US" dirty="0"/>
              <a:t>from lost data partitions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49" y="3666932"/>
            <a:ext cx="5389161" cy="28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828800"/>
            <a:ext cx="8297603" cy="4419600"/>
          </a:xfrm>
        </p:spPr>
      </p:pic>
    </p:spTree>
    <p:extLst>
      <p:ext uri="{BB962C8B-B14F-4D97-AF65-F5344CB8AC3E}">
        <p14:creationId xmlns:p14="http://schemas.microsoft.com/office/powerpoint/2010/main" val="163386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81200"/>
            <a:ext cx="8331200" cy="4267200"/>
          </a:xfrm>
        </p:spPr>
      </p:pic>
    </p:spTree>
    <p:extLst>
      <p:ext uri="{BB962C8B-B14F-4D97-AF65-F5344CB8AC3E}">
        <p14:creationId xmlns:p14="http://schemas.microsoft.com/office/powerpoint/2010/main" val="13883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an operation on an RDD gives you a result other than an RDD, it is called an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18" y="2771233"/>
            <a:ext cx="5676562" cy="36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295" y="1436914"/>
            <a:ext cx="9276660" cy="50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79" y="1309129"/>
            <a:ext cx="9069793" cy="51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Spark can </a:t>
            </a:r>
            <a:r>
              <a:rPr lang="en-US" i="1" dirty="0"/>
              <a:t>persist </a:t>
            </a:r>
            <a:r>
              <a:rPr lang="en-US" dirty="0"/>
              <a:t>(or cache) a dataset </a:t>
            </a:r>
            <a:r>
              <a:rPr lang="en-US" dirty="0" smtClean="0"/>
              <a:t>in memory </a:t>
            </a:r>
            <a:r>
              <a:rPr lang="en-US" dirty="0"/>
              <a:t>across </a:t>
            </a:r>
            <a:r>
              <a:rPr lang="en-US" dirty="0" smtClean="0"/>
              <a:t>operations</a:t>
            </a:r>
          </a:p>
          <a:p>
            <a:endParaRPr lang="en-US" dirty="0"/>
          </a:p>
          <a:p>
            <a:r>
              <a:rPr lang="en-US" dirty="0"/>
              <a:t>Each node stores in memory any slices of </a:t>
            </a:r>
            <a:r>
              <a:rPr lang="en-US" dirty="0" smtClean="0"/>
              <a:t>it that </a:t>
            </a:r>
            <a:r>
              <a:rPr lang="en-US" dirty="0"/>
              <a:t>it computes and reuses them in </a:t>
            </a:r>
            <a:r>
              <a:rPr lang="en-US" dirty="0" smtClean="0"/>
              <a:t>other actions </a:t>
            </a:r>
            <a:r>
              <a:rPr lang="en-US" dirty="0"/>
              <a:t>on that dataset – often making </a:t>
            </a:r>
            <a:r>
              <a:rPr lang="en-US" dirty="0" smtClean="0"/>
              <a:t>future actions </a:t>
            </a:r>
            <a:r>
              <a:rPr lang="en-US" dirty="0"/>
              <a:t>more than 10x faster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cache is </a:t>
            </a:r>
            <a:r>
              <a:rPr lang="en-US" i="1" dirty="0"/>
              <a:t>fault-tolerant</a:t>
            </a:r>
            <a:r>
              <a:rPr lang="en-US" dirty="0"/>
              <a:t>: if any </a:t>
            </a:r>
            <a:r>
              <a:rPr lang="en-US" dirty="0" smtClean="0"/>
              <a:t>partition of </a:t>
            </a:r>
            <a:r>
              <a:rPr lang="en-US" dirty="0"/>
              <a:t>an RDD is lost, it will automatically </a:t>
            </a:r>
            <a:r>
              <a:rPr lang="en-US" dirty="0" smtClean="0"/>
              <a:t>be recomputed </a:t>
            </a:r>
            <a:r>
              <a:rPr lang="en-US" dirty="0"/>
              <a:t>using the transformations </a:t>
            </a:r>
            <a:r>
              <a:rPr lang="en-US" dirty="0" smtClean="0"/>
              <a:t>that originally </a:t>
            </a:r>
            <a:r>
              <a:rPr lang="en-US" dirty="0"/>
              <a:t>created it</a:t>
            </a:r>
          </a:p>
        </p:txBody>
      </p:sp>
    </p:spTree>
    <p:extLst>
      <p:ext uri="{BB962C8B-B14F-4D97-AF65-F5344CB8AC3E}">
        <p14:creationId xmlns:p14="http://schemas.microsoft.com/office/powerpoint/2010/main" val="40331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Consolas" panose="020B0609020204030204" pitchFamily="49" charset="0"/>
              </a:rPr>
              <a:t>Execution Flow</a:t>
            </a:r>
            <a:endParaRPr lang="en-US" dirty="0">
              <a:cs typeface="Consolas" panose="020B0609020204030204" pitchFamily="49" charset="0"/>
            </a:endParaRPr>
          </a:p>
        </p:txBody>
      </p:sp>
      <p:pic>
        <p:nvPicPr>
          <p:cNvPr id="1026" name="Picture 2" descr="Spark cluster compon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44" y="1690688"/>
            <a:ext cx="9707827" cy="40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Spark </a:t>
            </a:r>
            <a:r>
              <a:rPr lang="en-US" b="1" dirty="0"/>
              <a:t>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35321" cy="4351338"/>
          </a:xfrm>
        </p:spPr>
        <p:txBody>
          <a:bodyPr/>
          <a:lstStyle/>
          <a:p>
            <a:r>
              <a:rPr lang="en-US" dirty="0" smtClean="0"/>
              <a:t>Unified </a:t>
            </a:r>
            <a:r>
              <a:rPr lang="en-US" dirty="0"/>
              <a:t>data access with </a:t>
            </a: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SchemaRDDs</a:t>
            </a:r>
            <a:endParaRPr lang="en-US" dirty="0"/>
          </a:p>
          <a:p>
            <a:r>
              <a:rPr lang="en-US" dirty="0" smtClean="0"/>
              <a:t>Tables </a:t>
            </a:r>
            <a:r>
              <a:rPr lang="en-US" dirty="0"/>
              <a:t>are a representation of (Schema + Data) = </a:t>
            </a:r>
            <a:r>
              <a:rPr lang="en-US" dirty="0" err="1"/>
              <a:t>SchemaRDD</a:t>
            </a:r>
            <a:endParaRPr lang="en-US" dirty="0"/>
          </a:p>
          <a:p>
            <a:r>
              <a:rPr lang="en-US" dirty="0" smtClean="0"/>
              <a:t>Hive </a:t>
            </a:r>
            <a:r>
              <a:rPr lang="en-US" dirty="0"/>
              <a:t>Compatibility</a:t>
            </a:r>
          </a:p>
          <a:p>
            <a:r>
              <a:rPr lang="en-US" dirty="0" smtClean="0"/>
              <a:t>Standard </a:t>
            </a:r>
            <a:r>
              <a:rPr lang="en-US" dirty="0"/>
              <a:t>Connectivity via ODBC and/or JDBC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20" y="2421228"/>
            <a:ext cx="6843190" cy="37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86" y="1174124"/>
            <a:ext cx="7010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</TotalTime>
  <Words>5485</Words>
  <Application>Microsoft Office PowerPoint</Application>
  <PresentationFormat>Widescreen</PresentationFormat>
  <Paragraphs>1032</Paragraphs>
  <Slides>152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68" baseType="lpstr">
      <vt:lpstr>ＭＳ Ｐゴシック</vt:lpstr>
      <vt:lpstr>ＭＳ Ｐゴシック</vt:lpstr>
      <vt:lpstr>Arial</vt:lpstr>
      <vt:lpstr>B Nazanin</vt:lpstr>
      <vt:lpstr>Calibri</vt:lpstr>
      <vt:lpstr>Calibri Light</vt:lpstr>
      <vt:lpstr>Consolas</vt:lpstr>
      <vt:lpstr>Courier</vt:lpstr>
      <vt:lpstr>Helvetica</vt:lpstr>
      <vt:lpstr>Helvetica Neue</vt:lpstr>
      <vt:lpstr>Lucida Console</vt:lpstr>
      <vt:lpstr>News Gothic MT</vt:lpstr>
      <vt:lpstr>新細明體</vt:lpstr>
      <vt:lpstr>Roboto Black</vt:lpstr>
      <vt:lpstr>Roboto Light</vt:lpstr>
      <vt:lpstr>Office Theme</vt:lpstr>
      <vt:lpstr>PowerPoint Presentation</vt:lpstr>
      <vt:lpstr>Big Data Pipeline </vt:lpstr>
      <vt:lpstr>Data Ingestion</vt:lpstr>
      <vt:lpstr>Data Storage </vt:lpstr>
      <vt:lpstr>Data Processing </vt:lpstr>
      <vt:lpstr>Visualization and APIs</vt:lpstr>
      <vt:lpstr>Big Data Architecture </vt:lpstr>
      <vt:lpstr>Big Data Architecture</vt:lpstr>
      <vt:lpstr>Lambda Architecture</vt:lpstr>
      <vt:lpstr>Lambda Architecture</vt:lpstr>
      <vt:lpstr>Lambda Architecture</vt:lpstr>
      <vt:lpstr>Lambda Architecture </vt:lpstr>
      <vt:lpstr>Kappa Architecture</vt:lpstr>
      <vt:lpstr>Unified Architecture</vt:lpstr>
      <vt:lpstr>PowerPoint Presentation</vt:lpstr>
      <vt:lpstr>NOSQL Databases</vt:lpstr>
      <vt:lpstr>Nosql</vt:lpstr>
      <vt:lpstr>Something Changed!</vt:lpstr>
      <vt:lpstr>RDBMS with Extended Functionality Vs. Systems Built from Scratch with Scalability in Mind </vt:lpstr>
      <vt:lpstr>Nosql System Classification </vt:lpstr>
      <vt:lpstr>Evolutions in Data Management</vt:lpstr>
      <vt:lpstr>Nosql Data Model</vt:lpstr>
      <vt:lpstr>Key Value Store</vt:lpstr>
      <vt:lpstr>Column Oriented Store</vt:lpstr>
      <vt:lpstr>Column-oriented</vt:lpstr>
      <vt:lpstr>Cassandra</vt:lpstr>
      <vt:lpstr>Document Store</vt:lpstr>
      <vt:lpstr>Document Store</vt:lpstr>
      <vt:lpstr>Graph Databases</vt:lpstr>
      <vt:lpstr>Graph Databases</vt:lpstr>
      <vt:lpstr>Neo4j</vt:lpstr>
      <vt:lpstr>Nosql Implementation Considerations  </vt:lpstr>
      <vt:lpstr>CAP Theorem</vt:lpstr>
      <vt:lpstr>CAP Theorem</vt:lpstr>
      <vt:lpstr>CAP-Theorem: simplified proof</vt:lpstr>
      <vt:lpstr>Problem for Relational Database to Scale</vt:lpstr>
      <vt:lpstr>Revisit CAP Theorem</vt:lpstr>
      <vt:lpstr>A popular misconception: 2 out 3</vt:lpstr>
      <vt:lpstr>CAP Theorem 12 year later</vt:lpstr>
      <vt:lpstr>Consistency or Availability</vt:lpstr>
      <vt:lpstr>Types of Consistency</vt:lpstr>
      <vt:lpstr>Eventual Consistency - A Facebook Example</vt:lpstr>
      <vt:lpstr>Eventual Consistency - A Facebook Example</vt:lpstr>
      <vt:lpstr>Eventual Consistency - A Facebook Example</vt:lpstr>
      <vt:lpstr>Heterogeneity: Segmenting C and A</vt:lpstr>
      <vt:lpstr>What if there are no partitions?</vt:lpstr>
      <vt:lpstr>CAP -&gt; PACELC</vt:lpstr>
      <vt:lpstr>PACELC</vt:lpstr>
      <vt:lpstr>Nosql Common Techniques </vt:lpstr>
      <vt:lpstr>Sharding (aka Partitioning, Fragmentation)</vt:lpstr>
      <vt:lpstr>Range-based Sharding</vt:lpstr>
      <vt:lpstr>Hash-based Sharding</vt:lpstr>
      <vt:lpstr>Replication</vt:lpstr>
      <vt:lpstr>Apache Cassandra</vt:lpstr>
      <vt:lpstr>Cassandra</vt:lpstr>
      <vt:lpstr>The History of Cassandra</vt:lpstr>
      <vt:lpstr>Apache Cassandra</vt:lpstr>
      <vt:lpstr>PowerPoint Presentation</vt:lpstr>
      <vt:lpstr>Cassandra Key Structures</vt:lpstr>
      <vt:lpstr>Ring representation</vt:lpstr>
      <vt:lpstr>Virtual nodes</vt:lpstr>
      <vt:lpstr>Cassandra Data Modeling </vt:lpstr>
      <vt:lpstr>Intro to Cassandra Data Model </vt:lpstr>
      <vt:lpstr>Cassandra Data Model</vt:lpstr>
      <vt:lpstr>CQL – Cassandra Query Language</vt:lpstr>
      <vt:lpstr>Cassandra Insert Records</vt:lpstr>
      <vt:lpstr>The primary index</vt:lpstr>
      <vt:lpstr>Replication - Network Topology Strategy</vt:lpstr>
      <vt:lpstr>Tunable Consistency</vt:lpstr>
      <vt:lpstr>Tunable Consistency</vt:lpstr>
      <vt:lpstr>strong consistency</vt:lpstr>
      <vt:lpstr>Cassandra Internal Write Records</vt:lpstr>
      <vt:lpstr>Cassandra Data Read Flow</vt:lpstr>
      <vt:lpstr>PowerPoint Presentation</vt:lpstr>
      <vt:lpstr>Apache Spark</vt:lpstr>
      <vt:lpstr>Apache Spark</vt:lpstr>
      <vt:lpstr>The Spark Community</vt:lpstr>
      <vt:lpstr>Why Spark ?</vt:lpstr>
      <vt:lpstr>Spark history</vt:lpstr>
      <vt:lpstr>A Brief History: MapReduce</vt:lpstr>
      <vt:lpstr>A Brief History: MapReduce</vt:lpstr>
      <vt:lpstr>A Brief History: Spark</vt:lpstr>
      <vt:lpstr>Spark Stack</vt:lpstr>
      <vt:lpstr>Benefits of a Unified Platform</vt:lpstr>
      <vt:lpstr>Cluster Deployment</vt:lpstr>
      <vt:lpstr>SparkContext</vt:lpstr>
      <vt:lpstr>Master</vt:lpstr>
      <vt:lpstr>RDD</vt:lpstr>
      <vt:lpstr>RDD</vt:lpstr>
      <vt:lpstr>Transformations</vt:lpstr>
      <vt:lpstr>Transformations</vt:lpstr>
      <vt:lpstr>Transformations</vt:lpstr>
      <vt:lpstr>Action</vt:lpstr>
      <vt:lpstr>Actions</vt:lpstr>
      <vt:lpstr>Actions</vt:lpstr>
      <vt:lpstr>Persistence</vt:lpstr>
      <vt:lpstr>Execution Flow</vt:lpstr>
      <vt:lpstr>Spark SQL</vt:lpstr>
      <vt:lpstr>PowerPoint Presentation</vt:lpstr>
      <vt:lpstr>PowerPoint Presentation</vt:lpstr>
      <vt:lpstr>PowerPoint Presentation</vt:lpstr>
      <vt:lpstr>Spark Machine Learning</vt:lpstr>
      <vt:lpstr>Spark GraphX</vt:lpstr>
      <vt:lpstr>Apache Yarn</vt:lpstr>
      <vt:lpstr>Apache Mesos</vt:lpstr>
      <vt:lpstr>Spark &amp; HDFS</vt:lpstr>
      <vt:lpstr>PowerPoint Presentation</vt:lpstr>
      <vt:lpstr>Spark &amp; Mongo</vt:lpstr>
      <vt:lpstr>PowerPoint Presentation</vt:lpstr>
      <vt:lpstr>Streaming Data Procssing</vt:lpstr>
      <vt:lpstr>Stream Data</vt:lpstr>
      <vt:lpstr>Stream Data</vt:lpstr>
      <vt:lpstr>Real time analysis</vt:lpstr>
      <vt:lpstr>Apache Spark Streaming</vt:lpstr>
      <vt:lpstr>Spark Streaming</vt:lpstr>
      <vt:lpstr>DStream</vt:lpstr>
      <vt:lpstr>StreamingContext</vt:lpstr>
      <vt:lpstr>StreamingContext: Remember</vt:lpstr>
      <vt:lpstr>Operations applied on DStream</vt:lpstr>
      <vt:lpstr>File Streams</vt:lpstr>
      <vt:lpstr>Input DStream and Receivers</vt:lpstr>
      <vt:lpstr>Check-points</vt:lpstr>
      <vt:lpstr>Transformations on DStreams</vt:lpstr>
      <vt:lpstr>Stateless vs Stateful Operations</vt:lpstr>
      <vt:lpstr>DStreams transformations</vt:lpstr>
      <vt:lpstr>DStreams transformations  (cont.)</vt:lpstr>
      <vt:lpstr>Spark Streaming</vt:lpstr>
      <vt:lpstr>Apache Storm</vt:lpstr>
      <vt:lpstr>Apache Storm</vt:lpstr>
      <vt:lpstr>Apache Storm Concepts</vt:lpstr>
      <vt:lpstr>Topology</vt:lpstr>
      <vt:lpstr>Apache Storm Concepts</vt:lpstr>
      <vt:lpstr>Topology</vt:lpstr>
      <vt:lpstr>Apache Storm Concepts</vt:lpstr>
      <vt:lpstr>Apache Storm Concepts</vt:lpstr>
      <vt:lpstr>Storm Grouping</vt:lpstr>
      <vt:lpstr>Storm Grouping</vt:lpstr>
      <vt:lpstr>Storm Grouping</vt:lpstr>
      <vt:lpstr>Storm Word Count Topology </vt:lpstr>
      <vt:lpstr>Storm Word Count Topology </vt:lpstr>
      <vt:lpstr>Storm Architecture 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Canonical Stream Processing 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Windows User</dc:creator>
  <cp:lastModifiedBy>Windows User</cp:lastModifiedBy>
  <cp:revision>82</cp:revision>
  <dcterms:created xsi:type="dcterms:W3CDTF">2018-07-09T08:13:29Z</dcterms:created>
  <dcterms:modified xsi:type="dcterms:W3CDTF">2020-01-01T06:38:57Z</dcterms:modified>
</cp:coreProperties>
</file>